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85" r:id="rId6"/>
    <p:sldId id="257" r:id="rId7"/>
    <p:sldId id="283" r:id="rId8"/>
    <p:sldId id="258" r:id="rId9"/>
    <p:sldId id="286" r:id="rId10"/>
    <p:sldId id="277" r:id="rId11"/>
    <p:sldId id="287" r:id="rId12"/>
    <p:sldId id="288" r:id="rId13"/>
    <p:sldId id="261" r:id="rId14"/>
    <p:sldId id="279" r:id="rId15"/>
    <p:sldId id="262" r:id="rId16"/>
    <p:sldId id="280" r:id="rId17"/>
    <p:sldId id="263" r:id="rId18"/>
    <p:sldId id="281" r:id="rId19"/>
    <p:sldId id="264" r:id="rId20"/>
    <p:sldId id="282" r:id="rId21"/>
    <p:sldId id="28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E74E-4613-48FE-9000-F900BAE50A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804851-7A55-4386-921C-D77D42B8BD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427C-CD29-4269-A52C-9BDD5ED7AD71}"/>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5" name="Footer Placeholder 4">
            <a:extLst>
              <a:ext uri="{FF2B5EF4-FFF2-40B4-BE49-F238E27FC236}">
                <a16:creationId xmlns:a16="http://schemas.microsoft.com/office/drawing/2014/main" id="{F75357CC-0495-41FD-B862-E970C607F4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19DB6D-F574-475E-89CF-663A21203130}"/>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3120729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244F-0B03-4E2F-A319-A776C49A3E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1364C5-89C5-4DC8-8E07-EF40C2A3DF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77B8F-6E94-4CD0-BD7A-9713BABB118C}"/>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5" name="Footer Placeholder 4">
            <a:extLst>
              <a:ext uri="{FF2B5EF4-FFF2-40B4-BE49-F238E27FC236}">
                <a16:creationId xmlns:a16="http://schemas.microsoft.com/office/drawing/2014/main" id="{774E4A4D-031C-4EB6-A9F9-DA292C159B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DA8CB-3643-4581-AF99-BBC38FA9924C}"/>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3415461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C921DC-714E-4C80-931F-02FE54F217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7E7EAD-0A37-4A01-9EA1-E077341D4A3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ADB665-BD4B-462F-855C-806A378396A2}"/>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5" name="Footer Placeholder 4">
            <a:extLst>
              <a:ext uri="{FF2B5EF4-FFF2-40B4-BE49-F238E27FC236}">
                <a16:creationId xmlns:a16="http://schemas.microsoft.com/office/drawing/2014/main" id="{42E88D60-25B3-40E0-9BA8-272779C09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43232-8A98-4E83-9266-55E70D125ADD}"/>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72699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CD9A-65E0-4C78-907C-48C09E2308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B1611F-D847-482A-AA3C-8BE1DAB758B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6A353B-6621-4562-BAEE-34C6C83D98A9}"/>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5" name="Footer Placeholder 4">
            <a:extLst>
              <a:ext uri="{FF2B5EF4-FFF2-40B4-BE49-F238E27FC236}">
                <a16:creationId xmlns:a16="http://schemas.microsoft.com/office/drawing/2014/main" id="{4A46D57C-C217-4D0E-ACBC-78F138AF7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E4DDB-FADF-4114-86D7-9102F1D5F561}"/>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2594453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81B2-49AD-4E5E-A114-6E034BD7D3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F87476-DBAE-41A9-885F-0EB104E735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63A2C1-88D5-4ABE-8537-D7F06601B992}"/>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5" name="Footer Placeholder 4">
            <a:extLst>
              <a:ext uri="{FF2B5EF4-FFF2-40B4-BE49-F238E27FC236}">
                <a16:creationId xmlns:a16="http://schemas.microsoft.com/office/drawing/2014/main" id="{636743A1-FB4D-4BD3-91D7-61C1E8115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D2895-67F4-41E8-916F-2936EBB213F5}"/>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3004020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BBB9B-5CA7-4452-BF33-3BF1EFC6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47A3A0-C215-4F1C-B8EC-4C45B8C755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1273E2-D5CC-4ABE-801F-CA88C6A0EF8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194F29-BDA1-4F0B-8815-0CB0B9A36CE1}"/>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6" name="Footer Placeholder 5">
            <a:extLst>
              <a:ext uri="{FF2B5EF4-FFF2-40B4-BE49-F238E27FC236}">
                <a16:creationId xmlns:a16="http://schemas.microsoft.com/office/drawing/2014/main" id="{0AFB3C8C-D30C-474C-81D7-E10655384D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37C212-39ED-4C98-89DA-18131EA58D2A}"/>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2207059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22FFC-0444-4240-89C4-B974D19203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0EB515-E70E-4712-B45D-0449F1581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BB7D3C5-E91D-4B17-AD82-388DB295DE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F555B6-717B-413E-A602-5C7D69FFD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5F4C4E5-77D8-4B37-B65F-0CA1B41584D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6F0E48-0F65-4BF1-A1BB-87DCD2CD78F4}"/>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8" name="Footer Placeholder 7">
            <a:extLst>
              <a:ext uri="{FF2B5EF4-FFF2-40B4-BE49-F238E27FC236}">
                <a16:creationId xmlns:a16="http://schemas.microsoft.com/office/drawing/2014/main" id="{9D423382-6495-42E9-BCAC-AB18F8A140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AED22B-F30F-477A-A173-A8D5C3C5DDB1}"/>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15058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55950-FD19-4295-8222-9737A77A9D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6F943D-56C8-47AE-8923-09417FF742BA}"/>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4" name="Footer Placeholder 3">
            <a:extLst>
              <a:ext uri="{FF2B5EF4-FFF2-40B4-BE49-F238E27FC236}">
                <a16:creationId xmlns:a16="http://schemas.microsoft.com/office/drawing/2014/main" id="{115805B3-1B95-4544-9D35-652A939EA4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017C8B-80D7-4D67-8651-D97167BF513A}"/>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191483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E17A5E-AE99-4470-8E0F-0277EF921437}"/>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3" name="Footer Placeholder 2">
            <a:extLst>
              <a:ext uri="{FF2B5EF4-FFF2-40B4-BE49-F238E27FC236}">
                <a16:creationId xmlns:a16="http://schemas.microsoft.com/office/drawing/2014/main" id="{27F62A35-3012-4495-B7D8-21E200003E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B325D3-32BC-4EAB-91A0-57DD5567E0B1}"/>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205550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D4FDD-C281-452E-9CC2-CCC8D15DF9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BE93B9-7017-4E5A-9CE2-D78748FBB4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5D3BFA-1D19-4A65-A31A-8720A681CF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34D7A4-4404-445B-AB2C-12E1CED5A7BA}"/>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6" name="Footer Placeholder 5">
            <a:extLst>
              <a:ext uri="{FF2B5EF4-FFF2-40B4-BE49-F238E27FC236}">
                <a16:creationId xmlns:a16="http://schemas.microsoft.com/office/drawing/2014/main" id="{AD338E7B-C251-4D11-859D-9C550569A9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F87827-9CE8-4917-A534-9C5CF55FDAD7}"/>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1963400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C32E5-5C65-4C91-A4ED-A01757E498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B76F1E-9068-4CBB-8B82-889113B9E8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D16464-021A-4418-860D-BA1BB23A1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6E5282-4DAD-49BE-88B1-58A861C370C6}"/>
              </a:ext>
            </a:extLst>
          </p:cNvPr>
          <p:cNvSpPr>
            <a:spLocks noGrp="1"/>
          </p:cNvSpPr>
          <p:nvPr>
            <p:ph type="dt" sz="half" idx="10"/>
          </p:nvPr>
        </p:nvSpPr>
        <p:spPr/>
        <p:txBody>
          <a:bodyPr/>
          <a:lstStyle/>
          <a:p>
            <a:fld id="{EEC31E82-D34A-4EF1-B086-A6E3853281F9}" type="datetimeFigureOut">
              <a:rPr lang="en-US" smtClean="0"/>
              <a:t>3/15/2025</a:t>
            </a:fld>
            <a:endParaRPr lang="en-US"/>
          </a:p>
        </p:txBody>
      </p:sp>
      <p:sp>
        <p:nvSpPr>
          <p:cNvPr id="6" name="Footer Placeholder 5">
            <a:extLst>
              <a:ext uri="{FF2B5EF4-FFF2-40B4-BE49-F238E27FC236}">
                <a16:creationId xmlns:a16="http://schemas.microsoft.com/office/drawing/2014/main" id="{6E0F60CF-3DFA-4D71-BDF8-C082106FAB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EDEE18-FC74-4241-844E-1142C1C34EA7}"/>
              </a:ext>
            </a:extLst>
          </p:cNvPr>
          <p:cNvSpPr>
            <a:spLocks noGrp="1"/>
          </p:cNvSpPr>
          <p:nvPr>
            <p:ph type="sldNum" sz="quarter" idx="12"/>
          </p:nvPr>
        </p:nvSpPr>
        <p:spPr/>
        <p:txBody>
          <a:bodyPr/>
          <a:lstStyle/>
          <a:p>
            <a:fld id="{FC32D9A9-D86F-475C-801D-564E71AC893B}" type="slidenum">
              <a:rPr lang="en-US" smtClean="0"/>
              <a:t>‹#›</a:t>
            </a:fld>
            <a:endParaRPr lang="en-US"/>
          </a:p>
        </p:txBody>
      </p:sp>
    </p:spTree>
    <p:extLst>
      <p:ext uri="{BB962C8B-B14F-4D97-AF65-F5344CB8AC3E}">
        <p14:creationId xmlns:p14="http://schemas.microsoft.com/office/powerpoint/2010/main" val="281272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42C386-05EA-4F8B-AD3B-8525326C45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C80A38-A585-4E9F-974F-753C3397FB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72D867-5766-48D0-851B-C87A039376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31E82-D34A-4EF1-B086-A6E3853281F9}" type="datetimeFigureOut">
              <a:rPr lang="en-US" smtClean="0"/>
              <a:t>3/15/2025</a:t>
            </a:fld>
            <a:endParaRPr lang="en-US"/>
          </a:p>
        </p:txBody>
      </p:sp>
      <p:sp>
        <p:nvSpPr>
          <p:cNvPr id="5" name="Footer Placeholder 4">
            <a:extLst>
              <a:ext uri="{FF2B5EF4-FFF2-40B4-BE49-F238E27FC236}">
                <a16:creationId xmlns:a16="http://schemas.microsoft.com/office/drawing/2014/main" id="{8A0234FC-4008-4E30-8BBC-1911DD6C90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3A7F78-6DE8-4E37-A62A-1690B0516E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2D9A9-D86F-475C-801D-564E71AC893B}" type="slidenum">
              <a:rPr lang="en-US" smtClean="0"/>
              <a:t>‹#›</a:t>
            </a:fld>
            <a:endParaRPr lang="en-US"/>
          </a:p>
        </p:txBody>
      </p:sp>
    </p:spTree>
    <p:extLst>
      <p:ext uri="{BB962C8B-B14F-4D97-AF65-F5344CB8AC3E}">
        <p14:creationId xmlns:p14="http://schemas.microsoft.com/office/powerpoint/2010/main" val="3170084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726CF-4237-416B-8B20-8BAE331EB090}"/>
              </a:ext>
            </a:extLst>
          </p:cNvPr>
          <p:cNvSpPr>
            <a:spLocks noGrp="1"/>
          </p:cNvSpPr>
          <p:nvPr>
            <p:ph type="ctrTitle"/>
          </p:nvPr>
        </p:nvSpPr>
        <p:spPr/>
        <p:txBody>
          <a:bodyPr/>
          <a:lstStyle/>
          <a:p>
            <a:r>
              <a:rPr lang="en-US" dirty="0"/>
              <a:t>Isaiah 52:13—53 </a:t>
            </a:r>
          </a:p>
        </p:txBody>
      </p:sp>
      <p:sp>
        <p:nvSpPr>
          <p:cNvPr id="3" name="Subtitle 2">
            <a:extLst>
              <a:ext uri="{FF2B5EF4-FFF2-40B4-BE49-F238E27FC236}">
                <a16:creationId xmlns:a16="http://schemas.microsoft.com/office/drawing/2014/main" id="{FC421707-11BF-4823-B011-303BDD71E82F}"/>
              </a:ext>
            </a:extLst>
          </p:cNvPr>
          <p:cNvSpPr>
            <a:spLocks noGrp="1"/>
          </p:cNvSpPr>
          <p:nvPr>
            <p:ph type="subTitle" idx="1"/>
          </p:nvPr>
        </p:nvSpPr>
        <p:spPr/>
        <p:txBody>
          <a:bodyPr/>
          <a:lstStyle/>
          <a:p>
            <a:r>
              <a:rPr lang="en-US" dirty="0"/>
              <a:t>Bible Study</a:t>
            </a:r>
          </a:p>
        </p:txBody>
      </p:sp>
    </p:spTree>
    <p:extLst>
      <p:ext uri="{BB962C8B-B14F-4D97-AF65-F5344CB8AC3E}">
        <p14:creationId xmlns:p14="http://schemas.microsoft.com/office/powerpoint/2010/main" val="2549615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3A0439-D4B1-4030-A3EF-DBA43A8D3545}"/>
              </a:ext>
            </a:extLst>
          </p:cNvPr>
          <p:cNvSpPr/>
          <p:nvPr/>
        </p:nvSpPr>
        <p:spPr>
          <a:xfrm>
            <a:off x="0" y="432099"/>
            <a:ext cx="12192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a:solidFill>
                  <a:schemeClr val="tx1"/>
                </a:solidFill>
              </a:rPr>
              <a:t>2  </a:t>
            </a:r>
            <a:r>
              <a:rPr lang="en-US" sz="2000">
                <a:solidFill>
                  <a:schemeClr val="tx1"/>
                </a:solidFill>
              </a:rPr>
              <a:t>For He shall grow up before Him as a tender plant, And as a root out of dry ground. He has no form or comeliness; And when we see Him, There is no beauty that we should desire Him.</a:t>
            </a:r>
            <a:endParaRPr lang="en-US" sz="2000" dirty="0">
              <a:solidFill>
                <a:schemeClr val="tx1"/>
              </a:solidFill>
            </a:endParaRPr>
          </a:p>
        </p:txBody>
      </p:sp>
      <p:sp>
        <p:nvSpPr>
          <p:cNvPr id="3" name="Rectangle: Rounded Corners 2">
            <a:extLst>
              <a:ext uri="{FF2B5EF4-FFF2-40B4-BE49-F238E27FC236}">
                <a16:creationId xmlns:a16="http://schemas.microsoft.com/office/drawing/2014/main" id="{FE3BAE5B-B541-405A-9277-A3F299054982}"/>
              </a:ext>
            </a:extLst>
          </p:cNvPr>
          <p:cNvSpPr/>
          <p:nvPr/>
        </p:nvSpPr>
        <p:spPr>
          <a:xfrm>
            <a:off x="125504" y="1703294"/>
            <a:ext cx="11978640" cy="26517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“grow up as a tender plant"= humble, even though the people expected a splendid prince</a:t>
            </a:r>
          </a:p>
          <a:p>
            <a:endParaRPr lang="en-US" sz="2000" dirty="0">
              <a:solidFill>
                <a:schemeClr val="tx1"/>
              </a:solidFill>
            </a:endParaRPr>
          </a:p>
          <a:p>
            <a:r>
              <a:rPr lang="en-US" sz="2000" dirty="0">
                <a:solidFill>
                  <a:schemeClr val="tx1"/>
                </a:solidFill>
              </a:rPr>
              <a:t> "A root out of dry ground"= (fig.) from an arid area…considered an ordinary man </a:t>
            </a:r>
            <a:r>
              <a:rPr lang="en-US" sz="1600" dirty="0">
                <a:solidFill>
                  <a:schemeClr val="tx1"/>
                </a:solidFill>
              </a:rPr>
              <a:t>(miscalculating His importance)</a:t>
            </a:r>
          </a:p>
          <a:p>
            <a:r>
              <a:rPr lang="en-US" sz="2000" dirty="0">
                <a:solidFill>
                  <a:schemeClr val="tx1"/>
                </a:solidFill>
              </a:rPr>
              <a:t>                                                              </a:t>
            </a:r>
          </a:p>
          <a:p>
            <a:r>
              <a:rPr lang="en-US" sz="2000" dirty="0">
                <a:solidFill>
                  <a:schemeClr val="tx1"/>
                </a:solidFill>
              </a:rPr>
              <a:t>                                                "we see him”--the people who saw him (the Jews of his day)...</a:t>
            </a:r>
          </a:p>
          <a:p>
            <a:endParaRPr lang="en-US" sz="2000" dirty="0">
              <a:solidFill>
                <a:schemeClr val="tx1"/>
              </a:solidFill>
            </a:endParaRPr>
          </a:p>
          <a:p>
            <a:r>
              <a:rPr lang="en-US" sz="2000" dirty="0">
                <a:solidFill>
                  <a:schemeClr val="tx1"/>
                </a:solidFill>
              </a:rPr>
              <a:t>                                                     "no form or comeliness"--from a human standpoint   </a:t>
            </a:r>
          </a:p>
        </p:txBody>
      </p:sp>
      <p:sp>
        <p:nvSpPr>
          <p:cNvPr id="4" name="Rectangle: Rounded Corners 3">
            <a:extLst>
              <a:ext uri="{FF2B5EF4-FFF2-40B4-BE49-F238E27FC236}">
                <a16:creationId xmlns:a16="http://schemas.microsoft.com/office/drawing/2014/main" id="{E846ED0F-3147-4AF6-A2EB-C8BD99234AB0}"/>
              </a:ext>
            </a:extLst>
          </p:cNvPr>
          <p:cNvSpPr/>
          <p:nvPr/>
        </p:nvSpPr>
        <p:spPr>
          <a:xfrm>
            <a:off x="472440" y="4685854"/>
            <a:ext cx="1124712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“There is no beauty that we should desire Him”</a:t>
            </a:r>
          </a:p>
          <a:p>
            <a:pPr algn="ctr"/>
            <a:r>
              <a:rPr lang="en-US" sz="2000" dirty="0">
                <a:solidFill>
                  <a:schemeClr val="tx1"/>
                </a:solidFill>
              </a:rPr>
              <a:t>(Barnes) “Can anything be more strikingly expressive of the actual appearance of the Redeemer, as compared with the expectation of the Jews?”</a:t>
            </a:r>
          </a:p>
        </p:txBody>
      </p:sp>
    </p:spTree>
    <p:extLst>
      <p:ext uri="{BB962C8B-B14F-4D97-AF65-F5344CB8AC3E}">
        <p14:creationId xmlns:p14="http://schemas.microsoft.com/office/powerpoint/2010/main" val="119301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DF2767-A115-4F8F-88AC-13CA00CB57E1}"/>
              </a:ext>
            </a:extLst>
          </p:cNvPr>
          <p:cNvSpPr/>
          <p:nvPr/>
        </p:nvSpPr>
        <p:spPr>
          <a:xfrm>
            <a:off x="0" y="233082"/>
            <a:ext cx="12192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i="1" dirty="0">
              <a:solidFill>
                <a:schemeClr val="tx1"/>
              </a:solidFill>
            </a:endParaRPr>
          </a:p>
          <a:p>
            <a:pPr algn="ctr"/>
            <a:r>
              <a:rPr lang="en-US" sz="1600" i="1" dirty="0">
                <a:solidFill>
                  <a:schemeClr val="tx1"/>
                </a:solidFill>
              </a:rPr>
              <a:t>3</a:t>
            </a:r>
            <a:r>
              <a:rPr lang="en-US" sz="2000" dirty="0">
                <a:solidFill>
                  <a:schemeClr val="tx1"/>
                </a:solidFill>
              </a:rPr>
              <a:t> He is despised and rejected by men, A Man of sorrows and acquainted with grief. And we hid, as it were, our faces from Him; He was despised, and we did not esteem Him. </a:t>
            </a:r>
          </a:p>
          <a:p>
            <a:pPr algn="ctr"/>
            <a:endParaRPr lang="en-US" sz="2000" dirty="0">
              <a:solidFill>
                <a:schemeClr val="tx1"/>
              </a:solidFill>
            </a:endParaRPr>
          </a:p>
        </p:txBody>
      </p:sp>
      <p:sp>
        <p:nvSpPr>
          <p:cNvPr id="3" name="Rectangle: Rounded Corners 2">
            <a:extLst>
              <a:ext uri="{FF2B5EF4-FFF2-40B4-BE49-F238E27FC236}">
                <a16:creationId xmlns:a16="http://schemas.microsoft.com/office/drawing/2014/main" id="{362A97D9-DB9E-42C5-9259-055385CFFC18}"/>
              </a:ext>
            </a:extLst>
          </p:cNvPr>
          <p:cNvSpPr/>
          <p:nvPr/>
        </p:nvSpPr>
        <p:spPr>
          <a:xfrm>
            <a:off x="1259539" y="1209340"/>
            <a:ext cx="9672917"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“He is despised and rejected by men—by the people of His day</a:t>
            </a:r>
          </a:p>
        </p:txBody>
      </p:sp>
      <p:sp>
        <p:nvSpPr>
          <p:cNvPr id="4" name="Rectangle 3">
            <a:extLst>
              <a:ext uri="{FF2B5EF4-FFF2-40B4-BE49-F238E27FC236}">
                <a16:creationId xmlns:a16="http://schemas.microsoft.com/office/drawing/2014/main" id="{5CFE4DB5-79CD-4414-86A4-D30A184CB529}"/>
              </a:ext>
            </a:extLst>
          </p:cNvPr>
          <p:cNvSpPr/>
          <p:nvPr/>
        </p:nvSpPr>
        <p:spPr>
          <a:xfrm>
            <a:off x="-1" y="1945342"/>
            <a:ext cx="12191999"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Psalm 22: 6-7 </a:t>
            </a:r>
            <a:endParaRPr lang="en-US" dirty="0">
              <a:solidFill>
                <a:schemeClr val="tx1"/>
              </a:solidFill>
            </a:endParaRPr>
          </a:p>
          <a:p>
            <a:pPr algn="ctr"/>
            <a:r>
              <a:rPr lang="en-US" sz="1600" i="1" dirty="0">
                <a:solidFill>
                  <a:schemeClr val="tx1"/>
                </a:solidFill>
              </a:rPr>
              <a:t>6 </a:t>
            </a:r>
            <a:r>
              <a:rPr lang="en-US" sz="2000" dirty="0">
                <a:solidFill>
                  <a:schemeClr val="tx1"/>
                </a:solidFill>
              </a:rPr>
              <a:t>But I am a worm, and no man; A reproach of men, and despised by the people. </a:t>
            </a:r>
          </a:p>
          <a:p>
            <a:pPr algn="ctr"/>
            <a:r>
              <a:rPr lang="en-US" sz="1600" i="1" dirty="0">
                <a:solidFill>
                  <a:schemeClr val="tx1"/>
                </a:solidFill>
              </a:rPr>
              <a:t>7</a:t>
            </a:r>
            <a:r>
              <a:rPr lang="en-US" sz="2000" dirty="0">
                <a:solidFill>
                  <a:schemeClr val="tx1"/>
                </a:solidFill>
              </a:rPr>
              <a:t> All those who see Me ridicule Me; </a:t>
            </a:r>
          </a:p>
        </p:txBody>
      </p:sp>
      <p:sp>
        <p:nvSpPr>
          <p:cNvPr id="5" name="Rectangle: Rounded Corners 4">
            <a:extLst>
              <a:ext uri="{FF2B5EF4-FFF2-40B4-BE49-F238E27FC236}">
                <a16:creationId xmlns:a16="http://schemas.microsoft.com/office/drawing/2014/main" id="{F8CBE21A-BAE7-4885-A850-B76FEFA5CBCF}"/>
              </a:ext>
            </a:extLst>
          </p:cNvPr>
          <p:cNvSpPr/>
          <p:nvPr/>
        </p:nvSpPr>
        <p:spPr>
          <a:xfrm>
            <a:off x="815786" y="3321424"/>
            <a:ext cx="10972801"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"Sorrows" is what sin brings into life, and He has seen the sorrows of man because of sin...</a:t>
            </a:r>
          </a:p>
          <a:p>
            <a:r>
              <a:rPr lang="en-US" sz="2000" dirty="0">
                <a:solidFill>
                  <a:schemeClr val="tx1"/>
                </a:solidFill>
              </a:rPr>
              <a:t>                                          He can comfort those who are sorrowful because he has lived it</a:t>
            </a:r>
          </a:p>
        </p:txBody>
      </p:sp>
      <p:sp>
        <p:nvSpPr>
          <p:cNvPr id="6" name="Rectangle: Rounded Corners 5">
            <a:extLst>
              <a:ext uri="{FF2B5EF4-FFF2-40B4-BE49-F238E27FC236}">
                <a16:creationId xmlns:a16="http://schemas.microsoft.com/office/drawing/2014/main" id="{60006258-D1C7-4434-8542-6903F2FBA9EE}"/>
              </a:ext>
            </a:extLst>
          </p:cNvPr>
          <p:cNvSpPr/>
          <p:nvPr/>
        </p:nvSpPr>
        <p:spPr>
          <a:xfrm>
            <a:off x="-2" y="4423186"/>
            <a:ext cx="12191998" cy="1828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"we hid our faces" (people of His day)—verse moves from rejecting him to even refusing to look at him</a:t>
            </a:r>
          </a:p>
          <a:p>
            <a:endParaRPr lang="en-US" sz="2000" dirty="0">
              <a:solidFill>
                <a:schemeClr val="tx1"/>
              </a:solidFill>
            </a:endParaRPr>
          </a:p>
          <a:p>
            <a:r>
              <a:rPr lang="en-US" sz="2000" dirty="0">
                <a:solidFill>
                  <a:schemeClr val="tx1"/>
                </a:solidFill>
              </a:rPr>
              <a:t>                                                                                     “He was despised“</a:t>
            </a:r>
          </a:p>
          <a:p>
            <a:r>
              <a:rPr lang="en-US" sz="2000" dirty="0">
                <a:solidFill>
                  <a:schemeClr val="tx1"/>
                </a:solidFill>
              </a:rPr>
              <a:t>                                                                                          Isa. 49:7 </a:t>
            </a:r>
            <a:r>
              <a:rPr lang="en-US" sz="1600" dirty="0">
                <a:solidFill>
                  <a:schemeClr val="tx1"/>
                </a:solidFill>
              </a:rPr>
              <a:t>[1</a:t>
            </a:r>
            <a:r>
              <a:rPr lang="en-US" sz="1600" baseline="30000" dirty="0">
                <a:solidFill>
                  <a:schemeClr val="tx1"/>
                </a:solidFill>
              </a:rPr>
              <a:t>st</a:t>
            </a:r>
            <a:r>
              <a:rPr lang="en-US" sz="1600" dirty="0">
                <a:solidFill>
                  <a:schemeClr val="tx1"/>
                </a:solidFill>
              </a:rPr>
              <a:t> part]</a:t>
            </a:r>
          </a:p>
          <a:p>
            <a:pPr algn="ctr"/>
            <a:r>
              <a:rPr lang="en-US" sz="1600" i="1" dirty="0">
                <a:solidFill>
                  <a:schemeClr val="tx1"/>
                </a:solidFill>
              </a:rPr>
              <a:t>7  </a:t>
            </a:r>
            <a:r>
              <a:rPr lang="en-US" sz="2000" dirty="0">
                <a:solidFill>
                  <a:schemeClr val="tx1"/>
                </a:solidFill>
              </a:rPr>
              <a:t>Thus says the Lord, The Redeemer of Israel, their Holy One, To Him whom man despises, To Him whom the nation abhors, </a:t>
            </a:r>
          </a:p>
        </p:txBody>
      </p:sp>
    </p:spTree>
    <p:extLst>
      <p:ext uri="{BB962C8B-B14F-4D97-AF65-F5344CB8AC3E}">
        <p14:creationId xmlns:p14="http://schemas.microsoft.com/office/powerpoint/2010/main" val="213340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BA2FD95-CABD-4038-9555-7C3EEFE90947}"/>
              </a:ext>
            </a:extLst>
          </p:cNvPr>
          <p:cNvSpPr/>
          <p:nvPr/>
        </p:nvSpPr>
        <p:spPr>
          <a:xfrm>
            <a:off x="2779059" y="152400"/>
            <a:ext cx="667512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v. 4-6 Messiah took our sins on Himself</a:t>
            </a:r>
            <a:endParaRPr lang="en-US" sz="2000" dirty="0">
              <a:solidFill>
                <a:schemeClr val="tx1"/>
              </a:solidFill>
            </a:endParaRPr>
          </a:p>
        </p:txBody>
      </p:sp>
      <p:sp>
        <p:nvSpPr>
          <p:cNvPr id="3" name="Rectangle 2">
            <a:extLst>
              <a:ext uri="{FF2B5EF4-FFF2-40B4-BE49-F238E27FC236}">
                <a16:creationId xmlns:a16="http://schemas.microsoft.com/office/drawing/2014/main" id="{4B503BEE-2FFA-411D-B7F6-7B957F655DD7}"/>
              </a:ext>
            </a:extLst>
          </p:cNvPr>
          <p:cNvSpPr/>
          <p:nvPr/>
        </p:nvSpPr>
        <p:spPr>
          <a:xfrm>
            <a:off x="0" y="914399"/>
            <a:ext cx="12192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i="1">
                <a:solidFill>
                  <a:schemeClr val="tx1"/>
                </a:solidFill>
              </a:rPr>
              <a:t>4 </a:t>
            </a:r>
            <a:r>
              <a:rPr lang="en-US" sz="2000">
                <a:solidFill>
                  <a:schemeClr val="tx1"/>
                </a:solidFill>
              </a:rPr>
              <a:t>Surely He has borne our griefs And carried our sorrows; Yet we esteemed Him stricken, Smitten by God, and afflicted.</a:t>
            </a:r>
            <a:endParaRPr lang="en-US" sz="2000" dirty="0">
              <a:solidFill>
                <a:schemeClr val="tx1"/>
              </a:solidFill>
            </a:endParaRPr>
          </a:p>
        </p:txBody>
      </p:sp>
      <p:sp>
        <p:nvSpPr>
          <p:cNvPr id="4" name="Rectangle: Rounded Corners 3">
            <a:extLst>
              <a:ext uri="{FF2B5EF4-FFF2-40B4-BE49-F238E27FC236}">
                <a16:creationId xmlns:a16="http://schemas.microsoft.com/office/drawing/2014/main" id="{E14E6FCF-4FCF-4E88-A6F1-549A0A02E0F1}"/>
              </a:ext>
            </a:extLst>
          </p:cNvPr>
          <p:cNvSpPr/>
          <p:nvPr/>
        </p:nvSpPr>
        <p:spPr>
          <a:xfrm>
            <a:off x="2133599" y="1985688"/>
            <a:ext cx="758952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“He has borne our griefs…and sorrows”—the consequences of sin</a:t>
            </a:r>
          </a:p>
        </p:txBody>
      </p:sp>
      <p:sp>
        <p:nvSpPr>
          <p:cNvPr id="5" name="Rectangle: Rounded Corners 4">
            <a:extLst>
              <a:ext uri="{FF2B5EF4-FFF2-40B4-BE49-F238E27FC236}">
                <a16:creationId xmlns:a16="http://schemas.microsoft.com/office/drawing/2014/main" id="{6F4E08D7-0010-4AB0-9F1D-2C9AB83F1D21}"/>
              </a:ext>
            </a:extLst>
          </p:cNvPr>
          <p:cNvSpPr/>
          <p:nvPr/>
        </p:nvSpPr>
        <p:spPr>
          <a:xfrm>
            <a:off x="761999" y="2689416"/>
            <a:ext cx="1033272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p>
          <a:p>
            <a:r>
              <a:rPr lang="en-US" sz="2000" dirty="0">
                <a:solidFill>
                  <a:schemeClr val="tx1"/>
                </a:solidFill>
              </a:rPr>
              <a:t>                                                         “griefs“ (Margin) =sicknesses</a:t>
            </a:r>
          </a:p>
          <a:p>
            <a:r>
              <a:rPr lang="en-US" sz="2000" dirty="0">
                <a:solidFill>
                  <a:schemeClr val="tx1"/>
                </a:solidFill>
              </a:rPr>
              <a:t>                           Basis for healing because he took our sicknesses upon him as well as our sins</a:t>
            </a:r>
          </a:p>
          <a:p>
            <a:r>
              <a:rPr lang="en-US" sz="2000" dirty="0">
                <a:solidFill>
                  <a:schemeClr val="tx1"/>
                </a:solidFill>
              </a:rPr>
              <a:t> </a:t>
            </a:r>
          </a:p>
        </p:txBody>
      </p:sp>
      <p:sp>
        <p:nvSpPr>
          <p:cNvPr id="6" name="Rectangle 5">
            <a:extLst>
              <a:ext uri="{FF2B5EF4-FFF2-40B4-BE49-F238E27FC236}">
                <a16:creationId xmlns:a16="http://schemas.microsoft.com/office/drawing/2014/main" id="{59663867-A457-4509-A045-7CE0ABB0D738}"/>
              </a:ext>
            </a:extLst>
          </p:cNvPr>
          <p:cNvSpPr/>
          <p:nvPr/>
        </p:nvSpPr>
        <p:spPr>
          <a:xfrm>
            <a:off x="0" y="3757104"/>
            <a:ext cx="12191999"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Matthew 8: 16-17</a:t>
            </a:r>
          </a:p>
          <a:p>
            <a:pPr algn="ctr"/>
            <a:r>
              <a:rPr lang="en-US" sz="1600" i="1">
                <a:solidFill>
                  <a:schemeClr val="tx1"/>
                </a:solidFill>
              </a:rPr>
              <a:t>16</a:t>
            </a:r>
            <a:r>
              <a:rPr lang="en-US" sz="2000">
                <a:solidFill>
                  <a:schemeClr val="tx1"/>
                </a:solidFill>
              </a:rPr>
              <a:t> When evening had come, they brought to Him many who were demon-possessed. And He cast out the spirits with a word, and healed all who were sick, </a:t>
            </a:r>
          </a:p>
          <a:p>
            <a:pPr algn="ctr"/>
            <a:r>
              <a:rPr lang="en-US" sz="1600" i="1">
                <a:solidFill>
                  <a:schemeClr val="tx1"/>
                </a:solidFill>
              </a:rPr>
              <a:t>17</a:t>
            </a:r>
            <a:r>
              <a:rPr lang="en-US" sz="2000">
                <a:solidFill>
                  <a:schemeClr val="tx1"/>
                </a:solidFill>
              </a:rPr>
              <a:t> that it might be fulfilled which was spoken by Isaiah the prophet, saying: “He Himself took our infirmities And bore our sicknesses.”</a:t>
            </a:r>
            <a:endParaRPr lang="en-US" sz="2000" dirty="0">
              <a:solidFill>
                <a:schemeClr val="tx1"/>
              </a:solidFill>
            </a:endParaRPr>
          </a:p>
        </p:txBody>
      </p:sp>
      <p:sp>
        <p:nvSpPr>
          <p:cNvPr id="7" name="Rectangle: Rounded Corners 6">
            <a:extLst>
              <a:ext uri="{FF2B5EF4-FFF2-40B4-BE49-F238E27FC236}">
                <a16:creationId xmlns:a16="http://schemas.microsoft.com/office/drawing/2014/main" id="{0B912FF4-474D-4085-B59C-D27390FD52B2}"/>
              </a:ext>
            </a:extLst>
          </p:cNvPr>
          <p:cNvSpPr/>
          <p:nvPr/>
        </p:nvSpPr>
        <p:spPr>
          <a:xfrm>
            <a:off x="1493519" y="5584117"/>
            <a:ext cx="886968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p>
          <a:p>
            <a:r>
              <a:rPr lang="en-US" sz="2000" dirty="0">
                <a:solidFill>
                  <a:schemeClr val="tx1"/>
                </a:solidFill>
              </a:rPr>
              <a:t>                                                     “smitten by God”</a:t>
            </a:r>
          </a:p>
          <a:p>
            <a:r>
              <a:rPr lang="en-US" sz="2000" dirty="0">
                <a:solidFill>
                  <a:schemeClr val="tx1"/>
                </a:solidFill>
              </a:rPr>
              <a:t>                          Bearing the people’s judgment—that sin requires</a:t>
            </a:r>
          </a:p>
          <a:p>
            <a:r>
              <a:rPr lang="en-US" sz="2000" dirty="0">
                <a:solidFill>
                  <a:schemeClr val="tx1"/>
                </a:solidFill>
              </a:rPr>
              <a:t> </a:t>
            </a:r>
          </a:p>
        </p:txBody>
      </p:sp>
    </p:spTree>
    <p:extLst>
      <p:ext uri="{BB962C8B-B14F-4D97-AF65-F5344CB8AC3E}">
        <p14:creationId xmlns:p14="http://schemas.microsoft.com/office/powerpoint/2010/main" val="410780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5D6D0E-D6B6-4828-9E2C-82559FF319E1}"/>
              </a:ext>
            </a:extLst>
          </p:cNvPr>
          <p:cNvSpPr/>
          <p:nvPr/>
        </p:nvSpPr>
        <p:spPr>
          <a:xfrm>
            <a:off x="-26894" y="229047"/>
            <a:ext cx="12192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i="1" dirty="0">
              <a:solidFill>
                <a:schemeClr val="tx1"/>
              </a:solidFill>
            </a:endParaRPr>
          </a:p>
          <a:p>
            <a:pPr algn="ctr"/>
            <a:r>
              <a:rPr lang="en-US" sz="1600" b="1" dirty="0">
                <a:solidFill>
                  <a:schemeClr val="tx1"/>
                </a:solidFill>
              </a:rPr>
              <a:t>r</a:t>
            </a:r>
            <a:endParaRPr lang="en-US" sz="1600" i="1" dirty="0">
              <a:solidFill>
                <a:schemeClr val="tx1"/>
              </a:solidFill>
            </a:endParaRPr>
          </a:p>
          <a:p>
            <a:pPr algn="ctr"/>
            <a:r>
              <a:rPr lang="en-US" sz="1600" i="1" dirty="0">
                <a:solidFill>
                  <a:schemeClr val="tx1"/>
                </a:solidFill>
              </a:rPr>
              <a:t>5</a:t>
            </a:r>
            <a:r>
              <a:rPr lang="en-US" sz="2000" dirty="0">
                <a:solidFill>
                  <a:schemeClr val="tx1"/>
                </a:solidFill>
              </a:rPr>
              <a:t>  But He was wounded for our transgressions, He was bruised for our iniquities; The chastisement for our peace was upon Him, And by His stripes we are healed.</a:t>
            </a:r>
          </a:p>
          <a:p>
            <a:pPr algn="ctr"/>
            <a:endParaRPr lang="en-US" sz="2000" dirty="0">
              <a:solidFill>
                <a:schemeClr val="tx1"/>
              </a:solidFill>
            </a:endParaRPr>
          </a:p>
          <a:p>
            <a:pPr algn="ctr"/>
            <a:r>
              <a:rPr lang="en-US" sz="1600" i="1" dirty="0">
                <a:solidFill>
                  <a:schemeClr val="tx1"/>
                </a:solidFill>
              </a:rPr>
              <a:t> </a:t>
            </a:r>
            <a:endParaRPr lang="en-US" sz="2000" dirty="0">
              <a:solidFill>
                <a:schemeClr val="tx1"/>
              </a:solidFill>
            </a:endParaRPr>
          </a:p>
        </p:txBody>
      </p:sp>
      <p:sp>
        <p:nvSpPr>
          <p:cNvPr id="3" name="Rectangle: Rounded Corners 2">
            <a:extLst>
              <a:ext uri="{FF2B5EF4-FFF2-40B4-BE49-F238E27FC236}">
                <a16:creationId xmlns:a16="http://schemas.microsoft.com/office/drawing/2014/main" id="{9234C7CD-328B-44DC-A110-531E099F680F}"/>
              </a:ext>
            </a:extLst>
          </p:cNvPr>
          <p:cNvSpPr/>
          <p:nvPr/>
        </p:nvSpPr>
        <p:spPr>
          <a:xfrm>
            <a:off x="327212" y="1418216"/>
            <a:ext cx="11600328" cy="15544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sz="2000" dirty="0">
                <a:solidFill>
                  <a:schemeClr val="tx1"/>
                </a:solidFill>
              </a:rPr>
              <a:t>                                               </a:t>
            </a:r>
          </a:p>
          <a:p>
            <a:r>
              <a:rPr lang="en-US" sz="2000" dirty="0">
                <a:solidFill>
                  <a:schemeClr val="tx1"/>
                </a:solidFill>
              </a:rPr>
              <a:t>                                                       "wounded"=pierced </a:t>
            </a:r>
            <a:r>
              <a:rPr lang="en-US" sz="1600" dirty="0">
                <a:solidFill>
                  <a:schemeClr val="tx1"/>
                </a:solidFill>
              </a:rPr>
              <a:t>(Companion Bible) </a:t>
            </a:r>
            <a:r>
              <a:rPr lang="en-US" sz="2000" dirty="0">
                <a:solidFill>
                  <a:schemeClr val="tx1"/>
                </a:solidFill>
              </a:rPr>
              <a:t>= a blood atonement </a:t>
            </a:r>
          </a:p>
          <a:p>
            <a:r>
              <a:rPr lang="en-US" sz="2000" dirty="0">
                <a:solidFill>
                  <a:schemeClr val="tx1"/>
                </a:solidFill>
              </a:rPr>
              <a:t>                                                                                     Rom. 3: 24-25 </a:t>
            </a:r>
          </a:p>
          <a:p>
            <a:r>
              <a:rPr lang="en-US" dirty="0">
                <a:solidFill>
                  <a:schemeClr val="tx1"/>
                </a:solidFill>
              </a:rPr>
              <a:t>                    </a:t>
            </a:r>
            <a:r>
              <a:rPr lang="en-US" sz="1600" i="1" dirty="0">
                <a:solidFill>
                  <a:schemeClr val="tx1"/>
                </a:solidFill>
              </a:rPr>
              <a:t>24</a:t>
            </a:r>
            <a:r>
              <a:rPr lang="en-US" dirty="0">
                <a:solidFill>
                  <a:schemeClr val="tx1"/>
                </a:solidFill>
              </a:rPr>
              <a:t>  being justified freely by His grace through the redemption that is in Christ Jesus, </a:t>
            </a:r>
          </a:p>
          <a:p>
            <a:r>
              <a:rPr lang="en-US" sz="1600" i="1" dirty="0">
                <a:solidFill>
                  <a:schemeClr val="tx1"/>
                </a:solidFill>
              </a:rPr>
              <a:t>                  25</a:t>
            </a:r>
            <a:r>
              <a:rPr lang="en-US" dirty="0">
                <a:solidFill>
                  <a:schemeClr val="tx1"/>
                </a:solidFill>
              </a:rPr>
              <a:t> whom God set forth as a propitiation by His blood, </a:t>
            </a:r>
          </a:p>
          <a:p>
            <a:endParaRPr lang="en-US" dirty="0">
              <a:solidFill>
                <a:schemeClr val="tx1"/>
              </a:solidFill>
            </a:endParaRPr>
          </a:p>
          <a:p>
            <a:r>
              <a:rPr lang="en-US" dirty="0">
                <a:solidFill>
                  <a:schemeClr val="tx1"/>
                </a:solidFill>
              </a:rPr>
              <a:t>                                                                 </a:t>
            </a:r>
          </a:p>
        </p:txBody>
      </p:sp>
      <p:sp>
        <p:nvSpPr>
          <p:cNvPr id="4" name="Rectangle: Rounded Corners 3">
            <a:extLst>
              <a:ext uri="{FF2B5EF4-FFF2-40B4-BE49-F238E27FC236}">
                <a16:creationId xmlns:a16="http://schemas.microsoft.com/office/drawing/2014/main" id="{0B4AFB34-67D4-428E-828B-94E3B551F193}"/>
              </a:ext>
            </a:extLst>
          </p:cNvPr>
          <p:cNvSpPr/>
          <p:nvPr/>
        </p:nvSpPr>
        <p:spPr>
          <a:xfrm>
            <a:off x="143434" y="3247465"/>
            <a:ext cx="1188720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"chastisement of our peace"...'peace' is the reconciliation for us...His ministry was one of peace or reconciliation</a:t>
            </a:r>
          </a:p>
        </p:txBody>
      </p:sp>
      <p:sp>
        <p:nvSpPr>
          <p:cNvPr id="5" name="Rectangle 4">
            <a:extLst>
              <a:ext uri="{FF2B5EF4-FFF2-40B4-BE49-F238E27FC236}">
                <a16:creationId xmlns:a16="http://schemas.microsoft.com/office/drawing/2014/main" id="{3BA213FF-D79D-4199-966E-B555719ECFFF}"/>
              </a:ext>
            </a:extLst>
          </p:cNvPr>
          <p:cNvSpPr/>
          <p:nvPr/>
        </p:nvSpPr>
        <p:spPr>
          <a:xfrm>
            <a:off x="327212" y="4949729"/>
            <a:ext cx="11600327" cy="137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I Peter 2: 24</a:t>
            </a:r>
          </a:p>
          <a:p>
            <a:pPr algn="ctr"/>
            <a:r>
              <a:rPr lang="en-US" sz="1600" i="1" dirty="0">
                <a:solidFill>
                  <a:schemeClr val="tx1"/>
                </a:solidFill>
              </a:rPr>
              <a:t>24</a:t>
            </a:r>
            <a:r>
              <a:rPr lang="en-US" sz="2000" dirty="0">
                <a:solidFill>
                  <a:schemeClr val="tx1"/>
                </a:solidFill>
              </a:rPr>
              <a:t> who Himself bore our sins in His own body on the tree, that we, having died to sins, might live for righteousness—by whose stripes you were healed.</a:t>
            </a:r>
          </a:p>
          <a:p>
            <a:pPr algn="ctr"/>
            <a:endParaRPr lang="en-US" sz="2000" dirty="0">
              <a:solidFill>
                <a:schemeClr val="tx1"/>
              </a:solidFill>
            </a:endParaRPr>
          </a:p>
        </p:txBody>
      </p:sp>
      <p:sp>
        <p:nvSpPr>
          <p:cNvPr id="6" name="Rectangle: Rounded Corners 5">
            <a:extLst>
              <a:ext uri="{FF2B5EF4-FFF2-40B4-BE49-F238E27FC236}">
                <a16:creationId xmlns:a16="http://schemas.microsoft.com/office/drawing/2014/main" id="{1A30873B-ECC6-4644-8295-4FF086C31000}"/>
              </a:ext>
            </a:extLst>
          </p:cNvPr>
          <p:cNvSpPr/>
          <p:nvPr/>
        </p:nvSpPr>
        <p:spPr>
          <a:xfrm>
            <a:off x="3084396" y="4171502"/>
            <a:ext cx="630936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“And by His stripes we are healed”</a:t>
            </a:r>
          </a:p>
        </p:txBody>
      </p:sp>
      <p:sp>
        <p:nvSpPr>
          <p:cNvPr id="7" name="Arrow: Down 6">
            <a:extLst>
              <a:ext uri="{FF2B5EF4-FFF2-40B4-BE49-F238E27FC236}">
                <a16:creationId xmlns:a16="http://schemas.microsoft.com/office/drawing/2014/main" id="{CED683F2-3124-4509-B10E-59749A654CB0}"/>
              </a:ext>
            </a:extLst>
          </p:cNvPr>
          <p:cNvSpPr/>
          <p:nvPr/>
        </p:nvSpPr>
        <p:spPr>
          <a:xfrm>
            <a:off x="5780710" y="4675409"/>
            <a:ext cx="274320" cy="5486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31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D2CFF1-8632-439A-BD1F-90AA117D2511}"/>
              </a:ext>
            </a:extLst>
          </p:cNvPr>
          <p:cNvSpPr/>
          <p:nvPr/>
        </p:nvSpPr>
        <p:spPr>
          <a:xfrm>
            <a:off x="0" y="259976"/>
            <a:ext cx="1219200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a:solidFill>
                  <a:schemeClr val="tx1"/>
                </a:solidFill>
              </a:rPr>
              <a:t>6 </a:t>
            </a:r>
            <a:r>
              <a:rPr lang="en-US" sz="2000">
                <a:solidFill>
                  <a:schemeClr val="tx1"/>
                </a:solidFill>
              </a:rPr>
              <a:t>All we like sheep have gone astray; We have turned, every one, to his own way; And the Lord has laid on Him the iniquity of us all.</a:t>
            </a:r>
            <a:endParaRPr lang="en-US" sz="2000" dirty="0">
              <a:solidFill>
                <a:schemeClr val="tx1"/>
              </a:solidFill>
            </a:endParaRPr>
          </a:p>
        </p:txBody>
      </p:sp>
      <p:sp>
        <p:nvSpPr>
          <p:cNvPr id="3" name="Rectangle: Rounded Corners 2">
            <a:extLst>
              <a:ext uri="{FF2B5EF4-FFF2-40B4-BE49-F238E27FC236}">
                <a16:creationId xmlns:a16="http://schemas.microsoft.com/office/drawing/2014/main" id="{156835DA-3F62-49B1-9A7C-CA7BAAE15CE2}"/>
              </a:ext>
            </a:extLst>
          </p:cNvPr>
          <p:cNvSpPr/>
          <p:nvPr/>
        </p:nvSpPr>
        <p:spPr>
          <a:xfrm>
            <a:off x="277906" y="1645023"/>
            <a:ext cx="11636188" cy="16459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"All we like sheep have gone astray” </a:t>
            </a:r>
          </a:p>
          <a:p>
            <a:pPr algn="ctr"/>
            <a:endParaRPr lang="en-US" sz="2000" dirty="0">
              <a:solidFill>
                <a:schemeClr val="tx1"/>
              </a:solidFill>
            </a:endParaRPr>
          </a:p>
          <a:p>
            <a:pPr algn="ctr"/>
            <a:r>
              <a:rPr lang="en-US" sz="2000" dirty="0">
                <a:solidFill>
                  <a:schemeClr val="tx1"/>
                </a:solidFill>
              </a:rPr>
              <a:t>I Pet. 2: 25 [1</a:t>
            </a:r>
            <a:r>
              <a:rPr lang="en-US" sz="2000" baseline="30000" dirty="0">
                <a:solidFill>
                  <a:schemeClr val="tx1"/>
                </a:solidFill>
              </a:rPr>
              <a:t>st</a:t>
            </a:r>
            <a:r>
              <a:rPr lang="en-US" sz="2000" dirty="0">
                <a:solidFill>
                  <a:schemeClr val="tx1"/>
                </a:solidFill>
              </a:rPr>
              <a:t> part]</a:t>
            </a:r>
          </a:p>
          <a:p>
            <a:pPr algn="ctr"/>
            <a:r>
              <a:rPr lang="en-US" sz="1600" i="1" dirty="0">
                <a:solidFill>
                  <a:schemeClr val="tx1"/>
                </a:solidFill>
              </a:rPr>
              <a:t>25</a:t>
            </a:r>
            <a:r>
              <a:rPr lang="en-US" sz="2000" dirty="0">
                <a:solidFill>
                  <a:schemeClr val="tx1"/>
                </a:solidFill>
              </a:rPr>
              <a:t> “For you were like sheep going </a:t>
            </a:r>
            <a:r>
              <a:rPr lang="en-US" sz="2000">
                <a:solidFill>
                  <a:schemeClr val="tx1"/>
                </a:solidFill>
              </a:rPr>
              <a:t>astray…”</a:t>
            </a:r>
            <a:endParaRPr lang="en-US" sz="2000" dirty="0">
              <a:solidFill>
                <a:schemeClr val="tx1"/>
              </a:solidFill>
            </a:endParaRPr>
          </a:p>
          <a:p>
            <a:pPr algn="ctr"/>
            <a:endParaRPr lang="en-US" sz="2000" dirty="0">
              <a:solidFill>
                <a:schemeClr val="tx1"/>
              </a:solidFill>
            </a:endParaRPr>
          </a:p>
        </p:txBody>
      </p:sp>
      <p:sp>
        <p:nvSpPr>
          <p:cNvPr id="4" name="Rectangle: Rounded Corners 3">
            <a:extLst>
              <a:ext uri="{FF2B5EF4-FFF2-40B4-BE49-F238E27FC236}">
                <a16:creationId xmlns:a16="http://schemas.microsoft.com/office/drawing/2014/main" id="{AE27C514-EB0D-4D66-A7F8-94B768F0D9C3}"/>
              </a:ext>
            </a:extLst>
          </p:cNvPr>
          <p:cNvSpPr/>
          <p:nvPr/>
        </p:nvSpPr>
        <p:spPr>
          <a:xfrm>
            <a:off x="546847" y="3671943"/>
            <a:ext cx="11098305"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"his own way"--by human nature we go down the wrong path</a:t>
            </a:r>
          </a:p>
        </p:txBody>
      </p:sp>
      <p:sp>
        <p:nvSpPr>
          <p:cNvPr id="5" name="Rectangle: Rounded Corners 4">
            <a:extLst>
              <a:ext uri="{FF2B5EF4-FFF2-40B4-BE49-F238E27FC236}">
                <a16:creationId xmlns:a16="http://schemas.microsoft.com/office/drawing/2014/main" id="{7926A282-9616-4B59-B253-A9E48C91B391}"/>
              </a:ext>
            </a:extLst>
          </p:cNvPr>
          <p:cNvSpPr/>
          <p:nvPr/>
        </p:nvSpPr>
        <p:spPr>
          <a:xfrm>
            <a:off x="708212" y="4921624"/>
            <a:ext cx="10327342"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en-US" sz="2000" dirty="0">
                <a:solidFill>
                  <a:schemeClr val="tx1"/>
                </a:solidFill>
              </a:rPr>
              <a:t>"the iniquity of us all"--the penalty or guilt put upon Christ</a:t>
            </a:r>
          </a:p>
        </p:txBody>
      </p:sp>
    </p:spTree>
    <p:extLst>
      <p:ext uri="{BB962C8B-B14F-4D97-AF65-F5344CB8AC3E}">
        <p14:creationId xmlns:p14="http://schemas.microsoft.com/office/powerpoint/2010/main" val="132300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1BD14F-BD2F-497E-AF58-9940AC745683}"/>
              </a:ext>
            </a:extLst>
          </p:cNvPr>
          <p:cNvSpPr/>
          <p:nvPr/>
        </p:nvSpPr>
        <p:spPr>
          <a:xfrm>
            <a:off x="0" y="170329"/>
            <a:ext cx="12192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endParaRPr lang="en-US" sz="1600" i="1" dirty="0">
              <a:solidFill>
                <a:schemeClr val="tx1"/>
              </a:solidFill>
            </a:endParaRPr>
          </a:p>
          <a:p>
            <a:pPr algn="ctr"/>
            <a:endParaRPr lang="en-US" sz="1600" i="1" dirty="0">
              <a:solidFill>
                <a:schemeClr val="tx1"/>
              </a:solidFill>
            </a:endParaRPr>
          </a:p>
          <a:p>
            <a:pPr algn="ctr"/>
            <a:r>
              <a:rPr lang="en-US" sz="1600" i="1" dirty="0">
                <a:solidFill>
                  <a:schemeClr val="tx1"/>
                </a:solidFill>
              </a:rPr>
              <a:t>7</a:t>
            </a:r>
            <a:r>
              <a:rPr lang="en-US" sz="2000" dirty="0">
                <a:solidFill>
                  <a:schemeClr val="tx1"/>
                </a:solidFill>
              </a:rPr>
              <a:t> He was oppressed and He was afflicted, Yet He opened not His mouth; He was led as a lamb to the slaughter, And as a sheep before its shearers is silent, So He opened not His mouth. </a:t>
            </a:r>
          </a:p>
          <a:p>
            <a:pPr algn="ctr"/>
            <a:endParaRPr lang="en-US" sz="2000" dirty="0">
              <a:solidFill>
                <a:schemeClr val="tx1"/>
              </a:solidFill>
            </a:endParaRPr>
          </a:p>
          <a:p>
            <a:pPr algn="ctr"/>
            <a:endParaRPr lang="en-US" sz="2000" dirty="0">
              <a:solidFill>
                <a:schemeClr val="tx1"/>
              </a:solidFill>
            </a:endParaRPr>
          </a:p>
        </p:txBody>
      </p:sp>
      <p:sp>
        <p:nvSpPr>
          <p:cNvPr id="3" name="Rectangle: Rounded Corners 2">
            <a:extLst>
              <a:ext uri="{FF2B5EF4-FFF2-40B4-BE49-F238E27FC236}">
                <a16:creationId xmlns:a16="http://schemas.microsoft.com/office/drawing/2014/main" id="{2AFA0EA3-0367-4A05-99E3-75B449E10DA2}"/>
              </a:ext>
            </a:extLst>
          </p:cNvPr>
          <p:cNvSpPr/>
          <p:nvPr/>
        </p:nvSpPr>
        <p:spPr>
          <a:xfrm>
            <a:off x="425820" y="1342464"/>
            <a:ext cx="11474823" cy="1463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dirty="0">
                <a:solidFill>
                  <a:schemeClr val="tx1"/>
                </a:solidFill>
              </a:rPr>
              <a:t>“</a:t>
            </a:r>
            <a:r>
              <a:rPr lang="en-US" sz="2000" dirty="0">
                <a:solidFill>
                  <a:schemeClr val="tx1"/>
                </a:solidFill>
              </a:rPr>
              <a:t>He was oppressed and He was afflicted“</a:t>
            </a:r>
          </a:p>
          <a:p>
            <a:pPr algn="ctr"/>
            <a:r>
              <a:rPr lang="en-US" sz="2000" dirty="0">
                <a:solidFill>
                  <a:schemeClr val="tx1"/>
                </a:solidFill>
              </a:rPr>
              <a:t>Matthew 26: 67</a:t>
            </a:r>
          </a:p>
          <a:p>
            <a:pPr algn="ctr"/>
            <a:r>
              <a:rPr lang="en-US" sz="1600" i="1" dirty="0">
                <a:solidFill>
                  <a:schemeClr val="tx1"/>
                </a:solidFill>
              </a:rPr>
              <a:t>67</a:t>
            </a:r>
            <a:r>
              <a:rPr lang="en-US" sz="2000" dirty="0">
                <a:solidFill>
                  <a:schemeClr val="tx1"/>
                </a:solidFill>
              </a:rPr>
              <a:t> Then they spat in His face and beat Him; and others struck Him with the palms of their hands, saying, “Prophesy to us, Christ! Who is the one who struck You?”</a:t>
            </a:r>
          </a:p>
          <a:p>
            <a:pPr algn="ctr"/>
            <a:endParaRPr lang="en-US" sz="2000" dirty="0">
              <a:solidFill>
                <a:schemeClr val="tx1"/>
              </a:solidFill>
            </a:endParaRPr>
          </a:p>
        </p:txBody>
      </p:sp>
      <p:sp>
        <p:nvSpPr>
          <p:cNvPr id="4" name="Rectangle: Rounded Corners 3">
            <a:extLst>
              <a:ext uri="{FF2B5EF4-FFF2-40B4-BE49-F238E27FC236}">
                <a16:creationId xmlns:a16="http://schemas.microsoft.com/office/drawing/2014/main" id="{7ECEF612-2048-40FD-BBE8-77036D052BEF}"/>
              </a:ext>
            </a:extLst>
          </p:cNvPr>
          <p:cNvSpPr/>
          <p:nvPr/>
        </p:nvSpPr>
        <p:spPr>
          <a:xfrm>
            <a:off x="198120" y="2971799"/>
            <a:ext cx="11795760" cy="1828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sz="2000" dirty="0">
                <a:solidFill>
                  <a:schemeClr val="tx1"/>
                </a:solidFill>
              </a:rPr>
              <a:t>"opened not his mouth"--silence and submission.</a:t>
            </a:r>
            <a:r>
              <a:rPr lang="en-US" dirty="0">
                <a:solidFill>
                  <a:schemeClr val="tx1"/>
                </a:solidFill>
              </a:rPr>
              <a:t>..</a:t>
            </a:r>
          </a:p>
          <a:p>
            <a:pPr algn="ctr"/>
            <a:endParaRPr lang="en-US" dirty="0">
              <a:solidFill>
                <a:schemeClr val="tx1"/>
              </a:solidFill>
            </a:endParaRPr>
          </a:p>
          <a:p>
            <a:pPr algn="ctr"/>
            <a:r>
              <a:rPr lang="en-US" sz="2000" dirty="0">
                <a:solidFill>
                  <a:schemeClr val="tx1"/>
                </a:solidFill>
              </a:rPr>
              <a:t>        Matthew 27: 12- 14 </a:t>
            </a:r>
            <a:endParaRPr lang="en-US" sz="1400" dirty="0">
              <a:solidFill>
                <a:schemeClr val="tx1"/>
              </a:solidFill>
            </a:endParaRPr>
          </a:p>
          <a:p>
            <a:pPr algn="ctr"/>
            <a:r>
              <a:rPr lang="en-US" sz="2000" dirty="0"/>
              <a:t>And 1212  112</a:t>
            </a:r>
            <a:r>
              <a:rPr lang="en-US" sz="1600" i="1" dirty="0">
                <a:solidFill>
                  <a:schemeClr val="tx1"/>
                </a:solidFill>
              </a:rPr>
              <a:t>12 </a:t>
            </a:r>
            <a:r>
              <a:rPr lang="en-US" sz="2000" dirty="0">
                <a:solidFill>
                  <a:schemeClr val="tx1"/>
                </a:solidFill>
              </a:rPr>
              <a:t>while He was being accused by the chief priests and elders, He answered nothing. </a:t>
            </a:r>
          </a:p>
          <a:p>
            <a:pPr algn="ctr"/>
            <a:r>
              <a:rPr lang="en-US" sz="1600" i="1" dirty="0">
                <a:solidFill>
                  <a:schemeClr val="tx1"/>
                </a:solidFill>
              </a:rPr>
              <a:t>13</a:t>
            </a:r>
            <a:r>
              <a:rPr lang="en-US" sz="2000" dirty="0">
                <a:solidFill>
                  <a:schemeClr val="tx1"/>
                </a:solidFill>
              </a:rPr>
              <a:t> Then Pilate said to Him, “Do You not hear how many things they testify against You?”</a:t>
            </a:r>
          </a:p>
          <a:p>
            <a:pPr algn="ctr"/>
            <a:r>
              <a:rPr lang="en-US" sz="1600" i="1" dirty="0">
                <a:solidFill>
                  <a:schemeClr val="tx1"/>
                </a:solidFill>
              </a:rPr>
              <a:t>14</a:t>
            </a:r>
            <a:r>
              <a:rPr lang="en-US" sz="2000" dirty="0">
                <a:solidFill>
                  <a:schemeClr val="tx1"/>
                </a:solidFill>
              </a:rPr>
              <a:t> But He answered him not one word, so that the governor marveled greatly.</a:t>
            </a:r>
          </a:p>
          <a:p>
            <a:pPr algn="ctr"/>
            <a:endParaRPr lang="en-US" sz="2000" dirty="0">
              <a:solidFill>
                <a:schemeClr val="tx1"/>
              </a:solidFill>
            </a:endParaRPr>
          </a:p>
        </p:txBody>
      </p:sp>
      <p:sp>
        <p:nvSpPr>
          <p:cNvPr id="5" name="Rectangle: Rounded Corners 4">
            <a:extLst>
              <a:ext uri="{FF2B5EF4-FFF2-40B4-BE49-F238E27FC236}">
                <a16:creationId xmlns:a16="http://schemas.microsoft.com/office/drawing/2014/main" id="{3792E083-B754-436C-91E7-1D1173F7AF81}"/>
              </a:ext>
            </a:extLst>
          </p:cNvPr>
          <p:cNvSpPr/>
          <p:nvPr/>
        </p:nvSpPr>
        <p:spPr>
          <a:xfrm>
            <a:off x="739588" y="5316072"/>
            <a:ext cx="10712824"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sz="2000" dirty="0">
                <a:solidFill>
                  <a:schemeClr val="tx1"/>
                </a:solidFill>
              </a:rPr>
              <a:t>“as a lamb to the slaughter“</a:t>
            </a:r>
          </a:p>
          <a:p>
            <a:pPr algn="ctr"/>
            <a:endParaRPr lang="en-US" sz="2000" dirty="0">
              <a:solidFill>
                <a:schemeClr val="tx1"/>
              </a:solidFill>
            </a:endParaRPr>
          </a:p>
          <a:p>
            <a:pPr algn="ctr"/>
            <a:r>
              <a:rPr lang="en-US" sz="2000" dirty="0">
                <a:solidFill>
                  <a:schemeClr val="tx1"/>
                </a:solidFill>
              </a:rPr>
              <a:t> (John 1: 36) John said "behold the lamb of God"</a:t>
            </a:r>
          </a:p>
          <a:p>
            <a:pPr algn="ctr"/>
            <a:endParaRPr lang="en-US" sz="2000" dirty="0">
              <a:solidFill>
                <a:schemeClr val="tx1"/>
              </a:solidFill>
            </a:endParaRPr>
          </a:p>
        </p:txBody>
      </p:sp>
    </p:spTree>
    <p:extLst>
      <p:ext uri="{BB962C8B-B14F-4D97-AF65-F5344CB8AC3E}">
        <p14:creationId xmlns:p14="http://schemas.microsoft.com/office/powerpoint/2010/main" val="241577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B69703-5676-4369-B8FB-C77E98568351}"/>
              </a:ext>
            </a:extLst>
          </p:cNvPr>
          <p:cNvSpPr/>
          <p:nvPr/>
        </p:nvSpPr>
        <p:spPr>
          <a:xfrm>
            <a:off x="0" y="152400"/>
            <a:ext cx="12192000" cy="128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a:solidFill>
                  <a:schemeClr val="tx1"/>
                </a:solidFill>
              </a:rPr>
              <a:t>8</a:t>
            </a:r>
            <a:r>
              <a:rPr lang="en-US" sz="2000">
                <a:solidFill>
                  <a:schemeClr val="tx1"/>
                </a:solidFill>
              </a:rPr>
              <a:t> He was taken from prison and from judgment, And who will declare His generation? For He was cut off from the land of the living; For the transgressions of My people He was stricken.</a:t>
            </a:r>
            <a:endParaRPr lang="en-US" sz="2000" dirty="0">
              <a:solidFill>
                <a:schemeClr val="tx1"/>
              </a:solidFill>
            </a:endParaRPr>
          </a:p>
        </p:txBody>
      </p:sp>
      <p:sp>
        <p:nvSpPr>
          <p:cNvPr id="3" name="Rectangle: Rounded Corners 2">
            <a:extLst>
              <a:ext uri="{FF2B5EF4-FFF2-40B4-BE49-F238E27FC236}">
                <a16:creationId xmlns:a16="http://schemas.microsoft.com/office/drawing/2014/main" id="{2FA9FBD4-85B0-4A62-8BB6-697A7F9DC605}"/>
              </a:ext>
            </a:extLst>
          </p:cNvPr>
          <p:cNvSpPr/>
          <p:nvPr/>
        </p:nvSpPr>
        <p:spPr>
          <a:xfrm>
            <a:off x="986118" y="1670574"/>
            <a:ext cx="941832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en-US" sz="2000" dirty="0">
                <a:solidFill>
                  <a:schemeClr val="tx1"/>
                </a:solidFill>
              </a:rPr>
              <a:t>from judgment= the sentence (was not fair).... He was to be taken away</a:t>
            </a:r>
          </a:p>
        </p:txBody>
      </p:sp>
      <p:sp>
        <p:nvSpPr>
          <p:cNvPr id="4" name="Rectangle: Rounded Corners 3">
            <a:extLst>
              <a:ext uri="{FF2B5EF4-FFF2-40B4-BE49-F238E27FC236}">
                <a16:creationId xmlns:a16="http://schemas.microsoft.com/office/drawing/2014/main" id="{51332D59-B56F-4408-BDCC-657FEB1A6246}"/>
              </a:ext>
            </a:extLst>
          </p:cNvPr>
          <p:cNvSpPr/>
          <p:nvPr/>
        </p:nvSpPr>
        <p:spPr>
          <a:xfrm>
            <a:off x="259976" y="2777713"/>
            <a:ext cx="11645151"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    </a:t>
            </a:r>
            <a:r>
              <a:rPr lang="en-US" sz="2000" dirty="0">
                <a:solidFill>
                  <a:schemeClr val="tx1"/>
                </a:solidFill>
              </a:rPr>
              <a:t>"who shall declare His generation"—the people of His day…Who ponders His seed? Seeing it is to be cut off</a:t>
            </a:r>
          </a:p>
          <a:p>
            <a:r>
              <a:rPr lang="en-US" sz="2000" dirty="0">
                <a:solidFill>
                  <a:schemeClr val="tx1"/>
                </a:solidFill>
              </a:rPr>
              <a:t> </a:t>
            </a:r>
          </a:p>
        </p:txBody>
      </p:sp>
      <p:sp>
        <p:nvSpPr>
          <p:cNvPr id="5" name="Rectangle: Rounded Corners 4">
            <a:extLst>
              <a:ext uri="{FF2B5EF4-FFF2-40B4-BE49-F238E27FC236}">
                <a16:creationId xmlns:a16="http://schemas.microsoft.com/office/drawing/2014/main" id="{9AB16CBC-941E-4B44-AB6F-E60AE9789D66}"/>
              </a:ext>
            </a:extLst>
          </p:cNvPr>
          <p:cNvSpPr/>
          <p:nvPr/>
        </p:nvSpPr>
        <p:spPr>
          <a:xfrm>
            <a:off x="322729" y="3917576"/>
            <a:ext cx="11582398"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en-US" sz="2000" dirty="0">
                <a:solidFill>
                  <a:schemeClr val="tx1"/>
                </a:solidFill>
              </a:rPr>
              <a:t>"cut off from the land of the living"--that He would die...the climax of the prophecy--His violent death</a:t>
            </a:r>
          </a:p>
        </p:txBody>
      </p:sp>
      <p:sp>
        <p:nvSpPr>
          <p:cNvPr id="6" name="Rectangle: Rounded Corners 5">
            <a:extLst>
              <a:ext uri="{FF2B5EF4-FFF2-40B4-BE49-F238E27FC236}">
                <a16:creationId xmlns:a16="http://schemas.microsoft.com/office/drawing/2014/main" id="{1963B437-7447-4B48-A7B8-0AFAC43AD21D}"/>
              </a:ext>
            </a:extLst>
          </p:cNvPr>
          <p:cNvSpPr/>
          <p:nvPr/>
        </p:nvSpPr>
        <p:spPr>
          <a:xfrm>
            <a:off x="322729" y="5187426"/>
            <a:ext cx="1179576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                               </a:t>
            </a:r>
          </a:p>
          <a:p>
            <a:r>
              <a:rPr lang="en-US" sz="2000" dirty="0">
                <a:solidFill>
                  <a:schemeClr val="tx1"/>
                </a:solidFill>
              </a:rPr>
              <a:t>                                                          "for the transgression of my people"--He was our substitute </a:t>
            </a:r>
          </a:p>
          <a:p>
            <a:r>
              <a:rPr lang="en-US" sz="2000" dirty="0">
                <a:solidFill>
                  <a:schemeClr val="tx1"/>
                </a:solidFill>
              </a:rPr>
              <a:t>                                                                           (II Cor. 5: 21)</a:t>
            </a:r>
          </a:p>
          <a:p>
            <a:r>
              <a:rPr lang="en-US" sz="2000" dirty="0">
                <a:solidFill>
                  <a:schemeClr val="tx1"/>
                </a:solidFill>
              </a:rPr>
              <a:t> </a:t>
            </a:r>
            <a:r>
              <a:rPr lang="en-US" sz="1600" i="1" dirty="0">
                <a:solidFill>
                  <a:schemeClr val="tx1"/>
                </a:solidFill>
              </a:rPr>
              <a:t>21</a:t>
            </a:r>
            <a:r>
              <a:rPr lang="en-US" sz="2000" dirty="0">
                <a:solidFill>
                  <a:schemeClr val="tx1"/>
                </a:solidFill>
              </a:rPr>
              <a:t> For He made Him who knew no sin to be sin for us, that we might become the righteousness of God in Him.</a:t>
            </a:r>
          </a:p>
          <a:p>
            <a:endParaRPr lang="en-US" dirty="0">
              <a:solidFill>
                <a:schemeClr val="tx1"/>
              </a:solidFill>
            </a:endParaRPr>
          </a:p>
          <a:p>
            <a:r>
              <a:rPr lang="en-US" dirty="0">
                <a:solidFill>
                  <a:schemeClr val="tx1"/>
                </a:solidFill>
              </a:rPr>
              <a:t> </a:t>
            </a:r>
          </a:p>
        </p:txBody>
      </p:sp>
    </p:spTree>
    <p:extLst>
      <p:ext uri="{BB962C8B-B14F-4D97-AF65-F5344CB8AC3E}">
        <p14:creationId xmlns:p14="http://schemas.microsoft.com/office/powerpoint/2010/main" val="70748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6743A0-5889-495B-BDA2-AC878D415D1C}"/>
              </a:ext>
            </a:extLst>
          </p:cNvPr>
          <p:cNvSpPr/>
          <p:nvPr/>
        </p:nvSpPr>
        <p:spPr>
          <a:xfrm>
            <a:off x="7172" y="224118"/>
            <a:ext cx="12192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endParaRPr lang="en-US" sz="1600" i="1" dirty="0">
              <a:solidFill>
                <a:schemeClr val="tx1"/>
              </a:solidFill>
            </a:endParaRPr>
          </a:p>
          <a:p>
            <a:pPr algn="ctr"/>
            <a:endParaRPr lang="en-US" sz="1600" i="1" dirty="0">
              <a:solidFill>
                <a:schemeClr val="tx1"/>
              </a:solidFill>
            </a:endParaRPr>
          </a:p>
          <a:p>
            <a:pPr algn="ctr"/>
            <a:r>
              <a:rPr lang="en-US" sz="1600" i="1" dirty="0">
                <a:solidFill>
                  <a:schemeClr val="tx1"/>
                </a:solidFill>
              </a:rPr>
              <a:t>9</a:t>
            </a:r>
            <a:r>
              <a:rPr lang="en-US" sz="2000" dirty="0">
                <a:solidFill>
                  <a:schemeClr val="tx1"/>
                </a:solidFill>
              </a:rPr>
              <a:t> And they made His grave with the wicked— But with the rich at His death, Because He had done no violence, Nor was any deceit in His mouth. </a:t>
            </a:r>
          </a:p>
          <a:p>
            <a:pPr algn="ctr"/>
            <a:endParaRPr lang="en-US" sz="2000" dirty="0">
              <a:solidFill>
                <a:schemeClr val="tx1"/>
              </a:solidFill>
            </a:endParaRPr>
          </a:p>
          <a:p>
            <a:pPr algn="ctr"/>
            <a:endParaRPr lang="en-US" sz="2000" dirty="0">
              <a:solidFill>
                <a:schemeClr val="tx1"/>
              </a:solidFill>
            </a:endParaRPr>
          </a:p>
        </p:txBody>
      </p:sp>
      <p:sp>
        <p:nvSpPr>
          <p:cNvPr id="3" name="Rectangle: Rounded Corners 2">
            <a:extLst>
              <a:ext uri="{FF2B5EF4-FFF2-40B4-BE49-F238E27FC236}">
                <a16:creationId xmlns:a16="http://schemas.microsoft.com/office/drawing/2014/main" id="{A202D685-04C3-4D5A-8D08-8F58128EB507}"/>
              </a:ext>
            </a:extLst>
          </p:cNvPr>
          <p:cNvSpPr/>
          <p:nvPr/>
        </p:nvSpPr>
        <p:spPr>
          <a:xfrm>
            <a:off x="361278" y="1398494"/>
            <a:ext cx="11483788" cy="15544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sz="2000" dirty="0">
              <a:solidFill>
                <a:schemeClr val="tx1"/>
              </a:solidFill>
            </a:endParaRPr>
          </a:p>
          <a:p>
            <a:pPr algn="ctr"/>
            <a:r>
              <a:rPr lang="en-US" sz="2000" dirty="0">
                <a:solidFill>
                  <a:schemeClr val="tx1"/>
                </a:solidFill>
              </a:rPr>
              <a:t>“they made His grave with the wicked”</a:t>
            </a:r>
          </a:p>
          <a:p>
            <a:pPr marL="342900" indent="-342900" algn="ctr">
              <a:buFont typeface="Wingdings" panose="05000000000000000000" pitchFamily="2" charset="2"/>
              <a:buChar char="§"/>
            </a:pPr>
            <a:r>
              <a:rPr lang="en-US" sz="2000" dirty="0">
                <a:solidFill>
                  <a:schemeClr val="tx1"/>
                </a:solidFill>
              </a:rPr>
              <a:t>They assigned or intended his grave to be with the criminals</a:t>
            </a:r>
          </a:p>
          <a:p>
            <a:pPr algn="ctr"/>
            <a:endParaRPr lang="en-US" sz="2000" dirty="0">
              <a:solidFill>
                <a:schemeClr val="tx1"/>
              </a:solidFill>
            </a:endParaRPr>
          </a:p>
          <a:p>
            <a:pPr marL="342900" indent="-342900">
              <a:buFont typeface="Wingdings" panose="05000000000000000000" pitchFamily="2" charset="2"/>
              <a:buChar char="§"/>
            </a:pPr>
            <a:r>
              <a:rPr lang="en-US" sz="2000" dirty="0"/>
              <a:t>“    </a:t>
            </a:r>
            <a:r>
              <a:rPr lang="en-US" sz="2000" dirty="0">
                <a:solidFill>
                  <a:schemeClr val="tx1"/>
                </a:solidFill>
              </a:rPr>
              <a:t>wicked"= criminals </a:t>
            </a:r>
            <a:r>
              <a:rPr lang="en-US" sz="1600" dirty="0">
                <a:solidFill>
                  <a:schemeClr val="tx1"/>
                </a:solidFill>
              </a:rPr>
              <a:t>(Companion Bible)--"</a:t>
            </a:r>
            <a:r>
              <a:rPr lang="en-US" sz="2000" dirty="0">
                <a:solidFill>
                  <a:schemeClr val="tx1"/>
                </a:solidFill>
              </a:rPr>
              <a:t>these have a separate part assigned in all Jewish cemeteries"</a:t>
            </a:r>
          </a:p>
          <a:p>
            <a:r>
              <a:rPr lang="en-US" dirty="0">
                <a:solidFill>
                  <a:schemeClr val="tx1"/>
                </a:solidFill>
              </a:rPr>
              <a:t> </a:t>
            </a:r>
          </a:p>
          <a:p>
            <a:pPr algn="ctr"/>
            <a:endParaRPr lang="en-US" dirty="0">
              <a:solidFill>
                <a:schemeClr val="tx1"/>
              </a:solidFill>
            </a:endParaRPr>
          </a:p>
          <a:p>
            <a:pPr algn="ctr"/>
            <a:endParaRPr lang="en-US" sz="2000" dirty="0">
              <a:solidFill>
                <a:schemeClr val="tx1"/>
              </a:solidFill>
            </a:endParaRPr>
          </a:p>
        </p:txBody>
      </p:sp>
      <p:sp>
        <p:nvSpPr>
          <p:cNvPr id="4" name="Rectangle: Rounded Corners 3">
            <a:extLst>
              <a:ext uri="{FF2B5EF4-FFF2-40B4-BE49-F238E27FC236}">
                <a16:creationId xmlns:a16="http://schemas.microsoft.com/office/drawing/2014/main" id="{0317F1C8-1634-4E42-AC49-7E95DE1D2869}"/>
              </a:ext>
            </a:extLst>
          </p:cNvPr>
          <p:cNvSpPr/>
          <p:nvPr/>
        </p:nvSpPr>
        <p:spPr>
          <a:xfrm>
            <a:off x="140746" y="3195021"/>
            <a:ext cx="11887200" cy="3200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sz="2000" dirty="0">
                <a:solidFill>
                  <a:schemeClr val="tx1"/>
                </a:solidFill>
              </a:rPr>
              <a:t>                                                                   </a:t>
            </a:r>
          </a:p>
          <a:p>
            <a:r>
              <a:rPr lang="en-US" sz="2000" dirty="0">
                <a:solidFill>
                  <a:schemeClr val="tx1"/>
                </a:solidFill>
              </a:rPr>
              <a:t>                                                                  “But with the rich at His death”</a:t>
            </a:r>
          </a:p>
          <a:p>
            <a:r>
              <a:rPr lang="en-US" sz="2000" dirty="0">
                <a:solidFill>
                  <a:schemeClr val="tx1"/>
                </a:solidFill>
              </a:rPr>
              <a:t>                              (KJV) "and with the rich"--he was buried in the grave of a rich man </a:t>
            </a:r>
          </a:p>
          <a:p>
            <a:r>
              <a:rPr lang="en-US" sz="2000" dirty="0">
                <a:solidFill>
                  <a:schemeClr val="tx1"/>
                </a:solidFill>
              </a:rPr>
              <a:t>                                                                            (Mat. 27: 57-60)</a:t>
            </a:r>
          </a:p>
          <a:p>
            <a:r>
              <a:rPr lang="en-US" sz="2000" dirty="0">
                <a:solidFill>
                  <a:schemeClr val="tx1"/>
                </a:solidFill>
              </a:rPr>
              <a:t>  </a:t>
            </a:r>
            <a:r>
              <a:rPr lang="en-US" sz="1600" i="1" dirty="0">
                <a:solidFill>
                  <a:schemeClr val="tx1"/>
                </a:solidFill>
              </a:rPr>
              <a:t> 57  </a:t>
            </a:r>
            <a:r>
              <a:rPr lang="en-US" sz="2000" dirty="0">
                <a:solidFill>
                  <a:schemeClr val="tx1"/>
                </a:solidFill>
              </a:rPr>
              <a:t>Now when evening had come, there came a rich man from Arimathea, named Joseph, who himself had also become a disciple of Jesus.</a:t>
            </a:r>
          </a:p>
          <a:p>
            <a:r>
              <a:rPr lang="en-US" sz="1600" i="1" dirty="0">
                <a:solidFill>
                  <a:schemeClr val="tx1"/>
                </a:solidFill>
              </a:rPr>
              <a:t>58 </a:t>
            </a:r>
            <a:r>
              <a:rPr lang="en-US" sz="2000" dirty="0">
                <a:solidFill>
                  <a:schemeClr val="tx1"/>
                </a:solidFill>
              </a:rPr>
              <a:t> This man went to Pilate and asked for the body of Jesus. Then Pilate commanded the body to be given to him. </a:t>
            </a:r>
          </a:p>
          <a:p>
            <a:r>
              <a:rPr lang="en-US" sz="1600" i="1" dirty="0">
                <a:solidFill>
                  <a:schemeClr val="tx1"/>
                </a:solidFill>
              </a:rPr>
              <a:t>59</a:t>
            </a:r>
            <a:r>
              <a:rPr lang="en-US" sz="2000" dirty="0">
                <a:solidFill>
                  <a:schemeClr val="tx1"/>
                </a:solidFill>
              </a:rPr>
              <a:t>  When Joseph had taken the body, he wrapped it in a clean linen cloth,</a:t>
            </a:r>
          </a:p>
          <a:p>
            <a:r>
              <a:rPr lang="en-US" sz="1600" i="1" dirty="0">
                <a:solidFill>
                  <a:schemeClr val="tx1"/>
                </a:solidFill>
              </a:rPr>
              <a:t>60  </a:t>
            </a:r>
            <a:r>
              <a:rPr lang="en-US" sz="2000" dirty="0">
                <a:solidFill>
                  <a:schemeClr val="tx1"/>
                </a:solidFill>
              </a:rPr>
              <a:t>and laid it in his new tomb which he had hewn out of the rock; and he rolled a large stone against the door of the tomb, and departed.</a:t>
            </a:r>
          </a:p>
          <a:p>
            <a:endParaRPr lang="en-US" sz="2000" dirty="0">
              <a:solidFill>
                <a:schemeClr val="tx1"/>
              </a:solidFill>
            </a:endParaRPr>
          </a:p>
          <a:p>
            <a:r>
              <a:rPr lang="en-US" sz="2000" dirty="0">
                <a:solidFill>
                  <a:schemeClr val="tx1"/>
                </a:solidFill>
              </a:rPr>
              <a:t> </a:t>
            </a:r>
          </a:p>
        </p:txBody>
      </p:sp>
    </p:spTree>
    <p:extLst>
      <p:ext uri="{BB962C8B-B14F-4D97-AF65-F5344CB8AC3E}">
        <p14:creationId xmlns:p14="http://schemas.microsoft.com/office/powerpoint/2010/main" val="106886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F4B4F7-6EA1-404A-9E42-FDF11402E78A}"/>
              </a:ext>
            </a:extLst>
          </p:cNvPr>
          <p:cNvSpPr/>
          <p:nvPr/>
        </p:nvSpPr>
        <p:spPr>
          <a:xfrm>
            <a:off x="0" y="950259"/>
            <a:ext cx="1219200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a:solidFill>
                  <a:schemeClr val="tx1"/>
                </a:solidFill>
              </a:rPr>
              <a:t>10 </a:t>
            </a:r>
            <a:r>
              <a:rPr lang="en-US" sz="2000">
                <a:solidFill>
                  <a:schemeClr val="tx1"/>
                </a:solidFill>
              </a:rPr>
              <a:t>Yet it pleased the Lord to bruise Him; He has put Him to grief. When You make His soul an offering for sin, He shall see His seed, He shall prolong His days, And the pleasure of the Lord shall prosper in His hand.</a:t>
            </a:r>
            <a:endParaRPr lang="en-US" sz="2000" dirty="0">
              <a:solidFill>
                <a:schemeClr val="tx1"/>
              </a:solidFill>
            </a:endParaRPr>
          </a:p>
        </p:txBody>
      </p:sp>
      <p:sp>
        <p:nvSpPr>
          <p:cNvPr id="3" name="Rectangle: Rounded Corners 2">
            <a:extLst>
              <a:ext uri="{FF2B5EF4-FFF2-40B4-BE49-F238E27FC236}">
                <a16:creationId xmlns:a16="http://schemas.microsoft.com/office/drawing/2014/main" id="{7EBF9C1A-3625-4C8E-80C3-014137F18BD8}"/>
              </a:ext>
            </a:extLst>
          </p:cNvPr>
          <p:cNvSpPr/>
          <p:nvPr/>
        </p:nvSpPr>
        <p:spPr>
          <a:xfrm>
            <a:off x="2967317" y="170329"/>
            <a:ext cx="585216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v. 10-12 Expands on the significance of His death</a:t>
            </a:r>
          </a:p>
        </p:txBody>
      </p:sp>
      <p:sp>
        <p:nvSpPr>
          <p:cNvPr id="4" name="Rectangle: Rounded Corners 3">
            <a:extLst>
              <a:ext uri="{FF2B5EF4-FFF2-40B4-BE49-F238E27FC236}">
                <a16:creationId xmlns:a16="http://schemas.microsoft.com/office/drawing/2014/main" id="{7E7A7739-C016-4217-8BFA-BC7B0388E840}"/>
              </a:ext>
            </a:extLst>
          </p:cNvPr>
          <p:cNvSpPr/>
          <p:nvPr/>
        </p:nvSpPr>
        <p:spPr>
          <a:xfrm>
            <a:off x="403409" y="2368476"/>
            <a:ext cx="11358285"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en-US" sz="2000" dirty="0">
                <a:solidFill>
                  <a:schemeClr val="tx1"/>
                </a:solidFill>
              </a:rPr>
              <a:t>"it pleased"= God purposed...He was to die for our sins way before it happened </a:t>
            </a:r>
          </a:p>
          <a:p>
            <a:r>
              <a:rPr lang="en-US" sz="2000" dirty="0">
                <a:solidFill>
                  <a:schemeClr val="tx1"/>
                </a:solidFill>
              </a:rPr>
              <a:t>                                                                     "offering for sin"--is the purpose</a:t>
            </a:r>
          </a:p>
        </p:txBody>
      </p:sp>
      <p:sp>
        <p:nvSpPr>
          <p:cNvPr id="5" name="Rectangle: Rounded Corners 4">
            <a:extLst>
              <a:ext uri="{FF2B5EF4-FFF2-40B4-BE49-F238E27FC236}">
                <a16:creationId xmlns:a16="http://schemas.microsoft.com/office/drawing/2014/main" id="{1906CE61-3944-4CBF-BE06-EC1AEE7D7340}"/>
              </a:ext>
            </a:extLst>
          </p:cNvPr>
          <p:cNvSpPr/>
          <p:nvPr/>
        </p:nvSpPr>
        <p:spPr>
          <a:xfrm>
            <a:off x="645458" y="3675529"/>
            <a:ext cx="10856259"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sz="2000" dirty="0">
                <a:solidFill>
                  <a:schemeClr val="tx1"/>
                </a:solidFill>
              </a:rPr>
              <a:t> “His seed"--the spiritual seed (II Cor.5: 21) we have opportunity for eternal life because of His sacrifice </a:t>
            </a:r>
          </a:p>
          <a:p>
            <a:r>
              <a:rPr lang="en-US" sz="2000" dirty="0">
                <a:solidFill>
                  <a:schemeClr val="tx1"/>
                </a:solidFill>
              </a:rPr>
              <a:t> </a:t>
            </a:r>
          </a:p>
        </p:txBody>
      </p:sp>
      <p:sp>
        <p:nvSpPr>
          <p:cNvPr id="6" name="Rectangle: Rounded Corners 5">
            <a:extLst>
              <a:ext uri="{FF2B5EF4-FFF2-40B4-BE49-F238E27FC236}">
                <a16:creationId xmlns:a16="http://schemas.microsoft.com/office/drawing/2014/main" id="{D31E6523-51A6-472F-A5F4-DD8E27B13C76}"/>
              </a:ext>
            </a:extLst>
          </p:cNvPr>
          <p:cNvSpPr/>
          <p:nvPr/>
        </p:nvSpPr>
        <p:spPr>
          <a:xfrm>
            <a:off x="744071" y="4930587"/>
            <a:ext cx="10856258"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                                                              </a:t>
            </a:r>
            <a:r>
              <a:rPr lang="en-US" sz="2000" dirty="0">
                <a:solidFill>
                  <a:schemeClr val="tx1"/>
                </a:solidFill>
              </a:rPr>
              <a:t>"prolong His days"--at the right hand of God</a:t>
            </a:r>
          </a:p>
          <a:p>
            <a:r>
              <a:rPr lang="en-US" sz="2000" dirty="0">
                <a:solidFill>
                  <a:schemeClr val="tx1"/>
                </a:solidFill>
              </a:rPr>
              <a:t>                                                                         "pleasure"=purpose</a:t>
            </a:r>
          </a:p>
          <a:p>
            <a:pPr algn="ctr"/>
            <a:endParaRPr lang="en-US" sz="2000" dirty="0">
              <a:solidFill>
                <a:schemeClr val="tx1"/>
              </a:solidFill>
            </a:endParaRPr>
          </a:p>
        </p:txBody>
      </p:sp>
    </p:spTree>
    <p:extLst>
      <p:ext uri="{BB962C8B-B14F-4D97-AF65-F5344CB8AC3E}">
        <p14:creationId xmlns:p14="http://schemas.microsoft.com/office/powerpoint/2010/main" val="410102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8268BE-233D-4E9A-ACA8-44264A284771}"/>
              </a:ext>
            </a:extLst>
          </p:cNvPr>
          <p:cNvSpPr/>
          <p:nvPr/>
        </p:nvSpPr>
        <p:spPr>
          <a:xfrm>
            <a:off x="0" y="555811"/>
            <a:ext cx="12192000" cy="128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1600" i="1" dirty="0">
                <a:solidFill>
                  <a:schemeClr val="tx1"/>
                </a:solidFill>
              </a:rPr>
              <a:t>11</a:t>
            </a:r>
            <a:r>
              <a:rPr lang="en-US" sz="2000" dirty="0">
                <a:solidFill>
                  <a:schemeClr val="tx1"/>
                </a:solidFill>
              </a:rPr>
              <a:t> He shall see the labor of His soul, and be satisfied. By His knowledge My righteous Servant shall justify many, For He shall bear their iniquities. </a:t>
            </a:r>
          </a:p>
          <a:p>
            <a:pPr algn="ctr"/>
            <a:endParaRPr lang="en-US" sz="2000" dirty="0">
              <a:solidFill>
                <a:schemeClr val="tx1"/>
              </a:solidFill>
            </a:endParaRPr>
          </a:p>
        </p:txBody>
      </p:sp>
      <p:sp>
        <p:nvSpPr>
          <p:cNvPr id="3" name="Rectangle: Rounded Corners 2">
            <a:extLst>
              <a:ext uri="{FF2B5EF4-FFF2-40B4-BE49-F238E27FC236}">
                <a16:creationId xmlns:a16="http://schemas.microsoft.com/office/drawing/2014/main" id="{787314F4-9387-4943-B563-DEB4AA15FEF9}"/>
              </a:ext>
            </a:extLst>
          </p:cNvPr>
          <p:cNvSpPr/>
          <p:nvPr/>
        </p:nvSpPr>
        <p:spPr>
          <a:xfrm>
            <a:off x="1587648" y="2043952"/>
            <a:ext cx="859536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sz="2000" dirty="0">
                <a:solidFill>
                  <a:schemeClr val="tx1"/>
                </a:solidFill>
              </a:rPr>
              <a:t>satisfied--because God's plan is being fulfilled</a:t>
            </a:r>
          </a:p>
          <a:p>
            <a:endParaRPr lang="en-US" sz="2000" dirty="0">
              <a:solidFill>
                <a:schemeClr val="tx1"/>
              </a:solidFill>
            </a:endParaRPr>
          </a:p>
          <a:p>
            <a:r>
              <a:rPr lang="en-US" sz="2000" dirty="0">
                <a:solidFill>
                  <a:schemeClr val="tx1"/>
                </a:solidFill>
              </a:rPr>
              <a:t>                            “knowledge"--He knew what His mission was</a:t>
            </a:r>
          </a:p>
        </p:txBody>
      </p:sp>
      <p:sp>
        <p:nvSpPr>
          <p:cNvPr id="4" name="Rectangle: Rounded Corners 3">
            <a:extLst>
              <a:ext uri="{FF2B5EF4-FFF2-40B4-BE49-F238E27FC236}">
                <a16:creationId xmlns:a16="http://schemas.microsoft.com/office/drawing/2014/main" id="{22ABF298-A1B9-4F3C-B478-7ACDD78EA68D}"/>
              </a:ext>
            </a:extLst>
          </p:cNvPr>
          <p:cNvSpPr/>
          <p:nvPr/>
        </p:nvSpPr>
        <p:spPr>
          <a:xfrm>
            <a:off x="1972235" y="3660291"/>
            <a:ext cx="768096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p>
          <a:p>
            <a:r>
              <a:rPr lang="en-US" sz="2000" dirty="0">
                <a:solidFill>
                  <a:schemeClr val="tx1"/>
                </a:solidFill>
              </a:rPr>
              <a:t>                            "justify many"--His death justifies us </a:t>
            </a:r>
          </a:p>
          <a:p>
            <a:r>
              <a:rPr lang="en-US" dirty="0">
                <a:solidFill>
                  <a:schemeClr val="tx1"/>
                </a:solidFill>
              </a:rPr>
              <a:t> </a:t>
            </a:r>
          </a:p>
        </p:txBody>
      </p:sp>
    </p:spTree>
    <p:extLst>
      <p:ext uri="{BB962C8B-B14F-4D97-AF65-F5344CB8AC3E}">
        <p14:creationId xmlns:p14="http://schemas.microsoft.com/office/powerpoint/2010/main" val="99465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D1ADF025-4058-4DBD-9601-5659F21BB96E}"/>
              </a:ext>
            </a:extLst>
          </p:cNvPr>
          <p:cNvSpPr/>
          <p:nvPr/>
        </p:nvSpPr>
        <p:spPr>
          <a:xfrm>
            <a:off x="4527175" y="188259"/>
            <a:ext cx="2468880" cy="5486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Review</a:t>
            </a:r>
          </a:p>
        </p:txBody>
      </p:sp>
      <p:sp>
        <p:nvSpPr>
          <p:cNvPr id="3" name="Rectangle: Rounded Corners 2">
            <a:extLst>
              <a:ext uri="{FF2B5EF4-FFF2-40B4-BE49-F238E27FC236}">
                <a16:creationId xmlns:a16="http://schemas.microsoft.com/office/drawing/2014/main" id="{921C09B2-123F-4F56-A42E-177B506E5F03}"/>
              </a:ext>
            </a:extLst>
          </p:cNvPr>
          <p:cNvSpPr/>
          <p:nvPr/>
        </p:nvSpPr>
        <p:spPr>
          <a:xfrm>
            <a:off x="336176" y="843578"/>
            <a:ext cx="11519647" cy="2834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Chapter 51—Call to righteousness</a:t>
            </a:r>
          </a:p>
          <a:p>
            <a:pPr algn="ctr"/>
            <a:r>
              <a:rPr lang="en-US" sz="2000" dirty="0">
                <a:solidFill>
                  <a:schemeClr val="tx1"/>
                </a:solidFill>
              </a:rPr>
              <a:t>Spiritual Israel is to pursue righteousness in faith</a:t>
            </a:r>
          </a:p>
          <a:p>
            <a:pPr algn="ctr"/>
            <a:r>
              <a:rPr lang="en-US" sz="2000" dirty="0">
                <a:solidFill>
                  <a:schemeClr val="tx1"/>
                </a:solidFill>
              </a:rPr>
              <a:t>God’s righteousness and salvation are linked together</a:t>
            </a:r>
          </a:p>
          <a:p>
            <a:pPr algn="ctr"/>
            <a:endParaRPr lang="en-US" sz="2000" dirty="0">
              <a:solidFill>
                <a:schemeClr val="tx1"/>
              </a:solidFill>
            </a:endParaRPr>
          </a:p>
          <a:p>
            <a:pPr algn="ctr"/>
            <a:endParaRPr lang="en-US" sz="2000" dirty="0">
              <a:solidFill>
                <a:schemeClr val="tx1"/>
              </a:solidFill>
            </a:endParaRPr>
          </a:p>
          <a:p>
            <a:pPr algn="ctr"/>
            <a:r>
              <a:rPr lang="en-US" sz="2000" dirty="0">
                <a:solidFill>
                  <a:schemeClr val="tx1"/>
                </a:solidFill>
              </a:rPr>
              <a:t>Section: God will deliver His people like He did in ancient times</a:t>
            </a:r>
          </a:p>
          <a:p>
            <a:pPr algn="ctr"/>
            <a:endParaRPr lang="en-US" sz="2000" dirty="0">
              <a:solidFill>
                <a:schemeClr val="tx1"/>
              </a:solidFill>
            </a:endParaRPr>
          </a:p>
          <a:p>
            <a:pPr algn="ctr"/>
            <a:r>
              <a:rPr lang="en-US" sz="2000" dirty="0">
                <a:solidFill>
                  <a:schemeClr val="tx1"/>
                </a:solidFill>
              </a:rPr>
              <a:t>Call to Jerusalem—description of going through tough times/calamities</a:t>
            </a:r>
          </a:p>
          <a:p>
            <a:pPr algn="ctr"/>
            <a:r>
              <a:rPr lang="en-US" sz="2000" dirty="0">
                <a:solidFill>
                  <a:schemeClr val="tx1"/>
                </a:solidFill>
              </a:rPr>
              <a:t>The punishment of the people will end after they have been delivered from captivity</a:t>
            </a:r>
          </a:p>
          <a:p>
            <a:pPr algn="ctr"/>
            <a:endParaRPr lang="en-US" sz="2000" dirty="0">
              <a:solidFill>
                <a:schemeClr val="tx1"/>
              </a:solidFill>
            </a:endParaRPr>
          </a:p>
        </p:txBody>
      </p:sp>
      <p:sp>
        <p:nvSpPr>
          <p:cNvPr id="4" name="Rectangle: Rounded Corners 3">
            <a:extLst>
              <a:ext uri="{FF2B5EF4-FFF2-40B4-BE49-F238E27FC236}">
                <a16:creationId xmlns:a16="http://schemas.microsoft.com/office/drawing/2014/main" id="{FB06BD5C-DF24-44C7-A839-FCD3BB0404CF}"/>
              </a:ext>
            </a:extLst>
          </p:cNvPr>
          <p:cNvSpPr/>
          <p:nvPr/>
        </p:nvSpPr>
        <p:spPr>
          <a:xfrm>
            <a:off x="403409" y="3890682"/>
            <a:ext cx="11609295" cy="26517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Chapter 52—God will redeem Jerusalem (Future)</a:t>
            </a:r>
          </a:p>
          <a:p>
            <a:pPr algn="ctr"/>
            <a:r>
              <a:rPr lang="en-US" sz="2000" dirty="0">
                <a:solidFill>
                  <a:schemeClr val="tx1"/>
                </a:solidFill>
              </a:rPr>
              <a:t>Jerusalem is to shake off the dust of calamities to be the ruling capital of the world</a:t>
            </a:r>
          </a:p>
          <a:p>
            <a:pPr algn="ctr"/>
            <a:endParaRPr lang="en-US" sz="2000" dirty="0">
              <a:solidFill>
                <a:schemeClr val="tx1"/>
              </a:solidFill>
            </a:endParaRPr>
          </a:p>
          <a:p>
            <a:pPr algn="ctr"/>
            <a:r>
              <a:rPr lang="en-US" sz="2000" dirty="0">
                <a:solidFill>
                  <a:schemeClr val="tx1"/>
                </a:solidFill>
              </a:rPr>
              <a:t>Message of God’s deliverance/salvation</a:t>
            </a:r>
          </a:p>
          <a:p>
            <a:pPr algn="ctr"/>
            <a:r>
              <a:rPr lang="en-US" sz="2000" dirty="0">
                <a:solidFill>
                  <a:schemeClr val="tx1"/>
                </a:solidFill>
              </a:rPr>
              <a:t>Good news proclaimed: “Your God reigns”</a:t>
            </a:r>
          </a:p>
          <a:p>
            <a:pPr algn="ctr"/>
            <a:r>
              <a:rPr lang="en-US" sz="2000" dirty="0">
                <a:solidFill>
                  <a:schemeClr val="tx1"/>
                </a:solidFill>
              </a:rPr>
              <a:t>All the ends of the earth shall see the salvation of our God</a:t>
            </a:r>
          </a:p>
          <a:p>
            <a:pPr algn="ctr"/>
            <a:endParaRPr lang="en-US" sz="2000" dirty="0">
              <a:solidFill>
                <a:schemeClr val="tx1"/>
              </a:solidFill>
            </a:endParaRPr>
          </a:p>
          <a:p>
            <a:pPr algn="ctr"/>
            <a:r>
              <a:rPr lang="en-US" sz="2000" dirty="0">
                <a:solidFill>
                  <a:schemeClr val="tx1"/>
                </a:solidFill>
              </a:rPr>
              <a:t>Exhortation for God’s people to come out of the world and return to Him</a:t>
            </a:r>
          </a:p>
        </p:txBody>
      </p:sp>
    </p:spTree>
    <p:extLst>
      <p:ext uri="{BB962C8B-B14F-4D97-AF65-F5344CB8AC3E}">
        <p14:creationId xmlns:p14="http://schemas.microsoft.com/office/powerpoint/2010/main" val="2262774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5B363A-47D6-47B5-94F5-2A5DD0A0A10F}"/>
              </a:ext>
            </a:extLst>
          </p:cNvPr>
          <p:cNvSpPr/>
          <p:nvPr/>
        </p:nvSpPr>
        <p:spPr>
          <a:xfrm>
            <a:off x="-1794" y="26894"/>
            <a:ext cx="12192000" cy="128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a:solidFill>
                  <a:schemeClr val="tx1"/>
                </a:solidFill>
              </a:rPr>
              <a:t>12</a:t>
            </a:r>
            <a:r>
              <a:rPr lang="en-US" sz="2000">
                <a:solidFill>
                  <a:schemeClr val="tx1"/>
                </a:solidFill>
              </a:rPr>
              <a:t> Therefore I will divide Him a portion with the great, And He shall divide the spoil with the strong, Because He poured out His soul unto death, And He was numbered with the transgressors, And He bore the sin of many, And made intercession for the transgressors.</a:t>
            </a:r>
            <a:endParaRPr lang="en-US" sz="2000" dirty="0">
              <a:solidFill>
                <a:schemeClr val="tx1"/>
              </a:solidFill>
            </a:endParaRPr>
          </a:p>
        </p:txBody>
      </p:sp>
      <p:sp>
        <p:nvSpPr>
          <p:cNvPr id="3" name="Rectangle: Rounded Corners 2">
            <a:extLst>
              <a:ext uri="{FF2B5EF4-FFF2-40B4-BE49-F238E27FC236}">
                <a16:creationId xmlns:a16="http://schemas.microsoft.com/office/drawing/2014/main" id="{76D3ECB2-6E94-4257-B507-F5DDB9FE1A64}"/>
              </a:ext>
            </a:extLst>
          </p:cNvPr>
          <p:cNvSpPr/>
          <p:nvPr/>
        </p:nvSpPr>
        <p:spPr>
          <a:xfrm>
            <a:off x="196326" y="1481867"/>
            <a:ext cx="11795760" cy="15544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en-US" sz="2000" dirty="0">
                <a:solidFill>
                  <a:schemeClr val="tx1"/>
                </a:solidFill>
              </a:rPr>
              <a:t>divide"= assign</a:t>
            </a:r>
          </a:p>
          <a:p>
            <a:endParaRPr lang="en-US" sz="2000" dirty="0">
              <a:solidFill>
                <a:schemeClr val="tx1"/>
              </a:solidFill>
            </a:endParaRPr>
          </a:p>
          <a:p>
            <a:r>
              <a:rPr lang="en-US" sz="2000" dirty="0">
                <a:solidFill>
                  <a:schemeClr val="tx1"/>
                </a:solidFill>
              </a:rPr>
              <a:t>                                                                    “with the great”… “with the strong”</a:t>
            </a:r>
          </a:p>
          <a:p>
            <a:r>
              <a:rPr lang="en-US" sz="1600" dirty="0">
                <a:solidFill>
                  <a:schemeClr val="tx1"/>
                </a:solidFill>
              </a:rPr>
              <a:t>(Nelson Study Bible) </a:t>
            </a:r>
            <a:r>
              <a:rPr lang="en-US" sz="2000" dirty="0">
                <a:solidFill>
                  <a:schemeClr val="tx1"/>
                </a:solidFill>
              </a:rPr>
              <a:t>"Great and strong correspond to the servant's condition after his rejection, suffering and death"...that of glory</a:t>
            </a:r>
          </a:p>
        </p:txBody>
      </p:sp>
      <p:sp>
        <p:nvSpPr>
          <p:cNvPr id="6" name="Rectangle: Rounded Corners 5">
            <a:extLst>
              <a:ext uri="{FF2B5EF4-FFF2-40B4-BE49-F238E27FC236}">
                <a16:creationId xmlns:a16="http://schemas.microsoft.com/office/drawing/2014/main" id="{FF7669DB-F809-4154-85DB-572D071AF026}"/>
              </a:ext>
            </a:extLst>
          </p:cNvPr>
          <p:cNvSpPr/>
          <p:nvPr/>
        </p:nvSpPr>
        <p:spPr>
          <a:xfrm>
            <a:off x="196326" y="3910403"/>
            <a:ext cx="11795760" cy="17373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en-US" sz="2000" dirty="0">
                <a:solidFill>
                  <a:schemeClr val="tx1"/>
                </a:solidFill>
              </a:rPr>
              <a:t> Mark cited his crucifixion between the two thieves, which fulfilled this prophecy:</a:t>
            </a:r>
          </a:p>
          <a:p>
            <a:endParaRPr lang="en-US" sz="2000" dirty="0">
              <a:solidFill>
                <a:schemeClr val="tx1"/>
              </a:solidFill>
            </a:endParaRPr>
          </a:p>
          <a:p>
            <a:r>
              <a:rPr lang="en-US" dirty="0">
                <a:solidFill>
                  <a:schemeClr val="tx1"/>
                </a:solidFill>
              </a:rPr>
              <a:t>                                                                                      Mark 15: 27-28</a:t>
            </a:r>
          </a:p>
          <a:p>
            <a:r>
              <a:rPr lang="en-US" sz="1600" i="1" dirty="0">
                <a:solidFill>
                  <a:schemeClr val="tx1"/>
                </a:solidFill>
              </a:rPr>
              <a:t>            27</a:t>
            </a:r>
            <a:r>
              <a:rPr lang="en-US" sz="2000" dirty="0">
                <a:solidFill>
                  <a:schemeClr val="tx1"/>
                </a:solidFill>
              </a:rPr>
              <a:t> With Him they also crucified two robbers, one on His right and the other on His left. </a:t>
            </a:r>
          </a:p>
          <a:p>
            <a:r>
              <a:rPr lang="en-US" sz="1600" i="1" dirty="0">
                <a:solidFill>
                  <a:schemeClr val="tx1"/>
                </a:solidFill>
              </a:rPr>
              <a:t>28  </a:t>
            </a:r>
            <a:r>
              <a:rPr lang="en-US" sz="2000" dirty="0">
                <a:solidFill>
                  <a:schemeClr val="tx1"/>
                </a:solidFill>
              </a:rPr>
              <a:t>So the Scripture was fulfilled which says, “And He was numbered with the transgressors.”</a:t>
            </a:r>
          </a:p>
          <a:p>
            <a:r>
              <a:rPr lang="en-US" sz="2000" dirty="0">
                <a:solidFill>
                  <a:schemeClr val="tx1"/>
                </a:solidFill>
              </a:rPr>
              <a:t> </a:t>
            </a:r>
          </a:p>
        </p:txBody>
      </p:sp>
      <p:sp>
        <p:nvSpPr>
          <p:cNvPr id="7" name="Rectangle: Rounded Corners 6">
            <a:extLst>
              <a:ext uri="{FF2B5EF4-FFF2-40B4-BE49-F238E27FC236}">
                <a16:creationId xmlns:a16="http://schemas.microsoft.com/office/drawing/2014/main" id="{270E50D0-055F-4189-A0C0-2BDA29F54B0D}"/>
              </a:ext>
            </a:extLst>
          </p:cNvPr>
          <p:cNvSpPr/>
          <p:nvPr/>
        </p:nvSpPr>
        <p:spPr>
          <a:xfrm>
            <a:off x="699247" y="5879053"/>
            <a:ext cx="10614212" cy="4338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                   "made intercession for the transgressors"...that is what He did for us... the suffering servant</a:t>
            </a:r>
          </a:p>
          <a:p>
            <a:r>
              <a:rPr lang="en-US" dirty="0">
                <a:solidFill>
                  <a:schemeClr val="tx1"/>
                </a:solidFill>
              </a:rPr>
              <a:t> </a:t>
            </a:r>
          </a:p>
        </p:txBody>
      </p:sp>
      <p:sp>
        <p:nvSpPr>
          <p:cNvPr id="5" name="Rectangle: Rounded Corners 4">
            <a:extLst>
              <a:ext uri="{FF2B5EF4-FFF2-40B4-BE49-F238E27FC236}">
                <a16:creationId xmlns:a16="http://schemas.microsoft.com/office/drawing/2014/main" id="{B05D3D09-9C57-406B-8649-ECB1F134C2EB}"/>
              </a:ext>
            </a:extLst>
          </p:cNvPr>
          <p:cNvSpPr/>
          <p:nvPr/>
        </p:nvSpPr>
        <p:spPr>
          <a:xfrm>
            <a:off x="-1" y="3173507"/>
            <a:ext cx="1216152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a:p>
            <a:pPr algn="ctr"/>
            <a:r>
              <a:rPr lang="en-US" dirty="0">
                <a:solidFill>
                  <a:schemeClr val="tx1"/>
                </a:solidFill>
              </a:rPr>
              <a:t>"numbered with transgressors"-Christ quoted this in the upper room in the last Passover before his death  (Luke 22: 35-38)</a:t>
            </a:r>
          </a:p>
          <a:p>
            <a:pPr algn="ctr"/>
            <a:endParaRPr lang="en-US" sz="2000" dirty="0"/>
          </a:p>
        </p:txBody>
      </p:sp>
    </p:spTree>
    <p:extLst>
      <p:ext uri="{BB962C8B-B14F-4D97-AF65-F5344CB8AC3E}">
        <p14:creationId xmlns:p14="http://schemas.microsoft.com/office/powerpoint/2010/main" val="356411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06148234-70EB-4A13-B23F-66F61EA1233D}"/>
              </a:ext>
            </a:extLst>
          </p:cNvPr>
          <p:cNvSpPr/>
          <p:nvPr/>
        </p:nvSpPr>
        <p:spPr>
          <a:xfrm>
            <a:off x="376515" y="830580"/>
            <a:ext cx="11519647"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                       </a:t>
            </a:r>
            <a:r>
              <a:rPr lang="en-US" sz="2000" dirty="0">
                <a:solidFill>
                  <a:schemeClr val="tx1"/>
                </a:solidFill>
              </a:rPr>
              <a:t>This passage gives us a great picture of what the death of Christ accomplished for us all....</a:t>
            </a:r>
          </a:p>
          <a:p>
            <a:r>
              <a:rPr lang="en-US" dirty="0">
                <a:solidFill>
                  <a:schemeClr val="tx1"/>
                </a:solidFill>
              </a:rPr>
              <a:t> </a:t>
            </a:r>
          </a:p>
        </p:txBody>
      </p:sp>
      <p:sp>
        <p:nvSpPr>
          <p:cNvPr id="3" name="Rectangle: Rounded Corners 2">
            <a:extLst>
              <a:ext uri="{FF2B5EF4-FFF2-40B4-BE49-F238E27FC236}">
                <a16:creationId xmlns:a16="http://schemas.microsoft.com/office/drawing/2014/main" id="{1CA317C7-129C-4F4A-A5B0-598B2CD05D1A}"/>
              </a:ext>
            </a:extLst>
          </p:cNvPr>
          <p:cNvSpPr/>
          <p:nvPr/>
        </p:nvSpPr>
        <p:spPr>
          <a:xfrm>
            <a:off x="345133" y="2512804"/>
            <a:ext cx="11663083"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sz="2000" dirty="0">
                <a:solidFill>
                  <a:schemeClr val="tx1"/>
                </a:solidFill>
              </a:rPr>
              <a:t>                                   Because of Christ’s sacrifice we have access back to the father…</a:t>
            </a:r>
          </a:p>
          <a:p>
            <a:r>
              <a:rPr lang="en-US" sz="2000" dirty="0">
                <a:solidFill>
                  <a:schemeClr val="tx1"/>
                </a:solidFill>
              </a:rPr>
              <a:t>   Access back to the tree of life and eternal life in God’s kingdom…he bought us back from the death penalty…</a:t>
            </a:r>
          </a:p>
          <a:p>
            <a:r>
              <a:rPr lang="en-US" dirty="0">
                <a:solidFill>
                  <a:schemeClr val="tx1"/>
                </a:solidFill>
              </a:rPr>
              <a:t> </a:t>
            </a:r>
          </a:p>
        </p:txBody>
      </p:sp>
      <p:sp>
        <p:nvSpPr>
          <p:cNvPr id="4" name="Rectangle: Rounded Corners 3">
            <a:extLst>
              <a:ext uri="{FF2B5EF4-FFF2-40B4-BE49-F238E27FC236}">
                <a16:creationId xmlns:a16="http://schemas.microsoft.com/office/drawing/2014/main" id="{9C4BF619-E556-47BC-966C-DD6A29A4350B}"/>
              </a:ext>
            </a:extLst>
          </p:cNvPr>
          <p:cNvSpPr/>
          <p:nvPr/>
        </p:nvSpPr>
        <p:spPr>
          <a:xfrm>
            <a:off x="497538" y="5459506"/>
            <a:ext cx="112776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As we approach this Passover let us reflect on Christ's sacrifice for us and rejoice because He has delivered us from our slavery to sin</a:t>
            </a:r>
          </a:p>
        </p:txBody>
      </p:sp>
      <p:sp>
        <p:nvSpPr>
          <p:cNvPr id="5" name="Rectangle: Rounded Corners 4">
            <a:extLst>
              <a:ext uri="{FF2B5EF4-FFF2-40B4-BE49-F238E27FC236}">
                <a16:creationId xmlns:a16="http://schemas.microsoft.com/office/drawing/2014/main" id="{9C0D30B4-E92E-4CF6-8377-F2C68208AE14}"/>
              </a:ext>
            </a:extLst>
          </p:cNvPr>
          <p:cNvSpPr/>
          <p:nvPr/>
        </p:nvSpPr>
        <p:spPr>
          <a:xfrm>
            <a:off x="4543312" y="210223"/>
            <a:ext cx="228600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Lessons</a:t>
            </a:r>
          </a:p>
        </p:txBody>
      </p:sp>
      <p:sp>
        <p:nvSpPr>
          <p:cNvPr id="6" name="Rectangle: Rounded Corners 5">
            <a:extLst>
              <a:ext uri="{FF2B5EF4-FFF2-40B4-BE49-F238E27FC236}">
                <a16:creationId xmlns:a16="http://schemas.microsoft.com/office/drawing/2014/main" id="{0AE291A2-45EA-4D24-9054-44FF278AE7F3}"/>
              </a:ext>
            </a:extLst>
          </p:cNvPr>
          <p:cNvSpPr/>
          <p:nvPr/>
        </p:nvSpPr>
        <p:spPr>
          <a:xfrm>
            <a:off x="1704189" y="1659591"/>
            <a:ext cx="841248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Christ’s broken body is the foundation for divine healing </a:t>
            </a:r>
          </a:p>
        </p:txBody>
      </p:sp>
      <p:sp>
        <p:nvSpPr>
          <p:cNvPr id="7" name="Rectangle: Rounded Corners 6">
            <a:extLst>
              <a:ext uri="{FF2B5EF4-FFF2-40B4-BE49-F238E27FC236}">
                <a16:creationId xmlns:a16="http://schemas.microsoft.com/office/drawing/2014/main" id="{9E0DECA9-54CE-4A45-AAEB-FBC0A64B441F}"/>
              </a:ext>
            </a:extLst>
          </p:cNvPr>
          <p:cNvSpPr/>
          <p:nvPr/>
        </p:nvSpPr>
        <p:spPr>
          <a:xfrm>
            <a:off x="295830" y="4031875"/>
            <a:ext cx="11564471"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After having our sins forgiven by means of Christ’s sacrifice </a:t>
            </a:r>
            <a:r>
              <a:rPr lang="en-US" dirty="0">
                <a:solidFill>
                  <a:schemeClr val="tx1"/>
                </a:solidFill>
              </a:rPr>
              <a:t>(Passover)…</a:t>
            </a:r>
            <a:r>
              <a:rPr lang="en-US" sz="2000" dirty="0">
                <a:solidFill>
                  <a:schemeClr val="tx1"/>
                </a:solidFill>
              </a:rPr>
              <a:t>it is important for us to come out of sin </a:t>
            </a:r>
            <a:r>
              <a:rPr lang="en-US" dirty="0">
                <a:solidFill>
                  <a:schemeClr val="tx1"/>
                </a:solidFill>
              </a:rPr>
              <a:t>(Days of Unleavened Bread) </a:t>
            </a:r>
            <a:r>
              <a:rPr lang="en-US" sz="2000" dirty="0">
                <a:solidFill>
                  <a:schemeClr val="tx1"/>
                </a:solidFill>
              </a:rPr>
              <a:t>and put it out of our lives, with God’s help</a:t>
            </a:r>
          </a:p>
          <a:p>
            <a:pPr algn="ctr"/>
            <a:endParaRPr lang="en-US" sz="2000" dirty="0">
              <a:solidFill>
                <a:schemeClr val="tx1"/>
              </a:solidFill>
            </a:endParaRPr>
          </a:p>
        </p:txBody>
      </p:sp>
    </p:spTree>
    <p:extLst>
      <p:ext uri="{BB962C8B-B14F-4D97-AF65-F5344CB8AC3E}">
        <p14:creationId xmlns:p14="http://schemas.microsoft.com/office/powerpoint/2010/main" val="73782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09115F3D-AA3C-4664-BFA1-D2BCD0DBCF8C}"/>
              </a:ext>
            </a:extLst>
          </p:cNvPr>
          <p:cNvSpPr/>
          <p:nvPr/>
        </p:nvSpPr>
        <p:spPr>
          <a:xfrm>
            <a:off x="3657600" y="143436"/>
            <a:ext cx="3576918" cy="8229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Introduction—The Suffering Servant</a:t>
            </a:r>
          </a:p>
        </p:txBody>
      </p:sp>
      <p:sp>
        <p:nvSpPr>
          <p:cNvPr id="3" name="Rectangle: Rounded Corners 2">
            <a:extLst>
              <a:ext uri="{FF2B5EF4-FFF2-40B4-BE49-F238E27FC236}">
                <a16:creationId xmlns:a16="http://schemas.microsoft.com/office/drawing/2014/main" id="{9E1DB122-6DE3-4774-88E8-D135E9C5A249}"/>
              </a:ext>
            </a:extLst>
          </p:cNvPr>
          <p:cNvSpPr/>
          <p:nvPr/>
        </p:nvSpPr>
        <p:spPr>
          <a:xfrm>
            <a:off x="303902" y="1223683"/>
            <a:ext cx="11645153"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We start a  new section containing prophecies of the Messiah’s sufferings at His 1</a:t>
            </a:r>
            <a:r>
              <a:rPr lang="en-US" sz="2000" baseline="30000" dirty="0">
                <a:solidFill>
                  <a:schemeClr val="tx1"/>
                </a:solidFill>
              </a:rPr>
              <a:t>st</a:t>
            </a:r>
            <a:r>
              <a:rPr lang="en-US" sz="2000" dirty="0">
                <a:solidFill>
                  <a:schemeClr val="tx1"/>
                </a:solidFill>
              </a:rPr>
              <a:t> coming</a:t>
            </a:r>
          </a:p>
        </p:txBody>
      </p:sp>
      <p:sp>
        <p:nvSpPr>
          <p:cNvPr id="4" name="Rectangle: Rounded Corners 3">
            <a:extLst>
              <a:ext uri="{FF2B5EF4-FFF2-40B4-BE49-F238E27FC236}">
                <a16:creationId xmlns:a16="http://schemas.microsoft.com/office/drawing/2014/main" id="{E1A2503D-1C14-4C39-88AF-F66B20F49278}"/>
              </a:ext>
            </a:extLst>
          </p:cNvPr>
          <p:cNvSpPr/>
          <p:nvPr/>
        </p:nvSpPr>
        <p:spPr>
          <a:xfrm>
            <a:off x="273424" y="2334410"/>
            <a:ext cx="11645152"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God through Isaiah has shown that He will redeem His people</a:t>
            </a:r>
            <a:r>
              <a:rPr lang="en-US" dirty="0">
                <a:solidFill>
                  <a:schemeClr val="tx1"/>
                </a:solidFill>
              </a:rPr>
              <a:t>—</a:t>
            </a:r>
            <a:r>
              <a:rPr lang="en-US" sz="2000" dirty="0">
                <a:solidFill>
                  <a:schemeClr val="tx1"/>
                </a:solidFill>
              </a:rPr>
              <a:t>now He shows </a:t>
            </a:r>
            <a:r>
              <a:rPr lang="en-US" sz="2000" b="1" dirty="0">
                <a:solidFill>
                  <a:schemeClr val="tx1"/>
                </a:solidFill>
              </a:rPr>
              <a:t>how</a:t>
            </a:r>
            <a:r>
              <a:rPr lang="en-US" sz="2000" dirty="0">
                <a:solidFill>
                  <a:schemeClr val="tx1"/>
                </a:solidFill>
              </a:rPr>
              <a:t> they will be redeemed by the tremendous sacrifice of Christ at His 1</a:t>
            </a:r>
            <a:r>
              <a:rPr lang="en-US" sz="2000" baseline="30000" dirty="0">
                <a:solidFill>
                  <a:schemeClr val="tx1"/>
                </a:solidFill>
              </a:rPr>
              <a:t>st</a:t>
            </a:r>
            <a:r>
              <a:rPr lang="en-US" sz="2000" dirty="0">
                <a:solidFill>
                  <a:schemeClr val="tx1"/>
                </a:solidFill>
              </a:rPr>
              <a:t> coming to the earth</a:t>
            </a:r>
          </a:p>
        </p:txBody>
      </p:sp>
      <p:sp>
        <p:nvSpPr>
          <p:cNvPr id="5" name="Rectangle: Rounded Corners 4">
            <a:extLst>
              <a:ext uri="{FF2B5EF4-FFF2-40B4-BE49-F238E27FC236}">
                <a16:creationId xmlns:a16="http://schemas.microsoft.com/office/drawing/2014/main" id="{C958D95E-2044-4967-AEDE-5C1D01670CBB}"/>
              </a:ext>
            </a:extLst>
          </p:cNvPr>
          <p:cNvSpPr/>
          <p:nvPr/>
        </p:nvSpPr>
        <p:spPr>
          <a:xfrm>
            <a:off x="636493" y="3860650"/>
            <a:ext cx="1024128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a:p>
            <a:r>
              <a:rPr lang="en-US" dirty="0">
                <a:solidFill>
                  <a:schemeClr val="tx1"/>
                </a:solidFill>
              </a:rPr>
              <a:t>                              </a:t>
            </a:r>
            <a:r>
              <a:rPr lang="en-US" sz="2000" dirty="0">
                <a:solidFill>
                  <a:schemeClr val="tx1"/>
                </a:solidFill>
              </a:rPr>
              <a:t>There are many OT scriptures that prophesy of Jesus Christ's birth, life and death</a:t>
            </a:r>
          </a:p>
          <a:p>
            <a:r>
              <a:rPr lang="en-US" sz="2000" dirty="0">
                <a:solidFill>
                  <a:schemeClr val="tx1"/>
                </a:solidFill>
              </a:rPr>
              <a:t>                                                 at least a thousand years before it took place....</a:t>
            </a:r>
          </a:p>
          <a:p>
            <a:r>
              <a:rPr lang="en-US" dirty="0">
                <a:solidFill>
                  <a:schemeClr val="tx1"/>
                </a:solidFill>
              </a:rPr>
              <a:t> </a:t>
            </a:r>
          </a:p>
        </p:txBody>
      </p:sp>
      <p:sp>
        <p:nvSpPr>
          <p:cNvPr id="6" name="Rectangle: Rounded Corners 5">
            <a:extLst>
              <a:ext uri="{FF2B5EF4-FFF2-40B4-BE49-F238E27FC236}">
                <a16:creationId xmlns:a16="http://schemas.microsoft.com/office/drawing/2014/main" id="{0102115C-0259-4211-87A6-7623BF6CE213}"/>
              </a:ext>
            </a:extLst>
          </p:cNvPr>
          <p:cNvSpPr/>
          <p:nvPr/>
        </p:nvSpPr>
        <p:spPr>
          <a:xfrm>
            <a:off x="943983" y="5112570"/>
            <a:ext cx="978408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a:p>
            <a:endParaRPr lang="en-US" dirty="0">
              <a:solidFill>
                <a:schemeClr val="tx1"/>
              </a:solidFill>
            </a:endParaRPr>
          </a:p>
          <a:p>
            <a:r>
              <a:rPr lang="en-US" dirty="0">
                <a:solidFill>
                  <a:schemeClr val="tx1"/>
                </a:solidFill>
              </a:rPr>
              <a:t>                               </a:t>
            </a:r>
            <a:r>
              <a:rPr lang="en-US" sz="2000" dirty="0">
                <a:solidFill>
                  <a:schemeClr val="tx1"/>
                </a:solidFill>
              </a:rPr>
              <a:t>There are in fact more than 200 prophecies of the Messiah...</a:t>
            </a:r>
          </a:p>
          <a:p>
            <a:r>
              <a:rPr lang="en-US" sz="2000" dirty="0">
                <a:solidFill>
                  <a:schemeClr val="tx1"/>
                </a:solidFill>
              </a:rPr>
              <a:t>                                50 of those</a:t>
            </a:r>
            <a:r>
              <a:rPr lang="en-US" sz="2000" b="1" dirty="0">
                <a:solidFill>
                  <a:schemeClr val="tx1"/>
                </a:solidFill>
              </a:rPr>
              <a:t> </a:t>
            </a:r>
            <a:r>
              <a:rPr lang="en-US" sz="2000" dirty="0">
                <a:solidFill>
                  <a:schemeClr val="tx1"/>
                </a:solidFill>
              </a:rPr>
              <a:t>have been fulfilled in his birth, life, and His death</a:t>
            </a:r>
          </a:p>
          <a:p>
            <a:r>
              <a:rPr lang="en-US" dirty="0">
                <a:solidFill>
                  <a:schemeClr val="tx1"/>
                </a:solidFill>
              </a:rPr>
              <a:t> </a:t>
            </a:r>
          </a:p>
          <a:p>
            <a:pPr algn="ctr"/>
            <a:endParaRPr lang="en-US" sz="2000" dirty="0">
              <a:solidFill>
                <a:schemeClr val="tx1"/>
              </a:solidFill>
            </a:endParaRPr>
          </a:p>
        </p:txBody>
      </p:sp>
    </p:spTree>
    <p:extLst>
      <p:ext uri="{BB962C8B-B14F-4D97-AF65-F5344CB8AC3E}">
        <p14:creationId xmlns:p14="http://schemas.microsoft.com/office/powerpoint/2010/main" val="237094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D542CC17-0D8A-41A0-9FDA-3EBAF26A9F6A}"/>
              </a:ext>
            </a:extLst>
          </p:cNvPr>
          <p:cNvSpPr/>
          <p:nvPr/>
        </p:nvSpPr>
        <p:spPr>
          <a:xfrm>
            <a:off x="2832847" y="181088"/>
            <a:ext cx="5669280" cy="8229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Introduction—The Suffering Servant and God’s plan for humanity</a:t>
            </a:r>
          </a:p>
        </p:txBody>
      </p:sp>
      <p:sp>
        <p:nvSpPr>
          <p:cNvPr id="3" name="Rectangle 2">
            <a:extLst>
              <a:ext uri="{FF2B5EF4-FFF2-40B4-BE49-F238E27FC236}">
                <a16:creationId xmlns:a16="http://schemas.microsoft.com/office/drawing/2014/main" id="{6EF8427B-4F15-482A-9B08-02074D81F1A2}"/>
              </a:ext>
            </a:extLst>
          </p:cNvPr>
          <p:cNvSpPr/>
          <p:nvPr/>
        </p:nvSpPr>
        <p:spPr>
          <a:xfrm>
            <a:off x="0" y="5360894"/>
            <a:ext cx="12192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Revelation 13: 8 [Last part]</a:t>
            </a:r>
          </a:p>
          <a:p>
            <a:pPr algn="ctr"/>
            <a:r>
              <a:rPr lang="en-US" sz="1600" i="1" dirty="0">
                <a:solidFill>
                  <a:schemeClr val="tx1"/>
                </a:solidFill>
              </a:rPr>
              <a:t>8</a:t>
            </a:r>
            <a:r>
              <a:rPr lang="en-US" sz="2000" dirty="0">
                <a:solidFill>
                  <a:schemeClr val="tx1"/>
                </a:solidFill>
              </a:rPr>
              <a:t> the Lamb slain from the foundation of the world.</a:t>
            </a:r>
          </a:p>
          <a:p>
            <a:pPr algn="ctr"/>
            <a:endParaRPr lang="en-US" sz="2000" dirty="0">
              <a:solidFill>
                <a:schemeClr val="tx1"/>
              </a:solidFill>
            </a:endParaRPr>
          </a:p>
        </p:txBody>
      </p:sp>
      <p:sp>
        <p:nvSpPr>
          <p:cNvPr id="4" name="Rectangle: Rounded Corners 3">
            <a:extLst>
              <a:ext uri="{FF2B5EF4-FFF2-40B4-BE49-F238E27FC236}">
                <a16:creationId xmlns:a16="http://schemas.microsoft.com/office/drawing/2014/main" id="{D24848C2-046F-4104-B227-E19F98ABF88B}"/>
              </a:ext>
            </a:extLst>
          </p:cNvPr>
          <p:cNvSpPr/>
          <p:nvPr/>
        </p:nvSpPr>
        <p:spPr>
          <a:xfrm>
            <a:off x="586292" y="4387326"/>
            <a:ext cx="1060704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Christ’s sacrifice, the central message of the Passover is the beginning of God’s plan for humanity</a:t>
            </a:r>
          </a:p>
        </p:txBody>
      </p:sp>
      <p:sp>
        <p:nvSpPr>
          <p:cNvPr id="5" name="Rectangle 4">
            <a:extLst>
              <a:ext uri="{FF2B5EF4-FFF2-40B4-BE49-F238E27FC236}">
                <a16:creationId xmlns:a16="http://schemas.microsoft.com/office/drawing/2014/main" id="{4ABC06E6-ED63-4C6E-A7FE-E3B31821F97E}"/>
              </a:ext>
            </a:extLst>
          </p:cNvPr>
          <p:cNvSpPr/>
          <p:nvPr/>
        </p:nvSpPr>
        <p:spPr>
          <a:xfrm>
            <a:off x="201704" y="2085191"/>
            <a:ext cx="1179576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John 3: 14-16</a:t>
            </a:r>
          </a:p>
          <a:p>
            <a:pPr algn="ctr"/>
            <a:r>
              <a:rPr lang="en-US" sz="1600" i="1" dirty="0">
                <a:solidFill>
                  <a:schemeClr val="tx1"/>
                </a:solidFill>
              </a:rPr>
              <a:t>14 </a:t>
            </a:r>
            <a:r>
              <a:rPr lang="en-US" sz="2000" dirty="0">
                <a:solidFill>
                  <a:schemeClr val="tx1"/>
                </a:solidFill>
              </a:rPr>
              <a:t>And as Moses lifted up the serpent in the wilderness, even so must the Son of Man be lifted up, </a:t>
            </a:r>
          </a:p>
          <a:p>
            <a:pPr algn="ctr"/>
            <a:r>
              <a:rPr lang="en-US" sz="1600" i="1" dirty="0">
                <a:solidFill>
                  <a:schemeClr val="tx1"/>
                </a:solidFill>
              </a:rPr>
              <a:t>15 t</a:t>
            </a:r>
            <a:r>
              <a:rPr lang="en-US" sz="2000" dirty="0">
                <a:solidFill>
                  <a:schemeClr val="tx1"/>
                </a:solidFill>
              </a:rPr>
              <a:t>hat whoever believes in Him should not perish but have eternal life.</a:t>
            </a:r>
          </a:p>
          <a:p>
            <a:pPr algn="ctr"/>
            <a:r>
              <a:rPr lang="en-US" sz="2000" dirty="0">
                <a:solidFill>
                  <a:schemeClr val="tx1"/>
                </a:solidFill>
              </a:rPr>
              <a:t> </a:t>
            </a:r>
            <a:r>
              <a:rPr lang="en-US" sz="1600" i="1" dirty="0">
                <a:solidFill>
                  <a:schemeClr val="tx1"/>
                </a:solidFill>
              </a:rPr>
              <a:t>16</a:t>
            </a:r>
            <a:r>
              <a:rPr lang="en-US" sz="2000" dirty="0">
                <a:solidFill>
                  <a:schemeClr val="tx1"/>
                </a:solidFill>
              </a:rPr>
              <a:t> For God so loved the world that He gave His only begotten Son, that whoever believes in Him should not perish but have everlasting life.</a:t>
            </a:r>
          </a:p>
          <a:p>
            <a:pPr algn="ctr"/>
            <a:endParaRPr lang="en-US" sz="2000" dirty="0">
              <a:solidFill>
                <a:schemeClr val="tx1"/>
              </a:solidFill>
            </a:endParaRPr>
          </a:p>
        </p:txBody>
      </p:sp>
      <p:sp>
        <p:nvSpPr>
          <p:cNvPr id="6" name="Rectangle: Rounded Corners 5">
            <a:extLst>
              <a:ext uri="{FF2B5EF4-FFF2-40B4-BE49-F238E27FC236}">
                <a16:creationId xmlns:a16="http://schemas.microsoft.com/office/drawing/2014/main" id="{89F7D727-AFA9-4C4A-8D52-7FBE436F85A7}"/>
              </a:ext>
            </a:extLst>
          </p:cNvPr>
          <p:cNvSpPr/>
          <p:nvPr/>
        </p:nvSpPr>
        <p:spPr>
          <a:xfrm>
            <a:off x="1129553" y="1198581"/>
            <a:ext cx="9520518"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The sacrifice of Christ is the pivotal event in God’s plan to save humanity</a:t>
            </a:r>
          </a:p>
        </p:txBody>
      </p:sp>
    </p:spTree>
    <p:extLst>
      <p:ext uri="{BB962C8B-B14F-4D97-AF65-F5344CB8AC3E}">
        <p14:creationId xmlns:p14="http://schemas.microsoft.com/office/powerpoint/2010/main" val="358532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8BA8CC8F-DBB2-4AE4-BEDA-D13A1AE669F3}"/>
              </a:ext>
            </a:extLst>
          </p:cNvPr>
          <p:cNvSpPr/>
          <p:nvPr/>
        </p:nvSpPr>
        <p:spPr>
          <a:xfrm>
            <a:off x="4016187" y="143436"/>
            <a:ext cx="3926541"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Introduction—The Suffering Servant and God’s plan for humanity</a:t>
            </a:r>
            <a:endParaRPr lang="en-US" dirty="0">
              <a:solidFill>
                <a:schemeClr val="tx1"/>
              </a:solidFill>
            </a:endParaRPr>
          </a:p>
        </p:txBody>
      </p:sp>
      <p:sp>
        <p:nvSpPr>
          <p:cNvPr id="3" name="Rectangle: Rounded Corners 2">
            <a:extLst>
              <a:ext uri="{FF2B5EF4-FFF2-40B4-BE49-F238E27FC236}">
                <a16:creationId xmlns:a16="http://schemas.microsoft.com/office/drawing/2014/main" id="{E46241EF-8A28-4B5C-AD98-79D739659B07}"/>
              </a:ext>
            </a:extLst>
          </p:cNvPr>
          <p:cNvSpPr/>
          <p:nvPr/>
        </p:nvSpPr>
        <p:spPr>
          <a:xfrm>
            <a:off x="304800" y="1170783"/>
            <a:ext cx="11725835"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The Passover observed in the Old Testament </a:t>
            </a:r>
            <a:r>
              <a:rPr lang="en-US" sz="2000" b="1" dirty="0">
                <a:solidFill>
                  <a:schemeClr val="tx1"/>
                </a:solidFill>
              </a:rPr>
              <a:t>foreshadowed</a:t>
            </a:r>
            <a:r>
              <a:rPr lang="en-US" sz="2000" dirty="0">
                <a:solidFill>
                  <a:schemeClr val="tx1"/>
                </a:solidFill>
              </a:rPr>
              <a:t> the sacrifice/crucifixion…</a:t>
            </a:r>
          </a:p>
          <a:p>
            <a:pPr algn="ctr"/>
            <a:endParaRPr lang="en-US" sz="2000" dirty="0">
              <a:solidFill>
                <a:schemeClr val="tx1"/>
              </a:solidFill>
            </a:endParaRPr>
          </a:p>
          <a:p>
            <a:pPr algn="ctr"/>
            <a:r>
              <a:rPr lang="en-US" sz="2000" dirty="0">
                <a:solidFill>
                  <a:schemeClr val="tx1"/>
                </a:solidFill>
              </a:rPr>
              <a:t>The New Testament Passover, which we observe, is </a:t>
            </a:r>
            <a:r>
              <a:rPr lang="en-US" sz="2000" b="1" dirty="0">
                <a:solidFill>
                  <a:schemeClr val="tx1"/>
                </a:solidFill>
              </a:rPr>
              <a:t>a memorial </a:t>
            </a:r>
            <a:r>
              <a:rPr lang="en-US" sz="2000" dirty="0">
                <a:solidFill>
                  <a:schemeClr val="tx1"/>
                </a:solidFill>
              </a:rPr>
              <a:t>of the crucifixion </a:t>
            </a:r>
          </a:p>
        </p:txBody>
      </p:sp>
      <p:sp>
        <p:nvSpPr>
          <p:cNvPr id="4" name="Rectangle 3">
            <a:extLst>
              <a:ext uri="{FF2B5EF4-FFF2-40B4-BE49-F238E27FC236}">
                <a16:creationId xmlns:a16="http://schemas.microsoft.com/office/drawing/2014/main" id="{5DAE22FE-C10F-4E4C-BAF4-9B8600F0BE4E}"/>
              </a:ext>
            </a:extLst>
          </p:cNvPr>
          <p:cNvSpPr/>
          <p:nvPr/>
        </p:nvSpPr>
        <p:spPr>
          <a:xfrm>
            <a:off x="632010" y="2359508"/>
            <a:ext cx="10694894"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By observing the Passover we:</a:t>
            </a:r>
          </a:p>
          <a:p>
            <a:pPr algn="ctr"/>
            <a:r>
              <a:rPr lang="en-US" sz="2000" dirty="0">
                <a:solidFill>
                  <a:schemeClr val="tx1"/>
                </a:solidFill>
              </a:rPr>
              <a:t>I Corinthians 11:26</a:t>
            </a:r>
          </a:p>
          <a:p>
            <a:pPr algn="ctr"/>
            <a:r>
              <a:rPr lang="en-US" sz="1600" i="1" dirty="0">
                <a:solidFill>
                  <a:schemeClr val="tx1"/>
                </a:solidFill>
              </a:rPr>
              <a:t>26</a:t>
            </a:r>
            <a:r>
              <a:rPr lang="en-US" sz="2000" dirty="0">
                <a:solidFill>
                  <a:schemeClr val="tx1"/>
                </a:solidFill>
              </a:rPr>
              <a:t> For as often as you eat this bread and drink this cup, you </a:t>
            </a:r>
            <a:r>
              <a:rPr lang="en-US" sz="2000" b="1" dirty="0">
                <a:solidFill>
                  <a:schemeClr val="tx1"/>
                </a:solidFill>
              </a:rPr>
              <a:t>proclaim the Lord’s death till He comes</a:t>
            </a:r>
            <a:r>
              <a:rPr lang="en-US" sz="2000" dirty="0">
                <a:solidFill>
                  <a:schemeClr val="tx1"/>
                </a:solidFill>
              </a:rPr>
              <a:t>.</a:t>
            </a:r>
          </a:p>
          <a:p>
            <a:pPr algn="ctr"/>
            <a:endParaRPr lang="en-US" sz="2000" dirty="0">
              <a:solidFill>
                <a:schemeClr val="tx1"/>
              </a:solidFill>
            </a:endParaRPr>
          </a:p>
        </p:txBody>
      </p:sp>
      <p:sp>
        <p:nvSpPr>
          <p:cNvPr id="5" name="Rectangle 4">
            <a:extLst>
              <a:ext uri="{FF2B5EF4-FFF2-40B4-BE49-F238E27FC236}">
                <a16:creationId xmlns:a16="http://schemas.microsoft.com/office/drawing/2014/main" id="{6ED21B65-3274-4CEC-B49D-FDC135BB1418}"/>
              </a:ext>
            </a:extLst>
          </p:cNvPr>
          <p:cNvSpPr/>
          <p:nvPr/>
        </p:nvSpPr>
        <p:spPr>
          <a:xfrm>
            <a:off x="140743" y="3639673"/>
            <a:ext cx="11725834"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Hebrews 9:26 [Last part]</a:t>
            </a:r>
            <a:endParaRPr lang="en-US" dirty="0">
              <a:solidFill>
                <a:schemeClr val="tx1"/>
              </a:solidFill>
            </a:endParaRPr>
          </a:p>
          <a:p>
            <a:pPr algn="ctr"/>
            <a:r>
              <a:rPr lang="en-US" sz="1600" i="1" dirty="0">
                <a:solidFill>
                  <a:schemeClr val="tx1"/>
                </a:solidFill>
              </a:rPr>
              <a:t>26</a:t>
            </a:r>
            <a:r>
              <a:rPr lang="en-US" sz="2000" dirty="0">
                <a:solidFill>
                  <a:schemeClr val="tx1"/>
                </a:solidFill>
              </a:rPr>
              <a:t>  He has appeared to put away sin by the sacrifice of Himself.</a:t>
            </a:r>
          </a:p>
          <a:p>
            <a:pPr algn="ctr"/>
            <a:endParaRPr lang="en-US" sz="2000" dirty="0">
              <a:solidFill>
                <a:schemeClr val="tx1"/>
              </a:solidFill>
            </a:endParaRPr>
          </a:p>
        </p:txBody>
      </p:sp>
      <p:sp>
        <p:nvSpPr>
          <p:cNvPr id="6" name="Rectangle: Rounded Corners 5">
            <a:extLst>
              <a:ext uri="{FF2B5EF4-FFF2-40B4-BE49-F238E27FC236}">
                <a16:creationId xmlns:a16="http://schemas.microsoft.com/office/drawing/2014/main" id="{9A960ACB-F071-4609-BA5E-7ACEB3149205}"/>
              </a:ext>
            </a:extLst>
          </p:cNvPr>
          <p:cNvSpPr/>
          <p:nvPr/>
        </p:nvSpPr>
        <p:spPr>
          <a:xfrm>
            <a:off x="185566" y="5545565"/>
            <a:ext cx="1161288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Christ willingly suffered a very excruciating death for all of us…He suffered terribly to pay the price for our sins</a:t>
            </a:r>
          </a:p>
        </p:txBody>
      </p:sp>
      <p:sp>
        <p:nvSpPr>
          <p:cNvPr id="7" name="Arrow: Down 6">
            <a:extLst>
              <a:ext uri="{FF2B5EF4-FFF2-40B4-BE49-F238E27FC236}">
                <a16:creationId xmlns:a16="http://schemas.microsoft.com/office/drawing/2014/main" id="{C22D18E7-699A-4536-9351-4978BB37FEA0}"/>
              </a:ext>
            </a:extLst>
          </p:cNvPr>
          <p:cNvSpPr/>
          <p:nvPr/>
        </p:nvSpPr>
        <p:spPr>
          <a:xfrm>
            <a:off x="5775060" y="4815845"/>
            <a:ext cx="457200" cy="822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125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094BB2D2-847C-41EF-B935-B2D3ACA37BB1}"/>
              </a:ext>
            </a:extLst>
          </p:cNvPr>
          <p:cNvSpPr/>
          <p:nvPr/>
        </p:nvSpPr>
        <p:spPr>
          <a:xfrm>
            <a:off x="502022" y="247651"/>
            <a:ext cx="3108960" cy="73152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Chapter 52: 13—15 </a:t>
            </a:r>
          </a:p>
        </p:txBody>
      </p:sp>
      <p:sp>
        <p:nvSpPr>
          <p:cNvPr id="3" name="Rectangle 2">
            <a:extLst>
              <a:ext uri="{FF2B5EF4-FFF2-40B4-BE49-F238E27FC236}">
                <a16:creationId xmlns:a16="http://schemas.microsoft.com/office/drawing/2014/main" id="{BCA84F8C-29F9-4FCF-9891-F92DBE027B15}"/>
              </a:ext>
            </a:extLst>
          </p:cNvPr>
          <p:cNvSpPr/>
          <p:nvPr/>
        </p:nvSpPr>
        <p:spPr>
          <a:xfrm>
            <a:off x="-2687" y="1824161"/>
            <a:ext cx="12192000" cy="8229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i="1" dirty="0">
              <a:solidFill>
                <a:schemeClr val="tx1"/>
              </a:solidFill>
            </a:endParaRPr>
          </a:p>
          <a:p>
            <a:r>
              <a:rPr lang="en-US" sz="1600" i="1" dirty="0">
                <a:solidFill>
                  <a:schemeClr val="tx1"/>
                </a:solidFill>
              </a:rPr>
              <a:t>                  13</a:t>
            </a:r>
            <a:r>
              <a:rPr lang="en-US" sz="2000" dirty="0">
                <a:solidFill>
                  <a:schemeClr val="tx1"/>
                </a:solidFill>
              </a:rPr>
              <a:t> Behold, My Servant shall deal prudently; He shall be exalted and extolled and be very high.</a:t>
            </a:r>
          </a:p>
          <a:p>
            <a:endParaRPr lang="en-US" sz="2000" dirty="0">
              <a:solidFill>
                <a:schemeClr val="tx1"/>
              </a:solidFill>
            </a:endParaRPr>
          </a:p>
        </p:txBody>
      </p:sp>
      <p:sp>
        <p:nvSpPr>
          <p:cNvPr id="4" name="Rectangle: Rounded Corners 3">
            <a:extLst>
              <a:ext uri="{FF2B5EF4-FFF2-40B4-BE49-F238E27FC236}">
                <a16:creationId xmlns:a16="http://schemas.microsoft.com/office/drawing/2014/main" id="{674EFCA5-8902-4626-B92F-BD0A78577182}"/>
              </a:ext>
            </a:extLst>
          </p:cNvPr>
          <p:cNvSpPr/>
          <p:nvPr/>
        </p:nvSpPr>
        <p:spPr>
          <a:xfrm>
            <a:off x="4657162" y="247651"/>
            <a:ext cx="338328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The Sin-Bearing Servant </a:t>
            </a:r>
          </a:p>
        </p:txBody>
      </p:sp>
      <p:sp>
        <p:nvSpPr>
          <p:cNvPr id="5" name="Rectangle: Rounded Corners 4">
            <a:extLst>
              <a:ext uri="{FF2B5EF4-FFF2-40B4-BE49-F238E27FC236}">
                <a16:creationId xmlns:a16="http://schemas.microsoft.com/office/drawing/2014/main" id="{8FFD16B4-E537-4BA1-955F-AF8E367EA186}"/>
              </a:ext>
            </a:extLst>
          </p:cNvPr>
          <p:cNvSpPr/>
          <p:nvPr/>
        </p:nvSpPr>
        <p:spPr>
          <a:xfrm>
            <a:off x="502022" y="2907412"/>
            <a:ext cx="10789920" cy="192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“deal prudently”—fulfilling the Father’s plan </a:t>
            </a:r>
          </a:p>
          <a:p>
            <a:endParaRPr lang="en-US" dirty="0">
              <a:solidFill>
                <a:schemeClr val="tx1"/>
              </a:solidFill>
            </a:endParaRPr>
          </a:p>
          <a:p>
            <a:r>
              <a:rPr lang="en-US" dirty="0">
                <a:solidFill>
                  <a:schemeClr val="tx1"/>
                </a:solidFill>
              </a:rPr>
              <a:t>                                                “prudently” (Heb. </a:t>
            </a:r>
            <a:r>
              <a:rPr lang="en-US" i="1" dirty="0" err="1">
                <a:solidFill>
                  <a:schemeClr val="tx1"/>
                </a:solidFill>
              </a:rPr>
              <a:t>sakhal</a:t>
            </a:r>
            <a:r>
              <a:rPr lang="en-US" dirty="0">
                <a:solidFill>
                  <a:schemeClr val="tx1"/>
                </a:solidFill>
              </a:rPr>
              <a:t>) =  to be prosperous, profitable</a:t>
            </a:r>
          </a:p>
          <a:p>
            <a:endParaRPr lang="en-US" dirty="0">
              <a:solidFill>
                <a:schemeClr val="tx1"/>
              </a:solidFill>
            </a:endParaRPr>
          </a:p>
          <a:p>
            <a:r>
              <a:rPr lang="en-US" dirty="0">
                <a:solidFill>
                  <a:schemeClr val="tx1"/>
                </a:solidFill>
              </a:rPr>
              <a:t>                                                                              Why shall he prosper?...</a:t>
            </a:r>
          </a:p>
          <a:p>
            <a:r>
              <a:rPr lang="en-US" dirty="0">
                <a:solidFill>
                  <a:schemeClr val="tx1"/>
                </a:solidFill>
              </a:rPr>
              <a:t>                      *“He shall be </a:t>
            </a:r>
            <a:r>
              <a:rPr lang="en-US" i="1" dirty="0">
                <a:solidFill>
                  <a:schemeClr val="tx1"/>
                </a:solidFill>
              </a:rPr>
              <a:t>exalted, extolled, and be very high”</a:t>
            </a:r>
            <a:r>
              <a:rPr lang="en-US" dirty="0">
                <a:solidFill>
                  <a:schemeClr val="tx1"/>
                </a:solidFill>
              </a:rPr>
              <a:t>--a figure of speech that is </a:t>
            </a:r>
            <a:r>
              <a:rPr lang="en-US" i="1" dirty="0">
                <a:solidFill>
                  <a:schemeClr val="tx1"/>
                </a:solidFill>
              </a:rPr>
              <a:t>an increase of emphasis </a:t>
            </a:r>
            <a:endParaRPr lang="en-US" dirty="0">
              <a:solidFill>
                <a:schemeClr val="tx1"/>
              </a:solidFill>
            </a:endParaRPr>
          </a:p>
        </p:txBody>
      </p:sp>
      <p:sp>
        <p:nvSpPr>
          <p:cNvPr id="6" name="Rectangle 5">
            <a:extLst>
              <a:ext uri="{FF2B5EF4-FFF2-40B4-BE49-F238E27FC236}">
                <a16:creationId xmlns:a16="http://schemas.microsoft.com/office/drawing/2014/main" id="{FC95A4E6-DB6C-44D0-B463-ED348C8A38BA}"/>
              </a:ext>
            </a:extLst>
          </p:cNvPr>
          <p:cNvSpPr/>
          <p:nvPr/>
        </p:nvSpPr>
        <p:spPr>
          <a:xfrm>
            <a:off x="-11652" y="5106028"/>
            <a:ext cx="12191999"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dirty="0">
                <a:solidFill>
                  <a:schemeClr val="tx1"/>
                </a:solidFill>
              </a:rPr>
              <a:t>                                                                                                       Philippians 2: 9 </a:t>
            </a:r>
          </a:p>
          <a:p>
            <a:r>
              <a:rPr lang="en-US" dirty="0">
                <a:solidFill>
                  <a:schemeClr val="tx1"/>
                </a:solidFill>
              </a:rPr>
              <a:t>                                  "Therefore God has also highly exalted him and given Him the name which is above every name" </a:t>
            </a:r>
          </a:p>
          <a:p>
            <a:r>
              <a:rPr lang="en-US" dirty="0">
                <a:solidFill>
                  <a:schemeClr val="tx1"/>
                </a:solidFill>
              </a:rPr>
              <a:t>                                                                                    </a:t>
            </a:r>
          </a:p>
        </p:txBody>
      </p:sp>
      <p:sp>
        <p:nvSpPr>
          <p:cNvPr id="8" name="Rectangle: Rounded Corners 7">
            <a:extLst>
              <a:ext uri="{FF2B5EF4-FFF2-40B4-BE49-F238E27FC236}">
                <a16:creationId xmlns:a16="http://schemas.microsoft.com/office/drawing/2014/main" id="{49AD767A-329D-41DD-A4EA-71178B653511}"/>
              </a:ext>
            </a:extLst>
          </p:cNvPr>
          <p:cNvSpPr/>
          <p:nvPr/>
        </p:nvSpPr>
        <p:spPr>
          <a:xfrm>
            <a:off x="2783539" y="1035906"/>
            <a:ext cx="685800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v. 13-15 The Father praises the Work of the sin-bearing servant</a:t>
            </a:r>
          </a:p>
        </p:txBody>
      </p:sp>
    </p:spTree>
    <p:extLst>
      <p:ext uri="{BB962C8B-B14F-4D97-AF65-F5344CB8AC3E}">
        <p14:creationId xmlns:p14="http://schemas.microsoft.com/office/powerpoint/2010/main" val="78582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10E842-9B35-4248-9B59-F743FCDAB789}"/>
              </a:ext>
            </a:extLst>
          </p:cNvPr>
          <p:cNvSpPr/>
          <p:nvPr/>
        </p:nvSpPr>
        <p:spPr>
          <a:xfrm>
            <a:off x="0" y="304800"/>
            <a:ext cx="12192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i="1" dirty="0">
                <a:solidFill>
                  <a:schemeClr val="tx1"/>
                </a:solidFill>
              </a:rPr>
              <a:t>14</a:t>
            </a:r>
            <a:r>
              <a:rPr lang="en-US" sz="2000" dirty="0">
                <a:solidFill>
                  <a:schemeClr val="tx1"/>
                </a:solidFill>
              </a:rPr>
              <a:t>  Just as many were astonished at you, So His visage was marred more than any man, And His form more than the sons of men;</a:t>
            </a:r>
          </a:p>
        </p:txBody>
      </p:sp>
      <p:sp>
        <p:nvSpPr>
          <p:cNvPr id="3" name="Rectangle: Rounded Corners 2">
            <a:extLst>
              <a:ext uri="{FF2B5EF4-FFF2-40B4-BE49-F238E27FC236}">
                <a16:creationId xmlns:a16="http://schemas.microsoft.com/office/drawing/2014/main" id="{632472E9-CBEE-434B-89DF-7560FF111D2E}"/>
              </a:ext>
            </a:extLst>
          </p:cNvPr>
          <p:cNvSpPr/>
          <p:nvPr/>
        </p:nvSpPr>
        <p:spPr>
          <a:xfrm>
            <a:off x="1425387" y="1550894"/>
            <a:ext cx="91440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sz="2000" dirty="0">
                <a:solidFill>
                  <a:schemeClr val="tx1"/>
                </a:solidFill>
              </a:rPr>
              <a:t>"astonished" = startled…in the scourging He would suffer</a:t>
            </a:r>
          </a:p>
          <a:p>
            <a:pPr algn="ctr"/>
            <a:endParaRPr lang="en-US" sz="1200" dirty="0">
              <a:solidFill>
                <a:schemeClr val="tx1"/>
              </a:solidFill>
            </a:endParaRPr>
          </a:p>
          <a:p>
            <a:pPr algn="ctr"/>
            <a:r>
              <a:rPr lang="en-US" sz="2000" dirty="0">
                <a:solidFill>
                  <a:schemeClr val="tx1"/>
                </a:solidFill>
              </a:rPr>
              <a:t>"visage"= appearance </a:t>
            </a:r>
            <a:r>
              <a:rPr lang="en-US" sz="1600" dirty="0">
                <a:solidFill>
                  <a:schemeClr val="tx1"/>
                </a:solidFill>
              </a:rPr>
              <a:t>(margin)…. </a:t>
            </a:r>
            <a:r>
              <a:rPr lang="en-US" sz="2000" dirty="0">
                <a:solidFill>
                  <a:schemeClr val="tx1"/>
                </a:solidFill>
              </a:rPr>
              <a:t>‘was marred more than any man’</a:t>
            </a:r>
          </a:p>
          <a:p>
            <a:pPr algn="ctr"/>
            <a:endParaRPr lang="en-US" sz="2000" dirty="0">
              <a:solidFill>
                <a:schemeClr val="tx1"/>
              </a:solidFill>
            </a:endParaRPr>
          </a:p>
        </p:txBody>
      </p:sp>
      <p:sp>
        <p:nvSpPr>
          <p:cNvPr id="4" name="Rectangle: Rounded Corners 3">
            <a:extLst>
              <a:ext uri="{FF2B5EF4-FFF2-40B4-BE49-F238E27FC236}">
                <a16:creationId xmlns:a16="http://schemas.microsoft.com/office/drawing/2014/main" id="{F10A64E3-57E6-433B-B3B3-9462D75AE067}"/>
              </a:ext>
            </a:extLst>
          </p:cNvPr>
          <p:cNvSpPr/>
          <p:nvPr/>
        </p:nvSpPr>
        <p:spPr>
          <a:xfrm>
            <a:off x="640975" y="2864224"/>
            <a:ext cx="10712823"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"was marred more than any man“</a:t>
            </a:r>
          </a:p>
          <a:p>
            <a:r>
              <a:rPr lang="en-US" sz="2000" dirty="0">
                <a:solidFill>
                  <a:schemeClr val="tx1"/>
                </a:solidFill>
              </a:rPr>
              <a:t>                 </a:t>
            </a:r>
            <a:r>
              <a:rPr lang="en-US" sz="1600" dirty="0">
                <a:solidFill>
                  <a:schemeClr val="tx1"/>
                </a:solidFill>
              </a:rPr>
              <a:t>(Companion Bible) </a:t>
            </a:r>
            <a:r>
              <a:rPr lang="en-US" sz="2000" dirty="0">
                <a:solidFill>
                  <a:schemeClr val="tx1"/>
                </a:solidFill>
              </a:rPr>
              <a:t>"points to the depth of humiliation“ </a:t>
            </a:r>
            <a:r>
              <a:rPr lang="en-US" dirty="0">
                <a:solidFill>
                  <a:schemeClr val="tx1"/>
                </a:solidFill>
              </a:rPr>
              <a:t>(described in the next chapter)</a:t>
            </a:r>
          </a:p>
        </p:txBody>
      </p:sp>
      <p:sp>
        <p:nvSpPr>
          <p:cNvPr id="5" name="Rectangle: Rounded Corners 4">
            <a:extLst>
              <a:ext uri="{FF2B5EF4-FFF2-40B4-BE49-F238E27FC236}">
                <a16:creationId xmlns:a16="http://schemas.microsoft.com/office/drawing/2014/main" id="{0A59A0BC-6D0B-415E-ABF3-08D13B83021B}"/>
              </a:ext>
            </a:extLst>
          </p:cNvPr>
          <p:cNvSpPr/>
          <p:nvPr/>
        </p:nvSpPr>
        <p:spPr>
          <a:xfrm>
            <a:off x="367552" y="4043082"/>
            <a:ext cx="11394142"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sz="1600" dirty="0">
                <a:solidFill>
                  <a:schemeClr val="tx1"/>
                </a:solidFill>
              </a:rPr>
              <a:t>(Nelson Study Bible) </a:t>
            </a:r>
            <a:r>
              <a:rPr lang="en-US" sz="2000" dirty="0">
                <a:solidFill>
                  <a:schemeClr val="tx1"/>
                </a:solidFill>
              </a:rPr>
              <a:t>"People would be horrified at the servant's appearance; He would be so disfigured that he would no longer look human”</a:t>
            </a:r>
            <a:r>
              <a:rPr lang="en-US" sz="2000" dirty="0"/>
              <a:t>"</a:t>
            </a:r>
          </a:p>
          <a:p>
            <a:pPr algn="ctr"/>
            <a:endParaRPr lang="en-US" sz="2000" dirty="0">
              <a:solidFill>
                <a:schemeClr val="tx1"/>
              </a:solidFill>
            </a:endParaRPr>
          </a:p>
        </p:txBody>
      </p:sp>
      <p:sp>
        <p:nvSpPr>
          <p:cNvPr id="6" name="Rectangle 5">
            <a:extLst>
              <a:ext uri="{FF2B5EF4-FFF2-40B4-BE49-F238E27FC236}">
                <a16:creationId xmlns:a16="http://schemas.microsoft.com/office/drawing/2014/main" id="{E95079AD-2FC6-4015-B88C-959D684BF2FC}"/>
              </a:ext>
            </a:extLst>
          </p:cNvPr>
          <p:cNvSpPr/>
          <p:nvPr/>
        </p:nvSpPr>
        <p:spPr>
          <a:xfrm>
            <a:off x="-1" y="5145741"/>
            <a:ext cx="12191999" cy="1463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a:p>
            <a:r>
              <a:rPr lang="en-US" sz="2000" dirty="0">
                <a:solidFill>
                  <a:schemeClr val="tx1"/>
                </a:solidFill>
              </a:rPr>
              <a:t>                                                                              </a:t>
            </a:r>
          </a:p>
          <a:p>
            <a:r>
              <a:rPr lang="en-US" sz="2000" dirty="0">
                <a:solidFill>
                  <a:schemeClr val="tx1"/>
                </a:solidFill>
              </a:rPr>
              <a:t>                                                                                    Mark 15: 17-19 </a:t>
            </a:r>
            <a:endParaRPr lang="en-US" sz="1600" dirty="0">
              <a:solidFill>
                <a:schemeClr val="tx1"/>
              </a:solidFill>
            </a:endParaRPr>
          </a:p>
          <a:p>
            <a:r>
              <a:rPr lang="en-US" sz="1600" i="1" dirty="0">
                <a:solidFill>
                  <a:schemeClr val="tx1"/>
                </a:solidFill>
              </a:rPr>
              <a:t>                              17</a:t>
            </a:r>
            <a:r>
              <a:rPr lang="en-US" sz="2000" dirty="0">
                <a:solidFill>
                  <a:schemeClr val="tx1"/>
                </a:solidFill>
              </a:rPr>
              <a:t> And they clothed Him with purple; and they twisted a crown of thorns, put it on His head, </a:t>
            </a:r>
          </a:p>
          <a:p>
            <a:r>
              <a:rPr lang="en-US" sz="1600" i="1" dirty="0">
                <a:solidFill>
                  <a:schemeClr val="tx1"/>
                </a:solidFill>
              </a:rPr>
              <a:t>                      18  </a:t>
            </a:r>
            <a:r>
              <a:rPr lang="en-US" sz="2000" dirty="0">
                <a:solidFill>
                  <a:schemeClr val="tx1"/>
                </a:solidFill>
              </a:rPr>
              <a:t>and began to salute Him, “Hail, King of the Jews!” </a:t>
            </a:r>
          </a:p>
          <a:p>
            <a:r>
              <a:rPr lang="en-US" sz="1600" i="1" dirty="0">
                <a:solidFill>
                  <a:schemeClr val="tx1"/>
                </a:solidFill>
              </a:rPr>
              <a:t>         19</a:t>
            </a:r>
            <a:r>
              <a:rPr lang="en-US" sz="2000" dirty="0">
                <a:solidFill>
                  <a:schemeClr val="tx1"/>
                </a:solidFill>
              </a:rPr>
              <a:t> Then they struck Him on the head with a reed and spat on Him; and bowing the knee, they worshiped Him.</a:t>
            </a:r>
          </a:p>
          <a:p>
            <a:endParaRPr lang="en-US" sz="2000"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87461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519C3C-747C-4377-BBC4-816BF1FAB99D}"/>
              </a:ext>
            </a:extLst>
          </p:cNvPr>
          <p:cNvSpPr/>
          <p:nvPr/>
        </p:nvSpPr>
        <p:spPr>
          <a:xfrm>
            <a:off x="25996" y="134471"/>
            <a:ext cx="12192000"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i="1" dirty="0">
              <a:solidFill>
                <a:schemeClr val="tx1"/>
              </a:solidFill>
            </a:endParaRPr>
          </a:p>
          <a:p>
            <a:pPr algn="ctr"/>
            <a:r>
              <a:rPr lang="en-US" sz="1600" i="1" dirty="0">
                <a:solidFill>
                  <a:schemeClr val="tx1"/>
                </a:solidFill>
              </a:rPr>
              <a:t>15</a:t>
            </a:r>
            <a:r>
              <a:rPr lang="en-US" sz="2000" dirty="0">
                <a:solidFill>
                  <a:schemeClr val="tx1"/>
                </a:solidFill>
              </a:rPr>
              <a:t>  So shall He sprinkle many nations. Kings shall shut their mouths at Him; For what had not been told them they shall see, And what they had not heard they shall consider.</a:t>
            </a:r>
          </a:p>
          <a:p>
            <a:pPr algn="ctr"/>
            <a:endParaRPr lang="en-US" sz="2000" dirty="0">
              <a:solidFill>
                <a:schemeClr val="tx1"/>
              </a:solidFill>
            </a:endParaRPr>
          </a:p>
        </p:txBody>
      </p:sp>
      <p:sp>
        <p:nvSpPr>
          <p:cNvPr id="5" name="Rectangle 4">
            <a:extLst>
              <a:ext uri="{FF2B5EF4-FFF2-40B4-BE49-F238E27FC236}">
                <a16:creationId xmlns:a16="http://schemas.microsoft.com/office/drawing/2014/main" id="{22FB96FF-65A7-4624-B128-56DBDB88F98F}"/>
              </a:ext>
            </a:extLst>
          </p:cNvPr>
          <p:cNvSpPr/>
          <p:nvPr/>
        </p:nvSpPr>
        <p:spPr>
          <a:xfrm>
            <a:off x="1" y="3832412"/>
            <a:ext cx="12191999" cy="182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                              Romans 15: 20-21 </a:t>
            </a:r>
            <a:r>
              <a:rPr lang="en-US" sz="1600" dirty="0">
                <a:solidFill>
                  <a:schemeClr val="tx1"/>
                </a:solidFill>
              </a:rPr>
              <a:t>(Paul quoted the last part of verse 15)</a:t>
            </a:r>
          </a:p>
          <a:p>
            <a:pPr algn="ctr"/>
            <a:r>
              <a:rPr lang="en-US" sz="1600" i="1" dirty="0">
                <a:solidFill>
                  <a:schemeClr val="tx1"/>
                </a:solidFill>
              </a:rPr>
              <a:t>20</a:t>
            </a:r>
            <a:r>
              <a:rPr lang="en-US" sz="2000" dirty="0">
                <a:solidFill>
                  <a:schemeClr val="tx1"/>
                </a:solidFill>
              </a:rPr>
              <a:t> And so I have made it my aim to preach the gospel, not where Christ was named, lest I should build on another man’s foundation, </a:t>
            </a:r>
          </a:p>
          <a:p>
            <a:pPr algn="ctr"/>
            <a:r>
              <a:rPr lang="en-US" sz="1600" i="1" dirty="0">
                <a:solidFill>
                  <a:schemeClr val="tx1"/>
                </a:solidFill>
              </a:rPr>
              <a:t>21</a:t>
            </a:r>
            <a:r>
              <a:rPr lang="en-US" sz="2000" dirty="0">
                <a:solidFill>
                  <a:schemeClr val="tx1"/>
                </a:solidFill>
              </a:rPr>
              <a:t> but as it is written: “To whom He was not announced, they shall see; And those who have not heard shall understand.”</a:t>
            </a:r>
          </a:p>
          <a:p>
            <a:pPr algn="ctr"/>
            <a:endParaRPr lang="en-US" sz="2000" dirty="0">
              <a:solidFill>
                <a:schemeClr val="tx1"/>
              </a:solidFill>
            </a:endParaRPr>
          </a:p>
        </p:txBody>
      </p:sp>
      <p:sp>
        <p:nvSpPr>
          <p:cNvPr id="6" name="Rectangle: Rounded Corners 5">
            <a:extLst>
              <a:ext uri="{FF2B5EF4-FFF2-40B4-BE49-F238E27FC236}">
                <a16:creationId xmlns:a16="http://schemas.microsoft.com/office/drawing/2014/main" id="{7179BFF2-6CA2-473F-90FA-B43411F77E01}"/>
              </a:ext>
            </a:extLst>
          </p:cNvPr>
          <p:cNvSpPr/>
          <p:nvPr/>
        </p:nvSpPr>
        <p:spPr>
          <a:xfrm>
            <a:off x="112059" y="1506071"/>
            <a:ext cx="11887200" cy="192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solidFill>
            </a:endParaRPr>
          </a:p>
          <a:p>
            <a:r>
              <a:rPr lang="en-US" sz="2000" dirty="0">
                <a:solidFill>
                  <a:schemeClr val="tx1"/>
                </a:solidFill>
              </a:rPr>
              <a:t>‘sprinkle’ (Heb. </a:t>
            </a:r>
            <a:r>
              <a:rPr lang="en-US" sz="2000" i="1" dirty="0" err="1">
                <a:solidFill>
                  <a:schemeClr val="tx1"/>
                </a:solidFill>
              </a:rPr>
              <a:t>naza</a:t>
            </a:r>
            <a:r>
              <a:rPr lang="en-US" sz="2000" dirty="0">
                <a:solidFill>
                  <a:schemeClr val="tx1"/>
                </a:solidFill>
              </a:rPr>
              <a:t>) (</a:t>
            </a:r>
            <a:r>
              <a:rPr lang="en-US" sz="1400" dirty="0">
                <a:solidFill>
                  <a:schemeClr val="tx1"/>
                </a:solidFill>
              </a:rPr>
              <a:t>Theological Wordbook OT</a:t>
            </a:r>
            <a:r>
              <a:rPr lang="en-US" sz="2000" dirty="0">
                <a:solidFill>
                  <a:schemeClr val="tx1"/>
                </a:solidFill>
              </a:rPr>
              <a:t>) “Sprinkling has reference to cleansing from sin to obtain ritual purity.</a:t>
            </a:r>
          </a:p>
          <a:p>
            <a:r>
              <a:rPr lang="en-US" sz="2000" dirty="0">
                <a:solidFill>
                  <a:schemeClr val="tx1"/>
                </a:solidFill>
              </a:rPr>
              <a:t>     Its primary significance derives from its reference to ‘blood’ sprinkling.” </a:t>
            </a:r>
            <a:r>
              <a:rPr lang="en-US" sz="1400" dirty="0">
                <a:solidFill>
                  <a:schemeClr val="tx1"/>
                </a:solidFill>
              </a:rPr>
              <a:t>Fits w/1</a:t>
            </a:r>
            <a:r>
              <a:rPr lang="en-US" sz="1400" baseline="30000" dirty="0">
                <a:solidFill>
                  <a:schemeClr val="tx1"/>
                </a:solidFill>
              </a:rPr>
              <a:t>st</a:t>
            </a:r>
            <a:r>
              <a:rPr lang="en-US" sz="1400" dirty="0">
                <a:solidFill>
                  <a:schemeClr val="tx1"/>
                </a:solidFill>
              </a:rPr>
              <a:t> part of the verse</a:t>
            </a:r>
            <a:endParaRPr lang="en-US" sz="2000" dirty="0">
              <a:solidFill>
                <a:schemeClr val="tx1"/>
              </a:solidFill>
            </a:endParaRPr>
          </a:p>
          <a:p>
            <a:endParaRPr lang="en-US" sz="2000" dirty="0">
              <a:solidFill>
                <a:schemeClr val="tx1"/>
              </a:solidFill>
            </a:endParaRPr>
          </a:p>
          <a:p>
            <a:r>
              <a:rPr lang="en-US" sz="2000" dirty="0">
                <a:solidFill>
                  <a:schemeClr val="tx1"/>
                </a:solidFill>
              </a:rPr>
              <a:t>   2</a:t>
            </a:r>
            <a:r>
              <a:rPr lang="en-US" sz="2000" baseline="30000" dirty="0">
                <a:solidFill>
                  <a:schemeClr val="tx1"/>
                </a:solidFill>
              </a:rPr>
              <a:t>nd</a:t>
            </a:r>
            <a:r>
              <a:rPr lang="en-US" sz="2000" dirty="0">
                <a:solidFill>
                  <a:schemeClr val="tx1"/>
                </a:solidFill>
              </a:rPr>
              <a:t> meaning: ‘spring, leap’ (for joy) </a:t>
            </a:r>
            <a:r>
              <a:rPr lang="en-US" sz="1400" dirty="0">
                <a:solidFill>
                  <a:schemeClr val="tx1"/>
                </a:solidFill>
              </a:rPr>
              <a:t>(Theological Wordbook OT) </a:t>
            </a:r>
          </a:p>
          <a:p>
            <a:pPr marL="285750" indent="-285750">
              <a:buFont typeface="Wingdings" panose="05000000000000000000" pitchFamily="2" charset="2"/>
              <a:buChar char="§"/>
            </a:pPr>
            <a:r>
              <a:rPr lang="en-US" dirty="0">
                <a:solidFill>
                  <a:schemeClr val="tx1"/>
                </a:solidFill>
              </a:rPr>
              <a:t>Nations and kings will be astounded when they realize what He did for all of mankind</a:t>
            </a:r>
          </a:p>
          <a:p>
            <a:pPr algn="ctr"/>
            <a:r>
              <a:rPr lang="en-US" dirty="0">
                <a:solidFill>
                  <a:schemeClr val="tx1"/>
                </a:solidFill>
              </a:rPr>
              <a:t> </a:t>
            </a:r>
          </a:p>
        </p:txBody>
      </p:sp>
    </p:spTree>
    <p:extLst>
      <p:ext uri="{BB962C8B-B14F-4D97-AF65-F5344CB8AC3E}">
        <p14:creationId xmlns:p14="http://schemas.microsoft.com/office/powerpoint/2010/main" val="1970743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58494D26-3DA1-45C0-8422-D941583DA9A6}"/>
              </a:ext>
            </a:extLst>
          </p:cNvPr>
          <p:cNvSpPr/>
          <p:nvPr/>
        </p:nvSpPr>
        <p:spPr>
          <a:xfrm>
            <a:off x="941294" y="215153"/>
            <a:ext cx="2563906" cy="6400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Chapter 53</a:t>
            </a:r>
          </a:p>
        </p:txBody>
      </p:sp>
      <p:sp>
        <p:nvSpPr>
          <p:cNvPr id="3" name="Rectangle: Rounded Corners 2">
            <a:extLst>
              <a:ext uri="{FF2B5EF4-FFF2-40B4-BE49-F238E27FC236}">
                <a16:creationId xmlns:a16="http://schemas.microsoft.com/office/drawing/2014/main" id="{83BF2447-E682-4314-95B8-C715BB90D8ED}"/>
              </a:ext>
            </a:extLst>
          </p:cNvPr>
          <p:cNvSpPr/>
          <p:nvPr/>
        </p:nvSpPr>
        <p:spPr>
          <a:xfrm>
            <a:off x="4034117" y="227704"/>
            <a:ext cx="6849035"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Prophecy of the suffering and death of the Servant</a:t>
            </a:r>
          </a:p>
        </p:txBody>
      </p:sp>
      <p:sp>
        <p:nvSpPr>
          <p:cNvPr id="4" name="Rectangle 3">
            <a:extLst>
              <a:ext uri="{FF2B5EF4-FFF2-40B4-BE49-F238E27FC236}">
                <a16:creationId xmlns:a16="http://schemas.microsoft.com/office/drawing/2014/main" id="{BE50513C-ECDE-4AAE-9AD9-DB25059F02A3}"/>
              </a:ext>
            </a:extLst>
          </p:cNvPr>
          <p:cNvSpPr/>
          <p:nvPr/>
        </p:nvSpPr>
        <p:spPr>
          <a:xfrm>
            <a:off x="26894" y="1039008"/>
            <a:ext cx="12165106" cy="64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chemeClr val="tx1"/>
                </a:solidFill>
              </a:rPr>
              <a:t>1</a:t>
            </a:r>
            <a:r>
              <a:rPr lang="en-US" sz="2000" dirty="0">
                <a:solidFill>
                  <a:schemeClr val="tx1"/>
                </a:solidFill>
              </a:rPr>
              <a:t>  Who has believed our report? And to whom has the arm of the Lord been revealed?</a:t>
            </a:r>
          </a:p>
        </p:txBody>
      </p:sp>
      <p:sp>
        <p:nvSpPr>
          <p:cNvPr id="5" name="Rectangle: Rounded Corners 4">
            <a:extLst>
              <a:ext uri="{FF2B5EF4-FFF2-40B4-BE49-F238E27FC236}">
                <a16:creationId xmlns:a16="http://schemas.microsoft.com/office/drawing/2014/main" id="{C9365E4E-FF4E-426C-9DD9-6BDDD9CA911C}"/>
              </a:ext>
            </a:extLst>
          </p:cNvPr>
          <p:cNvSpPr/>
          <p:nvPr/>
        </p:nvSpPr>
        <p:spPr>
          <a:xfrm>
            <a:off x="485887" y="1783977"/>
            <a:ext cx="1124712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“report” (Heb. </a:t>
            </a:r>
            <a:r>
              <a:rPr lang="en-US" sz="2000" i="1" dirty="0" err="1">
                <a:solidFill>
                  <a:schemeClr val="tx1"/>
                </a:solidFill>
              </a:rPr>
              <a:t>shmua</a:t>
            </a:r>
            <a:r>
              <a:rPr lang="en-US" sz="2000" dirty="0">
                <a:solidFill>
                  <a:schemeClr val="tx1"/>
                </a:solidFill>
              </a:rPr>
              <a:t>)= message, report</a:t>
            </a:r>
          </a:p>
          <a:p>
            <a:pPr algn="ctr"/>
            <a:endParaRPr lang="en-US" sz="2000" dirty="0">
              <a:solidFill>
                <a:schemeClr val="tx1"/>
              </a:solidFill>
            </a:endParaRPr>
          </a:p>
          <a:p>
            <a:pPr algn="ctr"/>
            <a:r>
              <a:rPr lang="en-US" sz="1200" dirty="0">
                <a:solidFill>
                  <a:schemeClr val="tx1"/>
                </a:solidFill>
              </a:rPr>
              <a:t>(Theological Wordbook OT) </a:t>
            </a:r>
            <a:r>
              <a:rPr lang="en-US" sz="2000" dirty="0">
                <a:solidFill>
                  <a:schemeClr val="tx1"/>
                </a:solidFill>
              </a:rPr>
              <a:t>“the message which the prophet himself hears from God and which he transmits to the people. This use emphasizes the divine origin of the message.”</a:t>
            </a:r>
          </a:p>
          <a:p>
            <a:pPr algn="ctr"/>
            <a:endParaRPr lang="en-US" sz="2000" dirty="0">
              <a:solidFill>
                <a:schemeClr val="tx1"/>
              </a:solidFill>
            </a:endParaRPr>
          </a:p>
        </p:txBody>
      </p:sp>
      <p:sp>
        <p:nvSpPr>
          <p:cNvPr id="6" name="Rectangle 5">
            <a:extLst>
              <a:ext uri="{FF2B5EF4-FFF2-40B4-BE49-F238E27FC236}">
                <a16:creationId xmlns:a16="http://schemas.microsoft.com/office/drawing/2014/main" id="{5EAF2966-A715-4117-8F95-91E5456F4727}"/>
              </a:ext>
            </a:extLst>
          </p:cNvPr>
          <p:cNvSpPr/>
          <p:nvPr/>
        </p:nvSpPr>
        <p:spPr>
          <a:xfrm>
            <a:off x="26894" y="3799241"/>
            <a:ext cx="12165106" cy="137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John 12: 37-38</a:t>
            </a:r>
          </a:p>
          <a:p>
            <a:pPr algn="ctr"/>
            <a:r>
              <a:rPr lang="en-US" sz="1600" i="1" dirty="0">
                <a:solidFill>
                  <a:schemeClr val="tx1"/>
                </a:solidFill>
              </a:rPr>
              <a:t>37</a:t>
            </a:r>
            <a:r>
              <a:rPr lang="en-US" sz="2000" dirty="0">
                <a:solidFill>
                  <a:schemeClr val="tx1"/>
                </a:solidFill>
              </a:rPr>
              <a:t> But although He had done so many signs before them, they did not believe in Him, </a:t>
            </a:r>
          </a:p>
          <a:p>
            <a:pPr algn="ctr"/>
            <a:r>
              <a:rPr lang="en-US" sz="1600" i="1" dirty="0">
                <a:solidFill>
                  <a:schemeClr val="tx1"/>
                </a:solidFill>
              </a:rPr>
              <a:t>38 </a:t>
            </a:r>
            <a:r>
              <a:rPr lang="en-US" sz="2000" dirty="0">
                <a:solidFill>
                  <a:schemeClr val="tx1"/>
                </a:solidFill>
              </a:rPr>
              <a:t>that the word of Isaiah the prophet might be fulfilled, which he spoke: “Lord, who has believed our report? And to whom has the arm of the Lord been revealed?”</a:t>
            </a:r>
          </a:p>
          <a:p>
            <a:pPr algn="ctr"/>
            <a:endParaRPr lang="en-US" sz="2000" dirty="0">
              <a:solidFill>
                <a:schemeClr val="tx1"/>
              </a:solidFill>
            </a:endParaRPr>
          </a:p>
        </p:txBody>
      </p:sp>
      <p:sp>
        <p:nvSpPr>
          <p:cNvPr id="7" name="Rectangle: Rounded Corners 6">
            <a:extLst>
              <a:ext uri="{FF2B5EF4-FFF2-40B4-BE49-F238E27FC236}">
                <a16:creationId xmlns:a16="http://schemas.microsoft.com/office/drawing/2014/main" id="{2884F780-A0FE-4AD2-B87E-DDF223E61520}"/>
              </a:ext>
            </a:extLst>
          </p:cNvPr>
          <p:cNvSpPr/>
          <p:nvPr/>
        </p:nvSpPr>
        <p:spPr>
          <a:xfrm>
            <a:off x="26894" y="5350136"/>
            <a:ext cx="1216152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dirty="0">
                <a:solidFill>
                  <a:schemeClr val="tx1"/>
                </a:solidFill>
              </a:rPr>
              <a:t>“arm of the Lord”= His great work</a:t>
            </a:r>
          </a:p>
          <a:p>
            <a:pPr algn="ctr"/>
            <a:endParaRPr lang="en-US" sz="2000" dirty="0">
              <a:solidFill>
                <a:schemeClr val="tx1"/>
              </a:solidFill>
            </a:endParaRPr>
          </a:p>
          <a:p>
            <a:pPr algn="ctr"/>
            <a:r>
              <a:rPr lang="en-US" sz="2000" dirty="0">
                <a:solidFill>
                  <a:schemeClr val="tx1"/>
                </a:solidFill>
              </a:rPr>
              <a:t>“revealed” (Heb. </a:t>
            </a:r>
            <a:r>
              <a:rPr lang="en-US" sz="2000" i="1" dirty="0">
                <a:solidFill>
                  <a:schemeClr val="tx1"/>
                </a:solidFill>
              </a:rPr>
              <a:t>gala</a:t>
            </a:r>
            <a:r>
              <a:rPr lang="en-US" sz="2000" dirty="0">
                <a:solidFill>
                  <a:schemeClr val="tx1"/>
                </a:solidFill>
              </a:rPr>
              <a:t>) =uncover, remove</a:t>
            </a:r>
          </a:p>
          <a:p>
            <a:pPr algn="ctr"/>
            <a:r>
              <a:rPr lang="en-US" sz="1200">
                <a:solidFill>
                  <a:schemeClr val="tx1"/>
                </a:solidFill>
              </a:rPr>
              <a:t>(Theological </a:t>
            </a:r>
            <a:r>
              <a:rPr lang="en-US" sz="1200" dirty="0">
                <a:solidFill>
                  <a:schemeClr val="tx1"/>
                </a:solidFill>
              </a:rPr>
              <a:t>Wordbook OT) </a:t>
            </a:r>
            <a:r>
              <a:rPr lang="en-US" sz="2000" dirty="0">
                <a:solidFill>
                  <a:schemeClr val="tx1"/>
                </a:solidFill>
              </a:rPr>
              <a:t>“It is used in Isa. 53:1 for the revelation to mankind of God’s work through the Suffering Servant.”</a:t>
            </a:r>
          </a:p>
          <a:p>
            <a:pPr algn="ctr"/>
            <a:endParaRPr lang="en-US" sz="2000" dirty="0">
              <a:solidFill>
                <a:schemeClr val="tx1"/>
              </a:solidFill>
            </a:endParaRPr>
          </a:p>
        </p:txBody>
      </p:sp>
      <p:sp>
        <p:nvSpPr>
          <p:cNvPr id="8" name="Rectangle: Rounded Corners 7">
            <a:extLst>
              <a:ext uri="{FF2B5EF4-FFF2-40B4-BE49-F238E27FC236}">
                <a16:creationId xmlns:a16="http://schemas.microsoft.com/office/drawing/2014/main" id="{A57CBA3E-122A-43BD-9686-E2486505F3E3}"/>
              </a:ext>
            </a:extLst>
          </p:cNvPr>
          <p:cNvSpPr/>
          <p:nvPr/>
        </p:nvSpPr>
        <p:spPr>
          <a:xfrm>
            <a:off x="2223247" y="3336664"/>
            <a:ext cx="758952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The Jews of Christ’s day did not believe Him</a:t>
            </a:r>
          </a:p>
        </p:txBody>
      </p:sp>
    </p:spTree>
    <p:extLst>
      <p:ext uri="{BB962C8B-B14F-4D97-AF65-F5344CB8AC3E}">
        <p14:creationId xmlns:p14="http://schemas.microsoft.com/office/powerpoint/2010/main" val="285139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933</TotalTime>
  <Words>3034</Words>
  <Application>Microsoft Office PowerPoint</Application>
  <PresentationFormat>Widescreen</PresentationFormat>
  <Paragraphs>280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Isaiah 52:13—53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Isaiah 52:13—54</dc:title>
  <dc:creator>Fred Nance</dc:creator>
  <cp:lastModifiedBy>Fred Nance</cp:lastModifiedBy>
  <cp:revision>93</cp:revision>
  <cp:lastPrinted>2025-03-07T10:36:03Z</cp:lastPrinted>
  <dcterms:created xsi:type="dcterms:W3CDTF">2025-01-06T09:26:27Z</dcterms:created>
  <dcterms:modified xsi:type="dcterms:W3CDTF">2025-03-15T11:08:54Z</dcterms:modified>
</cp:coreProperties>
</file>