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1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15" r:id="rId50"/>
  </p:sldIdLst>
  <p:sldSz cx="9144000" cy="5143500" type="screen16x9"/>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8.3611827528815047E-2"/>
          <c:y val="1.31766841168388E-2"/>
          <c:w val="0.87461428764463756"/>
          <c:h val="0.87679074076828023"/>
        </c:manualLayout>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0B52-4A8B-A881-7FD4FF163E56}"/>
              </c:ext>
            </c:extLst>
          </c:dPt>
          <c:dPt>
            <c:idx val="1"/>
            <c:invertIfNegative val="0"/>
            <c:bubble3D val="0"/>
            <c:spPr>
              <a:solidFill>
                <a:srgbClr val="507CB6"/>
              </a:solidFill>
              <a:ln w="0">
                <a:noFill/>
              </a:ln>
            </c:spPr>
            <c:extLst>
              <c:ext xmlns:c16="http://schemas.microsoft.com/office/drawing/2014/chart" uri="{C3380CC4-5D6E-409C-BE32-E72D297353CC}">
                <c16:uniqueId val="{00000003-0B52-4A8B-A881-7FD4FF163E56}"/>
              </c:ext>
            </c:extLst>
          </c:dPt>
          <c:cat>
            <c:strRef>
              <c:f>Sheet1!$A$2:$A$3</c:f>
              <c:strCache>
                <c:ptCount val="2"/>
                <c:pt idx="0">
                  <c:v>Atlanta</c:v>
                </c:pt>
                <c:pt idx="1">
                  <c:v>Buford</c:v>
                </c:pt>
              </c:strCache>
            </c:strRef>
          </c:cat>
          <c:val>
            <c:numRef>
              <c:f>Sheet1!$B$2:$B$3</c:f>
              <c:numCache>
                <c:formatCode>0.00%</c:formatCode>
                <c:ptCount val="2"/>
                <c:pt idx="0">
                  <c:v>0.89580000000000004</c:v>
                </c:pt>
                <c:pt idx="1">
                  <c:v>0.1042</c:v>
                </c:pt>
              </c:numCache>
            </c:numRef>
          </c:val>
          <c:extLst>
            <c:ext xmlns:c16="http://schemas.microsoft.com/office/drawing/2014/chart" uri="{C3380CC4-5D6E-409C-BE32-E72D297353CC}">
              <c16:uniqueId val="{00000004-0B52-4A8B-A881-7FD4FF163E56}"/>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282A-4D95-8405-D6F3587849EB}"/>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6.5199999999999994E-2</c:v>
                </c:pt>
              </c:numCache>
            </c:numRef>
          </c:val>
          <c:extLst>
            <c:ext xmlns:c16="http://schemas.microsoft.com/office/drawing/2014/chart" uri="{C3380CC4-5D6E-409C-BE32-E72D297353CC}">
              <c16:uniqueId val="{00000001-282A-4D95-8405-D6F3587849EB}"/>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0.21740000000000001</c:v>
                </c:pt>
              </c:numCache>
            </c:numRef>
          </c:val>
          <c:extLst>
            <c:ext xmlns:c16="http://schemas.microsoft.com/office/drawing/2014/chart" uri="{C3380CC4-5D6E-409C-BE32-E72D297353CC}">
              <c16:uniqueId val="{00000002-282A-4D95-8405-D6F3587849EB}"/>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0.36959999999999998</c:v>
                </c:pt>
              </c:numCache>
            </c:numRef>
          </c:val>
          <c:extLst>
            <c:ext xmlns:c16="http://schemas.microsoft.com/office/drawing/2014/chart" uri="{C3380CC4-5D6E-409C-BE32-E72D297353CC}">
              <c16:uniqueId val="{00000003-282A-4D95-8405-D6F3587849EB}"/>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0.3478</c:v>
                </c:pt>
              </c:numCache>
            </c:numRef>
          </c:val>
          <c:extLst>
            <c:ext xmlns:c16="http://schemas.microsoft.com/office/drawing/2014/chart" uri="{C3380CC4-5D6E-409C-BE32-E72D297353CC}">
              <c16:uniqueId val="{00000004-282A-4D95-8405-D6F3587849EB}"/>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2B27-4715-A6C1-6EAD6D23265F}"/>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0.1087</c:v>
                </c:pt>
              </c:numCache>
            </c:numRef>
          </c:val>
          <c:extLst>
            <c:ext xmlns:c16="http://schemas.microsoft.com/office/drawing/2014/chart" uri="{C3380CC4-5D6E-409C-BE32-E72D297353CC}">
              <c16:uniqueId val="{00000001-2B27-4715-A6C1-6EAD6D23265F}"/>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0.13039999999999999</c:v>
                </c:pt>
              </c:numCache>
            </c:numRef>
          </c:val>
          <c:extLst>
            <c:ext xmlns:c16="http://schemas.microsoft.com/office/drawing/2014/chart" uri="{C3380CC4-5D6E-409C-BE32-E72D297353CC}">
              <c16:uniqueId val="{00000002-2B27-4715-A6C1-6EAD6D23265F}"/>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0.4783</c:v>
                </c:pt>
              </c:numCache>
            </c:numRef>
          </c:val>
          <c:extLst>
            <c:ext xmlns:c16="http://schemas.microsoft.com/office/drawing/2014/chart" uri="{C3380CC4-5D6E-409C-BE32-E72D297353CC}">
              <c16:uniqueId val="{00000003-2B27-4715-A6C1-6EAD6D23265F}"/>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0.28260000000000002</c:v>
                </c:pt>
              </c:numCache>
            </c:numRef>
          </c:val>
          <c:extLst>
            <c:ext xmlns:c16="http://schemas.microsoft.com/office/drawing/2014/chart" uri="{C3380CC4-5D6E-409C-BE32-E72D297353CC}">
              <c16:uniqueId val="{00000004-2B27-4715-A6C1-6EAD6D23265F}"/>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8A34-4545-9FC2-08F9B21F12E5}"/>
              </c:ext>
            </c:extLst>
          </c:dPt>
          <c:dPt>
            <c:idx val="1"/>
            <c:invertIfNegative val="0"/>
            <c:bubble3D val="0"/>
            <c:spPr>
              <a:solidFill>
                <a:srgbClr val="507CB6"/>
              </a:solidFill>
              <a:ln w="0">
                <a:noFill/>
              </a:ln>
            </c:spPr>
            <c:extLst>
              <c:ext xmlns:c16="http://schemas.microsoft.com/office/drawing/2014/chart" uri="{C3380CC4-5D6E-409C-BE32-E72D297353CC}">
                <c16:uniqueId val="{00000003-8A34-4545-9FC2-08F9B21F12E5}"/>
              </c:ext>
            </c:extLst>
          </c:dPt>
          <c:dPt>
            <c:idx val="2"/>
            <c:invertIfNegative val="0"/>
            <c:bubble3D val="0"/>
            <c:spPr>
              <a:solidFill>
                <a:srgbClr val="F9BE00"/>
              </a:solidFill>
              <a:ln w="0">
                <a:noFill/>
              </a:ln>
            </c:spPr>
            <c:extLst>
              <c:ext xmlns:c16="http://schemas.microsoft.com/office/drawing/2014/chart" uri="{C3380CC4-5D6E-409C-BE32-E72D297353CC}">
                <c16:uniqueId val="{00000005-8A34-4545-9FC2-08F9B21F12E5}"/>
              </c:ext>
            </c:extLst>
          </c:dPt>
          <c:dPt>
            <c:idx val="3"/>
            <c:invertIfNegative val="0"/>
            <c:bubble3D val="0"/>
            <c:spPr>
              <a:solidFill>
                <a:srgbClr val="6BC8CD"/>
              </a:solidFill>
              <a:ln w="0">
                <a:noFill/>
              </a:ln>
            </c:spPr>
            <c:extLst>
              <c:ext xmlns:c16="http://schemas.microsoft.com/office/drawing/2014/chart" uri="{C3380CC4-5D6E-409C-BE32-E72D297353CC}">
                <c16:uniqueId val="{00000007-8A34-4545-9FC2-08F9B21F12E5}"/>
              </c:ext>
            </c:extLst>
          </c:dPt>
          <c:dPt>
            <c:idx val="4"/>
            <c:invertIfNegative val="0"/>
            <c:bubble3D val="0"/>
            <c:spPr>
              <a:solidFill>
                <a:srgbClr val="FF8B4F"/>
              </a:solidFill>
              <a:ln w="0">
                <a:noFill/>
              </a:ln>
            </c:spPr>
            <c:extLst>
              <c:ext xmlns:c16="http://schemas.microsoft.com/office/drawing/2014/chart" uri="{C3380CC4-5D6E-409C-BE32-E72D297353CC}">
                <c16:uniqueId val="{00000009-8A34-4545-9FC2-08F9B21F12E5}"/>
              </c:ext>
            </c:extLst>
          </c:dPt>
          <c:cat>
            <c:strRef>
              <c:f>Sheet1!$A$2:$A$6</c:f>
              <c:strCache>
                <c:ptCount val="5"/>
                <c:pt idx="0">
                  <c:v>Never</c:v>
                </c:pt>
                <c:pt idx="1">
                  <c:v>Rarely</c:v>
                </c:pt>
                <c:pt idx="2">
                  <c:v>Sometimes</c:v>
                </c:pt>
                <c:pt idx="3">
                  <c:v>Often</c:v>
                </c:pt>
                <c:pt idx="4">
                  <c:v>Always</c:v>
                </c:pt>
              </c:strCache>
            </c:strRef>
          </c:cat>
          <c:val>
            <c:numRef>
              <c:f>Sheet1!$B$2:$B$6</c:f>
              <c:numCache>
                <c:formatCode>0.00%</c:formatCode>
                <c:ptCount val="5"/>
                <c:pt idx="0">
                  <c:v>2.3800000000000002E-2</c:v>
                </c:pt>
                <c:pt idx="1">
                  <c:v>4.7600000000000003E-2</c:v>
                </c:pt>
                <c:pt idx="2">
                  <c:v>0.1905</c:v>
                </c:pt>
                <c:pt idx="3">
                  <c:v>0.23810000000000001</c:v>
                </c:pt>
                <c:pt idx="4">
                  <c:v>0.5</c:v>
                </c:pt>
              </c:numCache>
            </c:numRef>
          </c:val>
          <c:extLst>
            <c:ext xmlns:c16="http://schemas.microsoft.com/office/drawing/2014/chart" uri="{C3380CC4-5D6E-409C-BE32-E72D297353CC}">
              <c16:uniqueId val="{0000000A-8A34-4545-9FC2-08F9B21F12E5}"/>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1257008368384136"/>
          <c:y val="1.5451479768142639E-2"/>
          <c:w val="0.83144869057911208"/>
          <c:h val="0.86073715116687566"/>
        </c:manualLayout>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181D-4CAD-B623-AD11791A03FE}"/>
              </c:ext>
            </c:extLst>
          </c:dPt>
          <c:dPt>
            <c:idx val="1"/>
            <c:invertIfNegative val="0"/>
            <c:bubble3D val="0"/>
            <c:spPr>
              <a:solidFill>
                <a:srgbClr val="507CB6"/>
              </a:solidFill>
              <a:ln w="0">
                <a:noFill/>
              </a:ln>
            </c:spPr>
            <c:extLst>
              <c:ext xmlns:c16="http://schemas.microsoft.com/office/drawing/2014/chart" uri="{C3380CC4-5D6E-409C-BE32-E72D297353CC}">
                <c16:uniqueId val="{00000003-181D-4CAD-B623-AD11791A03FE}"/>
              </c:ext>
            </c:extLst>
          </c:dPt>
          <c:dPt>
            <c:idx val="2"/>
            <c:invertIfNegative val="0"/>
            <c:bubble3D val="0"/>
            <c:spPr>
              <a:solidFill>
                <a:srgbClr val="F9BE00"/>
              </a:solidFill>
              <a:ln w="0">
                <a:noFill/>
              </a:ln>
            </c:spPr>
            <c:extLst>
              <c:ext xmlns:c16="http://schemas.microsoft.com/office/drawing/2014/chart" uri="{C3380CC4-5D6E-409C-BE32-E72D297353CC}">
                <c16:uniqueId val="{00000005-181D-4CAD-B623-AD11791A03FE}"/>
              </c:ext>
            </c:extLst>
          </c:dPt>
          <c:dPt>
            <c:idx val="3"/>
            <c:invertIfNegative val="0"/>
            <c:bubble3D val="0"/>
            <c:spPr>
              <a:solidFill>
                <a:srgbClr val="6BC8CD"/>
              </a:solidFill>
              <a:ln w="0">
                <a:noFill/>
              </a:ln>
            </c:spPr>
            <c:extLst>
              <c:ext xmlns:c16="http://schemas.microsoft.com/office/drawing/2014/chart" uri="{C3380CC4-5D6E-409C-BE32-E72D297353CC}">
                <c16:uniqueId val="{00000007-181D-4CAD-B623-AD11791A03FE}"/>
              </c:ext>
            </c:extLst>
          </c:dPt>
          <c:dPt>
            <c:idx val="4"/>
            <c:invertIfNegative val="0"/>
            <c:bubble3D val="0"/>
            <c:spPr>
              <a:solidFill>
                <a:srgbClr val="FF8B4F"/>
              </a:solidFill>
              <a:ln w="0">
                <a:noFill/>
              </a:ln>
            </c:spPr>
            <c:extLst>
              <c:ext xmlns:c16="http://schemas.microsoft.com/office/drawing/2014/chart" uri="{C3380CC4-5D6E-409C-BE32-E72D297353CC}">
                <c16:uniqueId val="{00000009-181D-4CAD-B623-AD11791A03FE}"/>
              </c:ext>
            </c:extLst>
          </c:dPt>
          <c:cat>
            <c:strRef>
              <c:f>Sheet1!$A$2:$A$6</c:f>
              <c:strCache>
                <c:ptCount val="5"/>
                <c:pt idx="0">
                  <c:v>Never</c:v>
                </c:pt>
                <c:pt idx="1">
                  <c:v>Rarely</c:v>
                </c:pt>
                <c:pt idx="2">
                  <c:v>Sometimes</c:v>
                </c:pt>
                <c:pt idx="3">
                  <c:v>Often</c:v>
                </c:pt>
                <c:pt idx="4">
                  <c:v>Always</c:v>
                </c:pt>
              </c:strCache>
            </c:strRef>
          </c:cat>
          <c:val>
            <c:numRef>
              <c:f>Sheet1!$B$2:$B$6</c:f>
              <c:numCache>
                <c:formatCode>0.00%</c:formatCode>
                <c:ptCount val="5"/>
                <c:pt idx="0">
                  <c:v>7.1400000000000005E-2</c:v>
                </c:pt>
                <c:pt idx="1">
                  <c:v>7.1400000000000005E-2</c:v>
                </c:pt>
                <c:pt idx="2">
                  <c:v>0.1429</c:v>
                </c:pt>
                <c:pt idx="3">
                  <c:v>0.33329999999999999</c:v>
                </c:pt>
                <c:pt idx="4">
                  <c:v>0.38100000000000001</c:v>
                </c:pt>
              </c:numCache>
            </c:numRef>
          </c:val>
          <c:extLst>
            <c:ext xmlns:c16="http://schemas.microsoft.com/office/drawing/2014/chart" uri="{C3380CC4-5D6E-409C-BE32-E72D297353CC}">
              <c16:uniqueId val="{0000000A-181D-4CAD-B623-AD11791A03FE}"/>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D31D-4A81-925E-E9E8DFA3D440}"/>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c:v>
                </c:pt>
              </c:numCache>
            </c:numRef>
          </c:val>
          <c:extLst>
            <c:ext xmlns:c16="http://schemas.microsoft.com/office/drawing/2014/chart" uri="{C3380CC4-5D6E-409C-BE32-E72D297353CC}">
              <c16:uniqueId val="{00000001-D31D-4A81-925E-E9E8DFA3D440}"/>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0.1714</c:v>
                </c:pt>
              </c:numCache>
            </c:numRef>
          </c:val>
          <c:extLst>
            <c:ext xmlns:c16="http://schemas.microsoft.com/office/drawing/2014/chart" uri="{C3380CC4-5D6E-409C-BE32-E72D297353CC}">
              <c16:uniqueId val="{00000002-D31D-4A81-925E-E9E8DFA3D440}"/>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0.37140000000000001</c:v>
                </c:pt>
              </c:numCache>
            </c:numRef>
          </c:val>
          <c:extLst>
            <c:ext xmlns:c16="http://schemas.microsoft.com/office/drawing/2014/chart" uri="{C3380CC4-5D6E-409C-BE32-E72D297353CC}">
              <c16:uniqueId val="{00000003-D31D-4A81-925E-E9E8DFA3D440}"/>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0.45710000000000001</c:v>
                </c:pt>
              </c:numCache>
            </c:numRef>
          </c:val>
          <c:extLst>
            <c:ext xmlns:c16="http://schemas.microsoft.com/office/drawing/2014/chart" uri="{C3380CC4-5D6E-409C-BE32-E72D297353CC}">
              <c16:uniqueId val="{00000004-D31D-4A81-925E-E9E8DFA3D440}"/>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3FAA-4C55-BF64-35F8D9182D36}"/>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0.1087</c:v>
                </c:pt>
              </c:numCache>
            </c:numRef>
          </c:val>
          <c:extLst>
            <c:ext xmlns:c16="http://schemas.microsoft.com/office/drawing/2014/chart" uri="{C3380CC4-5D6E-409C-BE32-E72D297353CC}">
              <c16:uniqueId val="{00000001-3FAA-4C55-BF64-35F8D9182D36}"/>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0.13039999999999999</c:v>
                </c:pt>
              </c:numCache>
            </c:numRef>
          </c:val>
          <c:extLst>
            <c:ext xmlns:c16="http://schemas.microsoft.com/office/drawing/2014/chart" uri="{C3380CC4-5D6E-409C-BE32-E72D297353CC}">
              <c16:uniqueId val="{00000002-3FAA-4C55-BF64-35F8D9182D36}"/>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0.23910000000000001</c:v>
                </c:pt>
              </c:numCache>
            </c:numRef>
          </c:val>
          <c:extLst>
            <c:ext xmlns:c16="http://schemas.microsoft.com/office/drawing/2014/chart" uri="{C3380CC4-5D6E-409C-BE32-E72D297353CC}">
              <c16:uniqueId val="{00000003-3FAA-4C55-BF64-35F8D9182D36}"/>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0.52170000000000005</c:v>
                </c:pt>
              </c:numCache>
            </c:numRef>
          </c:val>
          <c:extLst>
            <c:ext xmlns:c16="http://schemas.microsoft.com/office/drawing/2014/chart" uri="{C3380CC4-5D6E-409C-BE32-E72D297353CC}">
              <c16:uniqueId val="{00000004-3FAA-4C55-BF64-35F8D9182D36}"/>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Yes</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0.97870000000000001</c:v>
                </c:pt>
              </c:numCache>
            </c:numRef>
          </c:val>
          <c:extLst>
            <c:ext xmlns:c16="http://schemas.microsoft.com/office/drawing/2014/chart" uri="{C3380CC4-5D6E-409C-BE32-E72D297353CC}">
              <c16:uniqueId val="{00000000-5031-41B7-8104-DA3799A21A63}"/>
            </c:ext>
          </c:extLst>
        </c:ser>
        <c:ser>
          <c:idx val="1"/>
          <c:order val="1"/>
          <c:tx>
            <c:strRef>
              <c:f>Sheet1!$C$1</c:f>
              <c:strCache>
                <c:ptCount val="1"/>
                <c:pt idx="0">
                  <c:v>No</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2.1299999999999999E-2</c:v>
                </c:pt>
              </c:numCache>
            </c:numRef>
          </c:val>
          <c:extLst>
            <c:ext xmlns:c16="http://schemas.microsoft.com/office/drawing/2014/chart" uri="{C3380CC4-5D6E-409C-BE32-E72D297353CC}">
              <c16:uniqueId val="{00000001-5031-41B7-8104-DA3799A21A63}"/>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3.4063479972880679E-2"/>
          <c:y val="3.4658723764513531E-2"/>
          <c:w val="0.92404612069228331"/>
          <c:h val="0.75910185692527088"/>
        </c:manualLayout>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CED9-4C0B-A4F0-296CED53B302}"/>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6.8199999999999997E-2</c:v>
                </c:pt>
              </c:numCache>
            </c:numRef>
          </c:val>
          <c:extLst>
            <c:ext xmlns:c16="http://schemas.microsoft.com/office/drawing/2014/chart" uri="{C3380CC4-5D6E-409C-BE32-E72D297353CC}">
              <c16:uniqueId val="{00000001-CED9-4C0B-A4F0-296CED53B302}"/>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0.11360000000000001</c:v>
                </c:pt>
              </c:numCache>
            </c:numRef>
          </c:val>
          <c:extLst>
            <c:ext xmlns:c16="http://schemas.microsoft.com/office/drawing/2014/chart" uri="{C3380CC4-5D6E-409C-BE32-E72D297353CC}">
              <c16:uniqueId val="{00000002-CED9-4C0B-A4F0-296CED53B302}"/>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0.25</c:v>
                </c:pt>
              </c:numCache>
            </c:numRef>
          </c:val>
          <c:extLst>
            <c:ext xmlns:c16="http://schemas.microsoft.com/office/drawing/2014/chart" uri="{C3380CC4-5D6E-409C-BE32-E72D297353CC}">
              <c16:uniqueId val="{00000003-CED9-4C0B-A4F0-296CED53B302}"/>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0.56820000000000004</c:v>
                </c:pt>
              </c:numCache>
            </c:numRef>
          </c:val>
          <c:extLst>
            <c:ext xmlns:c16="http://schemas.microsoft.com/office/drawing/2014/chart" uri="{C3380CC4-5D6E-409C-BE32-E72D297353CC}">
              <c16:uniqueId val="{00000004-CED9-4C0B-A4F0-296CED53B302}"/>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F793-43AF-88D7-3FEE276002E5}"/>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2.2200000000000001E-2</c:v>
                </c:pt>
              </c:numCache>
            </c:numRef>
          </c:val>
          <c:extLst>
            <c:ext xmlns:c16="http://schemas.microsoft.com/office/drawing/2014/chart" uri="{C3380CC4-5D6E-409C-BE32-E72D297353CC}">
              <c16:uniqueId val="{00000001-F793-43AF-88D7-3FEE276002E5}"/>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0.1111</c:v>
                </c:pt>
              </c:numCache>
            </c:numRef>
          </c:val>
          <c:extLst>
            <c:ext xmlns:c16="http://schemas.microsoft.com/office/drawing/2014/chart" uri="{C3380CC4-5D6E-409C-BE32-E72D297353CC}">
              <c16:uniqueId val="{00000002-F793-43AF-88D7-3FEE276002E5}"/>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0.28889999999999999</c:v>
                </c:pt>
              </c:numCache>
            </c:numRef>
          </c:val>
          <c:extLst>
            <c:ext xmlns:c16="http://schemas.microsoft.com/office/drawing/2014/chart" uri="{C3380CC4-5D6E-409C-BE32-E72D297353CC}">
              <c16:uniqueId val="{00000003-F793-43AF-88D7-3FEE276002E5}"/>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0.57779999999999998</c:v>
                </c:pt>
              </c:numCache>
            </c:numRef>
          </c:val>
          <c:extLst>
            <c:ext xmlns:c16="http://schemas.microsoft.com/office/drawing/2014/chart" uri="{C3380CC4-5D6E-409C-BE32-E72D297353CC}">
              <c16:uniqueId val="{00000004-F793-43AF-88D7-3FEE276002E5}"/>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A2AF-4789-B963-E36004EA696B}"/>
              </c:ext>
            </c:extLst>
          </c:dPt>
          <c:dPt>
            <c:idx val="1"/>
            <c:invertIfNegative val="0"/>
            <c:bubble3D val="0"/>
            <c:spPr>
              <a:solidFill>
                <a:srgbClr val="507CB6"/>
              </a:solidFill>
              <a:ln w="0">
                <a:noFill/>
              </a:ln>
            </c:spPr>
            <c:extLst>
              <c:ext xmlns:c16="http://schemas.microsoft.com/office/drawing/2014/chart" uri="{C3380CC4-5D6E-409C-BE32-E72D297353CC}">
                <c16:uniqueId val="{00000003-A2AF-4789-B963-E36004EA696B}"/>
              </c:ext>
            </c:extLst>
          </c:dPt>
          <c:dPt>
            <c:idx val="2"/>
            <c:invertIfNegative val="0"/>
            <c:bubble3D val="0"/>
            <c:spPr>
              <a:solidFill>
                <a:srgbClr val="F9BE00"/>
              </a:solidFill>
              <a:ln w="0">
                <a:noFill/>
              </a:ln>
            </c:spPr>
            <c:extLst>
              <c:ext xmlns:c16="http://schemas.microsoft.com/office/drawing/2014/chart" uri="{C3380CC4-5D6E-409C-BE32-E72D297353CC}">
                <c16:uniqueId val="{00000005-A2AF-4789-B963-E36004EA696B}"/>
              </c:ext>
            </c:extLst>
          </c:dPt>
          <c:dPt>
            <c:idx val="3"/>
            <c:invertIfNegative val="0"/>
            <c:bubble3D val="0"/>
            <c:spPr>
              <a:solidFill>
                <a:srgbClr val="6BC8CD"/>
              </a:solidFill>
              <a:ln w="0">
                <a:noFill/>
              </a:ln>
            </c:spPr>
            <c:extLst>
              <c:ext xmlns:c16="http://schemas.microsoft.com/office/drawing/2014/chart" uri="{C3380CC4-5D6E-409C-BE32-E72D297353CC}">
                <c16:uniqueId val="{00000007-A2AF-4789-B963-E36004EA696B}"/>
              </c:ext>
            </c:extLst>
          </c:dPt>
          <c:dPt>
            <c:idx val="4"/>
            <c:invertIfNegative val="0"/>
            <c:bubble3D val="0"/>
            <c:spPr>
              <a:solidFill>
                <a:srgbClr val="FF8B4F"/>
              </a:solidFill>
              <a:ln w="0">
                <a:noFill/>
              </a:ln>
            </c:spPr>
            <c:extLst>
              <c:ext xmlns:c16="http://schemas.microsoft.com/office/drawing/2014/chart" uri="{C3380CC4-5D6E-409C-BE32-E72D297353CC}">
                <c16:uniqueId val="{00000009-A2AF-4789-B963-E36004EA696B}"/>
              </c:ext>
            </c:extLst>
          </c:dPt>
          <c:cat>
            <c:strRef>
              <c:f>Sheet1!$A$2:$A$6</c:f>
              <c:strCache>
                <c:ptCount val="5"/>
                <c:pt idx="0">
                  <c:v>Never</c:v>
                </c:pt>
                <c:pt idx="1">
                  <c:v>Rarely</c:v>
                </c:pt>
                <c:pt idx="2">
                  <c:v>Sometimes</c:v>
                </c:pt>
                <c:pt idx="3">
                  <c:v>Often</c:v>
                </c:pt>
                <c:pt idx="4">
                  <c:v>Always</c:v>
                </c:pt>
              </c:strCache>
            </c:strRef>
          </c:cat>
          <c:val>
            <c:numRef>
              <c:f>Sheet1!$B$2:$B$6</c:f>
              <c:numCache>
                <c:formatCode>0.00%</c:formatCode>
                <c:ptCount val="5"/>
                <c:pt idx="0">
                  <c:v>0</c:v>
                </c:pt>
                <c:pt idx="1">
                  <c:v>6.6699999999999995E-2</c:v>
                </c:pt>
                <c:pt idx="2">
                  <c:v>8.8900000000000007E-2</c:v>
                </c:pt>
                <c:pt idx="3">
                  <c:v>0.33329999999999999</c:v>
                </c:pt>
                <c:pt idx="4">
                  <c:v>0.5111</c:v>
                </c:pt>
              </c:numCache>
            </c:numRef>
          </c:val>
          <c:extLst>
            <c:ext xmlns:c16="http://schemas.microsoft.com/office/drawing/2014/chart" uri="{C3380CC4-5D6E-409C-BE32-E72D297353CC}">
              <c16:uniqueId val="{0000000A-A2AF-4789-B963-E36004EA696B}"/>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Very poor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DD96-4FE0-B18B-6F74E842BF64}"/>
            </c:ext>
          </c:extLst>
        </c:ser>
        <c:ser>
          <c:idx val="1"/>
          <c:order val="1"/>
          <c:tx>
            <c:strRef>
              <c:f>Sheet1!$C$1</c:f>
              <c:strCache>
                <c:ptCount val="1"/>
                <c:pt idx="0">
                  <c:v>Poor</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4.2599999999999999E-2</c:v>
                </c:pt>
              </c:numCache>
            </c:numRef>
          </c:val>
          <c:extLst>
            <c:ext xmlns:c16="http://schemas.microsoft.com/office/drawing/2014/chart" uri="{C3380CC4-5D6E-409C-BE32-E72D297353CC}">
              <c16:uniqueId val="{00000001-DD96-4FE0-B18B-6F74E842BF64}"/>
            </c:ext>
          </c:extLst>
        </c:ser>
        <c:ser>
          <c:idx val="2"/>
          <c:order val="2"/>
          <c:tx>
            <c:strRef>
              <c:f>Sheet1!$D$1</c:f>
              <c:strCache>
                <c:ptCount val="1"/>
                <c:pt idx="0">
                  <c:v>Fair</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0.1915</c:v>
                </c:pt>
              </c:numCache>
            </c:numRef>
          </c:val>
          <c:extLst>
            <c:ext xmlns:c16="http://schemas.microsoft.com/office/drawing/2014/chart" uri="{C3380CC4-5D6E-409C-BE32-E72D297353CC}">
              <c16:uniqueId val="{00000002-DD96-4FE0-B18B-6F74E842BF64}"/>
            </c:ext>
          </c:extLst>
        </c:ser>
        <c:ser>
          <c:idx val="3"/>
          <c:order val="3"/>
          <c:tx>
            <c:strRef>
              <c:f>Sheet1!$E$1</c:f>
              <c:strCache>
                <c:ptCount val="1"/>
                <c:pt idx="0">
                  <c:v>Good</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0.53190000000000004</c:v>
                </c:pt>
              </c:numCache>
            </c:numRef>
          </c:val>
          <c:extLst>
            <c:ext xmlns:c16="http://schemas.microsoft.com/office/drawing/2014/chart" uri="{C3380CC4-5D6E-409C-BE32-E72D297353CC}">
              <c16:uniqueId val="{00000003-DD96-4FE0-B18B-6F74E842BF64}"/>
            </c:ext>
          </c:extLst>
        </c:ser>
        <c:ser>
          <c:idx val="4"/>
          <c:order val="4"/>
          <c:tx>
            <c:strRef>
              <c:f>Sheet1!$F$1</c:f>
              <c:strCache>
                <c:ptCount val="1"/>
                <c:pt idx="0">
                  <c:v>Excellent</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0.23400000000000001</c:v>
                </c:pt>
              </c:numCache>
            </c:numRef>
          </c:val>
          <c:extLst>
            <c:ext xmlns:c16="http://schemas.microsoft.com/office/drawing/2014/chart" uri="{C3380CC4-5D6E-409C-BE32-E72D297353CC}">
              <c16:uniqueId val="{00000004-DD96-4FE0-B18B-6F74E842BF64}"/>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CF91-4984-8DB2-B6274854E621}"/>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6.6699999999999995E-2</c:v>
                </c:pt>
              </c:numCache>
            </c:numRef>
          </c:val>
          <c:extLst>
            <c:ext xmlns:c16="http://schemas.microsoft.com/office/drawing/2014/chart" uri="{C3380CC4-5D6E-409C-BE32-E72D297353CC}">
              <c16:uniqueId val="{00000001-CF91-4984-8DB2-B6274854E621}"/>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4.4400000000000002E-2</c:v>
                </c:pt>
              </c:numCache>
            </c:numRef>
          </c:val>
          <c:extLst>
            <c:ext xmlns:c16="http://schemas.microsoft.com/office/drawing/2014/chart" uri="{C3380CC4-5D6E-409C-BE32-E72D297353CC}">
              <c16:uniqueId val="{00000002-CF91-4984-8DB2-B6274854E621}"/>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0.24440000000000001</c:v>
                </c:pt>
              </c:numCache>
            </c:numRef>
          </c:val>
          <c:extLst>
            <c:ext xmlns:c16="http://schemas.microsoft.com/office/drawing/2014/chart" uri="{C3380CC4-5D6E-409C-BE32-E72D297353CC}">
              <c16:uniqueId val="{00000003-CF91-4984-8DB2-B6274854E621}"/>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0.64439999999999997</c:v>
                </c:pt>
              </c:numCache>
            </c:numRef>
          </c:val>
          <c:extLst>
            <c:ext xmlns:c16="http://schemas.microsoft.com/office/drawing/2014/chart" uri="{C3380CC4-5D6E-409C-BE32-E72D297353CC}">
              <c16:uniqueId val="{00000004-CF91-4984-8DB2-B6274854E621}"/>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58A9-47DF-B30D-5F21BBFE1A91}"/>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c:v>
                </c:pt>
              </c:numCache>
            </c:numRef>
          </c:val>
          <c:extLst>
            <c:ext xmlns:c16="http://schemas.microsoft.com/office/drawing/2014/chart" uri="{C3380CC4-5D6E-409C-BE32-E72D297353CC}">
              <c16:uniqueId val="{00000001-58A9-47DF-B30D-5F21BBFE1A91}"/>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0.2</c:v>
                </c:pt>
              </c:numCache>
            </c:numRef>
          </c:val>
          <c:extLst>
            <c:ext xmlns:c16="http://schemas.microsoft.com/office/drawing/2014/chart" uri="{C3380CC4-5D6E-409C-BE32-E72D297353CC}">
              <c16:uniqueId val="{00000002-58A9-47DF-B30D-5F21BBFE1A91}"/>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0.2571</c:v>
                </c:pt>
              </c:numCache>
            </c:numRef>
          </c:val>
          <c:extLst>
            <c:ext xmlns:c16="http://schemas.microsoft.com/office/drawing/2014/chart" uri="{C3380CC4-5D6E-409C-BE32-E72D297353CC}">
              <c16:uniqueId val="{00000003-58A9-47DF-B30D-5F21BBFE1A91}"/>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0.54290000000000005</c:v>
                </c:pt>
              </c:numCache>
            </c:numRef>
          </c:val>
          <c:extLst>
            <c:ext xmlns:c16="http://schemas.microsoft.com/office/drawing/2014/chart" uri="{C3380CC4-5D6E-409C-BE32-E72D297353CC}">
              <c16:uniqueId val="{00000004-58A9-47DF-B30D-5F21BBFE1A91}"/>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CEA5-45B4-B5C0-04D41E3E1476}"/>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6.8199999999999997E-2</c:v>
                </c:pt>
              </c:numCache>
            </c:numRef>
          </c:val>
          <c:extLst>
            <c:ext xmlns:c16="http://schemas.microsoft.com/office/drawing/2014/chart" uri="{C3380CC4-5D6E-409C-BE32-E72D297353CC}">
              <c16:uniqueId val="{00000001-CEA5-45B4-B5C0-04D41E3E1476}"/>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0.20449999999999999</c:v>
                </c:pt>
              </c:numCache>
            </c:numRef>
          </c:val>
          <c:extLst>
            <c:ext xmlns:c16="http://schemas.microsoft.com/office/drawing/2014/chart" uri="{C3380CC4-5D6E-409C-BE32-E72D297353CC}">
              <c16:uniqueId val="{00000002-CEA5-45B4-B5C0-04D41E3E1476}"/>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0.2727</c:v>
                </c:pt>
              </c:numCache>
            </c:numRef>
          </c:val>
          <c:extLst>
            <c:ext xmlns:c16="http://schemas.microsoft.com/office/drawing/2014/chart" uri="{C3380CC4-5D6E-409C-BE32-E72D297353CC}">
              <c16:uniqueId val="{00000003-CEA5-45B4-B5C0-04D41E3E1476}"/>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0.45450000000000002</c:v>
                </c:pt>
              </c:numCache>
            </c:numRef>
          </c:val>
          <c:extLst>
            <c:ext xmlns:c16="http://schemas.microsoft.com/office/drawing/2014/chart" uri="{C3380CC4-5D6E-409C-BE32-E72D297353CC}">
              <c16:uniqueId val="{00000004-CEA5-45B4-B5C0-04D41E3E1476}"/>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Never</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476F-4FC5-A386-A48AE54E0D53}"/>
            </c:ext>
          </c:extLst>
        </c:ser>
        <c:ser>
          <c:idx val="1"/>
          <c:order val="1"/>
          <c:tx>
            <c:strRef>
              <c:f>Sheet1!$C$1</c:f>
              <c:strCache>
                <c:ptCount val="1"/>
                <c:pt idx="0">
                  <c:v>Rarely</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0.15559999999999999</c:v>
                </c:pt>
              </c:numCache>
            </c:numRef>
          </c:val>
          <c:extLst>
            <c:ext xmlns:c16="http://schemas.microsoft.com/office/drawing/2014/chart" uri="{C3380CC4-5D6E-409C-BE32-E72D297353CC}">
              <c16:uniqueId val="{00000001-476F-4FC5-A386-A48AE54E0D53}"/>
            </c:ext>
          </c:extLst>
        </c:ser>
        <c:ser>
          <c:idx val="2"/>
          <c:order val="2"/>
          <c:tx>
            <c:strRef>
              <c:f>Sheet1!$D$1</c:f>
              <c:strCache>
                <c:ptCount val="1"/>
                <c:pt idx="0">
                  <c:v>Sometimes</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0.1333</c:v>
                </c:pt>
              </c:numCache>
            </c:numRef>
          </c:val>
          <c:extLst>
            <c:ext xmlns:c16="http://schemas.microsoft.com/office/drawing/2014/chart" uri="{C3380CC4-5D6E-409C-BE32-E72D297353CC}">
              <c16:uniqueId val="{00000002-476F-4FC5-A386-A48AE54E0D53}"/>
            </c:ext>
          </c:extLst>
        </c:ser>
        <c:ser>
          <c:idx val="3"/>
          <c:order val="3"/>
          <c:tx>
            <c:strRef>
              <c:f>Sheet1!$E$1</c:f>
              <c:strCache>
                <c:ptCount val="1"/>
                <c:pt idx="0">
                  <c:v>Often</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0.28889999999999999</c:v>
                </c:pt>
              </c:numCache>
            </c:numRef>
          </c:val>
          <c:extLst>
            <c:ext xmlns:c16="http://schemas.microsoft.com/office/drawing/2014/chart" uri="{C3380CC4-5D6E-409C-BE32-E72D297353CC}">
              <c16:uniqueId val="{00000003-476F-4FC5-A386-A48AE54E0D53}"/>
            </c:ext>
          </c:extLst>
        </c:ser>
        <c:ser>
          <c:idx val="4"/>
          <c:order val="4"/>
          <c:tx>
            <c:strRef>
              <c:f>Sheet1!$F$1</c:f>
              <c:strCache>
                <c:ptCount val="1"/>
                <c:pt idx="0">
                  <c:v>Always</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0.42220000000000002</c:v>
                </c:pt>
              </c:numCache>
            </c:numRef>
          </c:val>
          <c:extLst>
            <c:ext xmlns:c16="http://schemas.microsoft.com/office/drawing/2014/chart" uri="{C3380CC4-5D6E-409C-BE32-E72D297353CC}">
              <c16:uniqueId val="{00000004-476F-4FC5-A386-A48AE54E0D53}"/>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13488853041228002"/>
          <c:y val="6.8982905142810788E-2"/>
          <c:w val="0.82486303989893339"/>
          <c:h val="0.83394757493919214"/>
        </c:manualLayout>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4C90-47A8-9BC7-FD60540D08C1}"/>
              </c:ext>
            </c:extLst>
          </c:dPt>
          <c:dPt>
            <c:idx val="1"/>
            <c:invertIfNegative val="0"/>
            <c:bubble3D val="0"/>
            <c:spPr>
              <a:solidFill>
                <a:srgbClr val="507CB6"/>
              </a:solidFill>
              <a:ln w="0">
                <a:noFill/>
              </a:ln>
            </c:spPr>
            <c:extLst>
              <c:ext xmlns:c16="http://schemas.microsoft.com/office/drawing/2014/chart" uri="{C3380CC4-5D6E-409C-BE32-E72D297353CC}">
                <c16:uniqueId val="{00000003-4C90-47A8-9BC7-FD60540D08C1}"/>
              </c:ext>
            </c:extLst>
          </c:dPt>
          <c:dPt>
            <c:idx val="2"/>
            <c:invertIfNegative val="0"/>
            <c:bubble3D val="0"/>
            <c:spPr>
              <a:solidFill>
                <a:srgbClr val="F9BE00"/>
              </a:solidFill>
              <a:ln w="0">
                <a:noFill/>
              </a:ln>
            </c:spPr>
            <c:extLst>
              <c:ext xmlns:c16="http://schemas.microsoft.com/office/drawing/2014/chart" uri="{C3380CC4-5D6E-409C-BE32-E72D297353CC}">
                <c16:uniqueId val="{00000005-4C90-47A8-9BC7-FD60540D08C1}"/>
              </c:ext>
            </c:extLst>
          </c:dPt>
          <c:dPt>
            <c:idx val="3"/>
            <c:invertIfNegative val="0"/>
            <c:bubble3D val="0"/>
            <c:spPr>
              <a:solidFill>
                <a:srgbClr val="6BC8CD"/>
              </a:solidFill>
              <a:ln w="0">
                <a:noFill/>
              </a:ln>
            </c:spPr>
            <c:extLst>
              <c:ext xmlns:c16="http://schemas.microsoft.com/office/drawing/2014/chart" uri="{C3380CC4-5D6E-409C-BE32-E72D297353CC}">
                <c16:uniqueId val="{00000007-4C90-47A8-9BC7-FD60540D08C1}"/>
              </c:ext>
            </c:extLst>
          </c:dPt>
          <c:dPt>
            <c:idx val="4"/>
            <c:invertIfNegative val="0"/>
            <c:bubble3D val="0"/>
            <c:spPr>
              <a:solidFill>
                <a:srgbClr val="FF8B4F"/>
              </a:solidFill>
              <a:ln w="0">
                <a:noFill/>
              </a:ln>
            </c:spPr>
            <c:extLst>
              <c:ext xmlns:c16="http://schemas.microsoft.com/office/drawing/2014/chart" uri="{C3380CC4-5D6E-409C-BE32-E72D297353CC}">
                <c16:uniqueId val="{00000009-4C90-47A8-9BC7-FD60540D08C1}"/>
              </c:ext>
            </c:extLst>
          </c:dPt>
          <c:cat>
            <c:strRef>
              <c:f>Sheet1!$A$2:$A$6</c:f>
              <c:strCache>
                <c:ptCount val="5"/>
                <c:pt idx="0">
                  <c:v>Excellent</c:v>
                </c:pt>
                <c:pt idx="1">
                  <c:v>Good</c:v>
                </c:pt>
                <c:pt idx="2">
                  <c:v>Fair</c:v>
                </c:pt>
                <c:pt idx="3">
                  <c:v>Poor</c:v>
                </c:pt>
                <c:pt idx="4">
                  <c:v>Very Poor</c:v>
                </c:pt>
              </c:strCache>
            </c:strRef>
          </c:cat>
          <c:val>
            <c:numRef>
              <c:f>Sheet1!$B$2:$B$6</c:f>
              <c:numCache>
                <c:formatCode>0.00%</c:formatCode>
                <c:ptCount val="5"/>
                <c:pt idx="0">
                  <c:v>0.36</c:v>
                </c:pt>
                <c:pt idx="1">
                  <c:v>0.36</c:v>
                </c:pt>
                <c:pt idx="2">
                  <c:v>0.28000000000000003</c:v>
                </c:pt>
                <c:pt idx="3">
                  <c:v>0</c:v>
                </c:pt>
                <c:pt idx="4">
                  <c:v>0</c:v>
                </c:pt>
              </c:numCache>
            </c:numRef>
          </c:val>
          <c:extLst>
            <c:ext xmlns:c16="http://schemas.microsoft.com/office/drawing/2014/chart" uri="{C3380CC4-5D6E-409C-BE32-E72D297353CC}">
              <c16:uniqueId val="{0000000A-4C90-47A8-9BC7-FD60540D08C1}"/>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3D54-497B-9D89-E6D86776CA0F}"/>
              </c:ext>
            </c:extLst>
          </c:dPt>
          <c:dPt>
            <c:idx val="1"/>
            <c:invertIfNegative val="0"/>
            <c:bubble3D val="0"/>
            <c:spPr>
              <a:solidFill>
                <a:srgbClr val="507CB6"/>
              </a:solidFill>
              <a:ln w="0">
                <a:noFill/>
              </a:ln>
            </c:spPr>
            <c:extLst>
              <c:ext xmlns:c16="http://schemas.microsoft.com/office/drawing/2014/chart" uri="{C3380CC4-5D6E-409C-BE32-E72D297353CC}">
                <c16:uniqueId val="{00000003-3D54-497B-9D89-E6D86776CA0F}"/>
              </c:ext>
            </c:extLst>
          </c:dPt>
          <c:dPt>
            <c:idx val="2"/>
            <c:invertIfNegative val="0"/>
            <c:bubble3D val="0"/>
            <c:spPr>
              <a:solidFill>
                <a:srgbClr val="F9BE00"/>
              </a:solidFill>
              <a:ln w="0">
                <a:noFill/>
              </a:ln>
            </c:spPr>
            <c:extLst>
              <c:ext xmlns:c16="http://schemas.microsoft.com/office/drawing/2014/chart" uri="{C3380CC4-5D6E-409C-BE32-E72D297353CC}">
                <c16:uniqueId val="{00000005-3D54-497B-9D89-E6D86776CA0F}"/>
              </c:ext>
            </c:extLst>
          </c:dPt>
          <c:dPt>
            <c:idx val="3"/>
            <c:invertIfNegative val="0"/>
            <c:bubble3D val="0"/>
            <c:spPr>
              <a:solidFill>
                <a:srgbClr val="6BC8CD"/>
              </a:solidFill>
              <a:ln w="0">
                <a:noFill/>
              </a:ln>
            </c:spPr>
            <c:extLst>
              <c:ext xmlns:c16="http://schemas.microsoft.com/office/drawing/2014/chart" uri="{C3380CC4-5D6E-409C-BE32-E72D297353CC}">
                <c16:uniqueId val="{00000007-3D54-497B-9D89-E6D86776CA0F}"/>
              </c:ext>
            </c:extLst>
          </c:dPt>
          <c:dPt>
            <c:idx val="4"/>
            <c:invertIfNegative val="0"/>
            <c:bubble3D val="0"/>
            <c:spPr>
              <a:solidFill>
                <a:srgbClr val="FF8B4F"/>
              </a:solidFill>
              <a:ln w="0">
                <a:noFill/>
              </a:ln>
            </c:spPr>
            <c:extLst>
              <c:ext xmlns:c16="http://schemas.microsoft.com/office/drawing/2014/chart" uri="{C3380CC4-5D6E-409C-BE32-E72D297353CC}">
                <c16:uniqueId val="{00000009-3D54-497B-9D89-E6D86776CA0F}"/>
              </c:ext>
            </c:extLst>
          </c:dPt>
          <c:cat>
            <c:strRef>
              <c:f>Sheet1!$A$2:$A$6</c:f>
              <c:strCache>
                <c:ptCount val="5"/>
                <c:pt idx="0">
                  <c:v>Excellent</c:v>
                </c:pt>
                <c:pt idx="1">
                  <c:v>Good</c:v>
                </c:pt>
                <c:pt idx="2">
                  <c:v>Fair</c:v>
                </c:pt>
                <c:pt idx="3">
                  <c:v>Poor</c:v>
                </c:pt>
                <c:pt idx="4">
                  <c:v>Very Poor</c:v>
                </c:pt>
              </c:strCache>
            </c:strRef>
          </c:cat>
          <c:val>
            <c:numRef>
              <c:f>Sheet1!$B$2:$B$6</c:f>
              <c:numCache>
                <c:formatCode>0.00%</c:formatCode>
                <c:ptCount val="5"/>
                <c:pt idx="0">
                  <c:v>0.51060000000000005</c:v>
                </c:pt>
                <c:pt idx="1">
                  <c:v>0.17019999999999999</c:v>
                </c:pt>
                <c:pt idx="2">
                  <c:v>8.5099999999999995E-2</c:v>
                </c:pt>
                <c:pt idx="3">
                  <c:v>8.5099999999999995E-2</c:v>
                </c:pt>
                <c:pt idx="4">
                  <c:v>0.1489</c:v>
                </c:pt>
              </c:numCache>
            </c:numRef>
          </c:val>
          <c:extLst>
            <c:ext xmlns:c16="http://schemas.microsoft.com/office/drawing/2014/chart" uri="{C3380CC4-5D6E-409C-BE32-E72D297353CC}">
              <c16:uniqueId val="{0000000A-3D54-497B-9D89-E6D86776CA0F}"/>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CD1C-4980-8B3F-8F3E336F89D6}"/>
              </c:ext>
            </c:extLst>
          </c:dPt>
          <c:dPt>
            <c:idx val="1"/>
            <c:invertIfNegative val="0"/>
            <c:bubble3D val="0"/>
            <c:spPr>
              <a:solidFill>
                <a:srgbClr val="507CB6"/>
              </a:solidFill>
              <a:ln w="0">
                <a:noFill/>
              </a:ln>
            </c:spPr>
            <c:extLst>
              <c:ext xmlns:c16="http://schemas.microsoft.com/office/drawing/2014/chart" uri="{C3380CC4-5D6E-409C-BE32-E72D297353CC}">
                <c16:uniqueId val="{00000003-CD1C-4980-8B3F-8F3E336F89D6}"/>
              </c:ext>
            </c:extLst>
          </c:dPt>
          <c:dPt>
            <c:idx val="2"/>
            <c:invertIfNegative val="0"/>
            <c:bubble3D val="0"/>
            <c:spPr>
              <a:solidFill>
                <a:srgbClr val="F9BE00"/>
              </a:solidFill>
              <a:ln w="0">
                <a:noFill/>
              </a:ln>
            </c:spPr>
            <c:extLst>
              <c:ext xmlns:c16="http://schemas.microsoft.com/office/drawing/2014/chart" uri="{C3380CC4-5D6E-409C-BE32-E72D297353CC}">
                <c16:uniqueId val="{00000005-CD1C-4980-8B3F-8F3E336F89D6}"/>
              </c:ext>
            </c:extLst>
          </c:dPt>
          <c:dPt>
            <c:idx val="3"/>
            <c:invertIfNegative val="0"/>
            <c:bubble3D val="0"/>
            <c:spPr>
              <a:solidFill>
                <a:srgbClr val="6BC8CD"/>
              </a:solidFill>
              <a:ln w="0">
                <a:noFill/>
              </a:ln>
            </c:spPr>
            <c:extLst>
              <c:ext xmlns:c16="http://schemas.microsoft.com/office/drawing/2014/chart" uri="{C3380CC4-5D6E-409C-BE32-E72D297353CC}">
                <c16:uniqueId val="{00000007-CD1C-4980-8B3F-8F3E336F89D6}"/>
              </c:ext>
            </c:extLst>
          </c:dPt>
          <c:dPt>
            <c:idx val="4"/>
            <c:invertIfNegative val="0"/>
            <c:bubble3D val="0"/>
            <c:spPr>
              <a:solidFill>
                <a:srgbClr val="FF8B4F"/>
              </a:solidFill>
              <a:ln w="0">
                <a:noFill/>
              </a:ln>
            </c:spPr>
            <c:extLst>
              <c:ext xmlns:c16="http://schemas.microsoft.com/office/drawing/2014/chart" uri="{C3380CC4-5D6E-409C-BE32-E72D297353CC}">
                <c16:uniqueId val="{00000009-CD1C-4980-8B3F-8F3E336F89D6}"/>
              </c:ext>
            </c:extLst>
          </c:dPt>
          <c:cat>
            <c:strRef>
              <c:f>Sheet1!$A$2:$A$6</c:f>
              <c:strCache>
                <c:ptCount val="5"/>
                <c:pt idx="0">
                  <c:v>Strongly Approve</c:v>
                </c:pt>
                <c:pt idx="1">
                  <c:v>Approve</c:v>
                </c:pt>
                <c:pt idx="2">
                  <c:v>Neutral</c:v>
                </c:pt>
                <c:pt idx="3">
                  <c:v>Disapprove</c:v>
                </c:pt>
                <c:pt idx="4">
                  <c:v>Strongly Disapprove</c:v>
                </c:pt>
              </c:strCache>
            </c:strRef>
          </c:cat>
          <c:val>
            <c:numRef>
              <c:f>Sheet1!$B$2:$B$6</c:f>
              <c:numCache>
                <c:formatCode>0.00%</c:formatCode>
                <c:ptCount val="5"/>
                <c:pt idx="0">
                  <c:v>0.36170000000000002</c:v>
                </c:pt>
                <c:pt idx="1">
                  <c:v>0.40429999999999999</c:v>
                </c:pt>
                <c:pt idx="2">
                  <c:v>0.21279999999999999</c:v>
                </c:pt>
                <c:pt idx="3">
                  <c:v>0</c:v>
                </c:pt>
                <c:pt idx="4">
                  <c:v>2.1299999999999999E-2</c:v>
                </c:pt>
              </c:numCache>
            </c:numRef>
          </c:val>
          <c:extLst>
            <c:ext xmlns:c16="http://schemas.microsoft.com/office/drawing/2014/chart" uri="{C3380CC4-5D6E-409C-BE32-E72D297353CC}">
              <c16:uniqueId val="{0000000A-CD1C-4980-8B3F-8F3E336F89D6}"/>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Strongly disapprove</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2.0799999999999999E-2</c:v>
                </c:pt>
              </c:numCache>
            </c:numRef>
          </c:val>
          <c:extLst>
            <c:ext xmlns:c16="http://schemas.microsoft.com/office/drawing/2014/chart" uri="{C3380CC4-5D6E-409C-BE32-E72D297353CC}">
              <c16:uniqueId val="{00000000-8F30-42E1-A008-66A000D2E811}"/>
            </c:ext>
          </c:extLst>
        </c:ser>
        <c:ser>
          <c:idx val="1"/>
          <c:order val="1"/>
          <c:tx>
            <c:strRef>
              <c:f>Sheet1!$C$1</c:f>
              <c:strCache>
                <c:ptCount val="1"/>
                <c:pt idx="0">
                  <c:v>Disapprove</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4.1700000000000001E-2</c:v>
                </c:pt>
              </c:numCache>
            </c:numRef>
          </c:val>
          <c:extLst>
            <c:ext xmlns:c16="http://schemas.microsoft.com/office/drawing/2014/chart" uri="{C3380CC4-5D6E-409C-BE32-E72D297353CC}">
              <c16:uniqueId val="{00000001-8F30-42E1-A008-66A000D2E811}"/>
            </c:ext>
          </c:extLst>
        </c:ser>
        <c:ser>
          <c:idx val="2"/>
          <c:order val="2"/>
          <c:tx>
            <c:strRef>
              <c:f>Sheet1!$D$1</c:f>
              <c:strCache>
                <c:ptCount val="1"/>
                <c:pt idx="0">
                  <c:v>Neutral</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0.33329999999999999</c:v>
                </c:pt>
              </c:numCache>
            </c:numRef>
          </c:val>
          <c:extLst>
            <c:ext xmlns:c16="http://schemas.microsoft.com/office/drawing/2014/chart" uri="{C3380CC4-5D6E-409C-BE32-E72D297353CC}">
              <c16:uniqueId val="{00000002-8F30-42E1-A008-66A000D2E811}"/>
            </c:ext>
          </c:extLst>
        </c:ser>
        <c:ser>
          <c:idx val="3"/>
          <c:order val="3"/>
          <c:tx>
            <c:strRef>
              <c:f>Sheet1!$E$1</c:f>
              <c:strCache>
                <c:ptCount val="1"/>
                <c:pt idx="0">
                  <c:v>Approve</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0.29170000000000001</c:v>
                </c:pt>
              </c:numCache>
            </c:numRef>
          </c:val>
          <c:extLst>
            <c:ext xmlns:c16="http://schemas.microsoft.com/office/drawing/2014/chart" uri="{C3380CC4-5D6E-409C-BE32-E72D297353CC}">
              <c16:uniqueId val="{00000003-8F30-42E1-A008-66A000D2E811}"/>
            </c:ext>
          </c:extLst>
        </c:ser>
        <c:ser>
          <c:idx val="4"/>
          <c:order val="4"/>
          <c:tx>
            <c:strRef>
              <c:f>Sheet1!$F$1</c:f>
              <c:strCache>
                <c:ptCount val="1"/>
                <c:pt idx="0">
                  <c:v>Strongly Approve</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0.3125</c:v>
                </c:pt>
              </c:numCache>
            </c:numRef>
          </c:val>
          <c:extLst>
            <c:ext xmlns:c16="http://schemas.microsoft.com/office/drawing/2014/chart" uri="{C3380CC4-5D6E-409C-BE32-E72D297353CC}">
              <c16:uniqueId val="{00000004-8F30-42E1-A008-66A000D2E811}"/>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Not at all satisfied</c:v>
                </c:pt>
              </c:strCache>
            </c:strRef>
          </c:tx>
          <c:spPr>
            <a:solidFill>
              <a:srgbClr val="00BF6F"/>
            </a:solidFill>
          </c:spPr>
          <c:invertIfNegative val="0"/>
          <c:cat>
            <c:strRef>
              <c:f>Sheet1!$A$2:$A$2</c:f>
              <c:strCache>
                <c:ptCount val="1"/>
                <c:pt idx="0">
                  <c:v> </c:v>
                </c:pt>
              </c:strCache>
            </c:strRef>
          </c:cat>
          <c:val>
            <c:numRef>
              <c:f>Sheet1!$B$2:$B$2</c:f>
              <c:numCache>
                <c:formatCode>0.00%</c:formatCode>
                <c:ptCount val="1"/>
                <c:pt idx="0">
                  <c:v>0</c:v>
                </c:pt>
              </c:numCache>
            </c:numRef>
          </c:val>
          <c:extLst>
            <c:ext xmlns:c16="http://schemas.microsoft.com/office/drawing/2014/chart" uri="{C3380CC4-5D6E-409C-BE32-E72D297353CC}">
              <c16:uniqueId val="{00000000-2894-44A7-B447-10D029BFC4E8}"/>
            </c:ext>
          </c:extLst>
        </c:ser>
        <c:ser>
          <c:idx val="1"/>
          <c:order val="1"/>
          <c:tx>
            <c:strRef>
              <c:f>Sheet1!$C$1</c:f>
              <c:strCache>
                <c:ptCount val="1"/>
                <c:pt idx="0">
                  <c:v>Slightly satisfied</c:v>
                </c:pt>
              </c:strCache>
            </c:strRef>
          </c:tx>
          <c:spPr>
            <a:solidFill>
              <a:srgbClr val="507CB6"/>
            </a:solidFill>
          </c:spPr>
          <c:invertIfNegative val="0"/>
          <c:cat>
            <c:strRef>
              <c:f>Sheet1!$A$2:$A$2</c:f>
              <c:strCache>
                <c:ptCount val="1"/>
                <c:pt idx="0">
                  <c:v> </c:v>
                </c:pt>
              </c:strCache>
            </c:strRef>
          </c:cat>
          <c:val>
            <c:numRef>
              <c:f>Sheet1!$C$2:$C$2</c:f>
              <c:numCache>
                <c:formatCode>0.00%</c:formatCode>
                <c:ptCount val="1"/>
                <c:pt idx="0">
                  <c:v>4.3499999999999997E-2</c:v>
                </c:pt>
              </c:numCache>
            </c:numRef>
          </c:val>
          <c:extLst>
            <c:ext xmlns:c16="http://schemas.microsoft.com/office/drawing/2014/chart" uri="{C3380CC4-5D6E-409C-BE32-E72D297353CC}">
              <c16:uniqueId val="{00000001-2894-44A7-B447-10D029BFC4E8}"/>
            </c:ext>
          </c:extLst>
        </c:ser>
        <c:ser>
          <c:idx val="2"/>
          <c:order val="2"/>
          <c:tx>
            <c:strRef>
              <c:f>Sheet1!$D$1</c:f>
              <c:strCache>
                <c:ptCount val="1"/>
                <c:pt idx="0">
                  <c:v>Moderately satisfied</c:v>
                </c:pt>
              </c:strCache>
            </c:strRef>
          </c:tx>
          <c:spPr>
            <a:solidFill>
              <a:srgbClr val="F9BE00"/>
            </a:solidFill>
          </c:spPr>
          <c:invertIfNegative val="0"/>
          <c:cat>
            <c:strRef>
              <c:f>Sheet1!$A$2:$A$2</c:f>
              <c:strCache>
                <c:ptCount val="1"/>
                <c:pt idx="0">
                  <c:v> </c:v>
                </c:pt>
              </c:strCache>
            </c:strRef>
          </c:cat>
          <c:val>
            <c:numRef>
              <c:f>Sheet1!$D$2:$D$2</c:f>
              <c:numCache>
                <c:formatCode>0.00%</c:formatCode>
                <c:ptCount val="1"/>
                <c:pt idx="0">
                  <c:v>0.28260000000000002</c:v>
                </c:pt>
              </c:numCache>
            </c:numRef>
          </c:val>
          <c:extLst>
            <c:ext xmlns:c16="http://schemas.microsoft.com/office/drawing/2014/chart" uri="{C3380CC4-5D6E-409C-BE32-E72D297353CC}">
              <c16:uniqueId val="{00000002-2894-44A7-B447-10D029BFC4E8}"/>
            </c:ext>
          </c:extLst>
        </c:ser>
        <c:ser>
          <c:idx val="3"/>
          <c:order val="3"/>
          <c:tx>
            <c:strRef>
              <c:f>Sheet1!$E$1</c:f>
              <c:strCache>
                <c:ptCount val="1"/>
                <c:pt idx="0">
                  <c:v>Very satisfied</c:v>
                </c:pt>
              </c:strCache>
            </c:strRef>
          </c:tx>
          <c:spPr>
            <a:solidFill>
              <a:srgbClr val="6BC8CD"/>
            </a:solidFill>
          </c:spPr>
          <c:invertIfNegative val="0"/>
          <c:cat>
            <c:strRef>
              <c:f>Sheet1!$A$2:$A$2</c:f>
              <c:strCache>
                <c:ptCount val="1"/>
                <c:pt idx="0">
                  <c:v> </c:v>
                </c:pt>
              </c:strCache>
            </c:strRef>
          </c:cat>
          <c:val>
            <c:numRef>
              <c:f>Sheet1!$E$2:$E$2</c:f>
              <c:numCache>
                <c:formatCode>0.00%</c:formatCode>
                <c:ptCount val="1"/>
                <c:pt idx="0">
                  <c:v>0.4783</c:v>
                </c:pt>
              </c:numCache>
            </c:numRef>
          </c:val>
          <c:extLst>
            <c:ext xmlns:c16="http://schemas.microsoft.com/office/drawing/2014/chart" uri="{C3380CC4-5D6E-409C-BE32-E72D297353CC}">
              <c16:uniqueId val="{00000003-2894-44A7-B447-10D029BFC4E8}"/>
            </c:ext>
          </c:extLst>
        </c:ser>
        <c:ser>
          <c:idx val="4"/>
          <c:order val="4"/>
          <c:tx>
            <c:strRef>
              <c:f>Sheet1!$F$1</c:f>
              <c:strCache>
                <c:ptCount val="1"/>
                <c:pt idx="0">
                  <c:v>Completely satisfied</c:v>
                </c:pt>
              </c:strCache>
            </c:strRef>
          </c:tx>
          <c:spPr>
            <a:solidFill>
              <a:srgbClr val="FF8B4F"/>
            </a:solidFill>
          </c:spPr>
          <c:invertIfNegative val="0"/>
          <c:cat>
            <c:strRef>
              <c:f>Sheet1!$A$2:$A$2</c:f>
              <c:strCache>
                <c:ptCount val="1"/>
                <c:pt idx="0">
                  <c:v> </c:v>
                </c:pt>
              </c:strCache>
            </c:strRef>
          </c:cat>
          <c:val>
            <c:numRef>
              <c:f>Sheet1!$F$2:$F$2</c:f>
              <c:numCache>
                <c:formatCode>0.00%</c:formatCode>
                <c:ptCount val="1"/>
                <c:pt idx="0">
                  <c:v>0.19570000000000001</c:v>
                </c:pt>
              </c:numCache>
            </c:numRef>
          </c:val>
          <c:extLst>
            <c:ext xmlns:c16="http://schemas.microsoft.com/office/drawing/2014/chart" uri="{C3380CC4-5D6E-409C-BE32-E72D297353CC}">
              <c16:uniqueId val="{00000004-2894-44A7-B447-10D029BFC4E8}"/>
            </c:ext>
          </c:extLst>
        </c:ser>
        <c:dLbls>
          <c:showLegendKey val="0"/>
          <c:showVal val="0"/>
          <c:showCatName val="0"/>
          <c:showSerName val="0"/>
          <c:showPercent val="0"/>
          <c:showBubbleSize val="0"/>
        </c:dLbls>
        <c:gapWidth val="219"/>
        <c:overlap val="-27"/>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legend>
      <c:legendPos val="b"/>
      <c:overlay val="0"/>
      <c:txPr>
        <a:bodyPr/>
        <a:lstStyle/>
        <a:p>
          <a:pPr>
            <a:defRPr sz="1200" b="0">
              <a:solidFill>
                <a:srgbClr val="7F7F7F"/>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06B2-47EB-A3A6-5D96BA7013F0}"/>
              </c:ext>
            </c:extLst>
          </c:dPt>
          <c:dPt>
            <c:idx val="1"/>
            <c:invertIfNegative val="0"/>
            <c:bubble3D val="0"/>
            <c:spPr>
              <a:solidFill>
                <a:srgbClr val="507CB6"/>
              </a:solidFill>
              <a:ln w="0">
                <a:noFill/>
              </a:ln>
            </c:spPr>
            <c:extLst>
              <c:ext xmlns:c16="http://schemas.microsoft.com/office/drawing/2014/chart" uri="{C3380CC4-5D6E-409C-BE32-E72D297353CC}">
                <c16:uniqueId val="{00000003-06B2-47EB-A3A6-5D96BA7013F0}"/>
              </c:ext>
            </c:extLst>
          </c:dPt>
          <c:cat>
            <c:strRef>
              <c:f>Sheet1!$A$2:$A$3</c:f>
              <c:strCache>
                <c:ptCount val="2"/>
                <c:pt idx="0">
                  <c:v>Yes</c:v>
                </c:pt>
                <c:pt idx="1">
                  <c:v>No</c:v>
                </c:pt>
              </c:strCache>
            </c:strRef>
          </c:cat>
          <c:val>
            <c:numRef>
              <c:f>Sheet1!$B$2:$B$3</c:f>
              <c:numCache>
                <c:formatCode>0.00%</c:formatCode>
                <c:ptCount val="2"/>
                <c:pt idx="0">
                  <c:v>0.73170000000000002</c:v>
                </c:pt>
                <c:pt idx="1">
                  <c:v>0.26829999999999998</c:v>
                </c:pt>
              </c:numCache>
            </c:numRef>
          </c:val>
          <c:extLst>
            <c:ext xmlns:c16="http://schemas.microsoft.com/office/drawing/2014/chart" uri="{C3380CC4-5D6E-409C-BE32-E72D297353CC}">
              <c16:uniqueId val="{00000004-06B2-47EB-A3A6-5D96BA7013F0}"/>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B015-4A8C-B91F-9252D7B06ABE}"/>
              </c:ext>
            </c:extLst>
          </c:dPt>
          <c:dPt>
            <c:idx val="1"/>
            <c:invertIfNegative val="0"/>
            <c:bubble3D val="0"/>
            <c:spPr>
              <a:solidFill>
                <a:srgbClr val="507CB6"/>
              </a:solidFill>
              <a:ln w="0">
                <a:noFill/>
              </a:ln>
            </c:spPr>
            <c:extLst>
              <c:ext xmlns:c16="http://schemas.microsoft.com/office/drawing/2014/chart" uri="{C3380CC4-5D6E-409C-BE32-E72D297353CC}">
                <c16:uniqueId val="{00000003-B015-4A8C-B91F-9252D7B06ABE}"/>
              </c:ext>
            </c:extLst>
          </c:dPt>
          <c:dPt>
            <c:idx val="2"/>
            <c:invertIfNegative val="0"/>
            <c:bubble3D val="0"/>
            <c:spPr>
              <a:solidFill>
                <a:srgbClr val="F9BE00"/>
              </a:solidFill>
              <a:ln w="0">
                <a:noFill/>
              </a:ln>
            </c:spPr>
            <c:extLst>
              <c:ext xmlns:c16="http://schemas.microsoft.com/office/drawing/2014/chart" uri="{C3380CC4-5D6E-409C-BE32-E72D297353CC}">
                <c16:uniqueId val="{00000005-B015-4A8C-B91F-9252D7B06ABE}"/>
              </c:ext>
            </c:extLst>
          </c:dPt>
          <c:dPt>
            <c:idx val="3"/>
            <c:invertIfNegative val="0"/>
            <c:bubble3D val="0"/>
            <c:spPr>
              <a:solidFill>
                <a:srgbClr val="6BC8CD"/>
              </a:solidFill>
              <a:ln w="0">
                <a:noFill/>
              </a:ln>
            </c:spPr>
            <c:extLst>
              <c:ext xmlns:c16="http://schemas.microsoft.com/office/drawing/2014/chart" uri="{C3380CC4-5D6E-409C-BE32-E72D297353CC}">
                <c16:uniqueId val="{00000007-B015-4A8C-B91F-9252D7B06ABE}"/>
              </c:ext>
            </c:extLst>
          </c:dPt>
          <c:dPt>
            <c:idx val="4"/>
            <c:invertIfNegative val="0"/>
            <c:bubble3D val="0"/>
            <c:spPr>
              <a:solidFill>
                <a:srgbClr val="FF8B4F"/>
              </a:solidFill>
              <a:ln w="0">
                <a:noFill/>
              </a:ln>
            </c:spPr>
            <c:extLst>
              <c:ext xmlns:c16="http://schemas.microsoft.com/office/drawing/2014/chart" uri="{C3380CC4-5D6E-409C-BE32-E72D297353CC}">
                <c16:uniqueId val="{00000009-B015-4A8C-B91F-9252D7B06ABE}"/>
              </c:ext>
            </c:extLst>
          </c:dPt>
          <c:cat>
            <c:strRef>
              <c:f>Sheet1!$A$2:$A$6</c:f>
              <c:strCache>
                <c:ptCount val="5"/>
                <c:pt idx="0">
                  <c:v>Strongly approve</c:v>
                </c:pt>
                <c:pt idx="1">
                  <c:v>Approve</c:v>
                </c:pt>
                <c:pt idx="2">
                  <c:v>Neutral</c:v>
                </c:pt>
                <c:pt idx="3">
                  <c:v>Disapprove</c:v>
                </c:pt>
                <c:pt idx="4">
                  <c:v>Strongly disapprove</c:v>
                </c:pt>
              </c:strCache>
            </c:strRef>
          </c:cat>
          <c:val>
            <c:numRef>
              <c:f>Sheet1!$B$2:$B$6</c:f>
              <c:numCache>
                <c:formatCode>0.00%</c:formatCode>
                <c:ptCount val="5"/>
                <c:pt idx="0">
                  <c:v>0.27660000000000001</c:v>
                </c:pt>
                <c:pt idx="1">
                  <c:v>0.4894</c:v>
                </c:pt>
                <c:pt idx="2">
                  <c:v>0.17019999999999999</c:v>
                </c:pt>
                <c:pt idx="3">
                  <c:v>4.2599999999999999E-2</c:v>
                </c:pt>
                <c:pt idx="4">
                  <c:v>2.1299999999999999E-2</c:v>
                </c:pt>
              </c:numCache>
            </c:numRef>
          </c:val>
          <c:extLst>
            <c:ext xmlns:c16="http://schemas.microsoft.com/office/drawing/2014/chart" uri="{C3380CC4-5D6E-409C-BE32-E72D297353CC}">
              <c16:uniqueId val="{0000000A-B015-4A8C-B91F-9252D7B06ABE}"/>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56E67-DEF8-45E1-875A-58E50F630841}" type="datetimeFigureOut">
              <a:rPr lang="en-US" smtClean="0"/>
              <a:t>6/29/2025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C9A68-D5D6-4FF8-A2F1-3113D775D973}" type="slidenum">
              <a:rPr lang="en-US" smtClean="0"/>
              <a:t>‹#›</a:t>
            </a:fld>
            <a:endParaRPr lang="en-US"/>
          </a:p>
        </p:txBody>
      </p:sp>
    </p:spTree>
    <p:extLst>
      <p:ext uri="{BB962C8B-B14F-4D97-AF65-F5344CB8AC3E}">
        <p14:creationId xmlns:p14="http://schemas.microsoft.com/office/powerpoint/2010/main" val="58662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C9A68-D5D6-4FF8-A2F1-3113D775D973}" type="slidenum">
              <a:rPr lang="en-US" smtClean="0"/>
              <a:t>7</a:t>
            </a:fld>
            <a:endParaRPr lang="en-US"/>
          </a:p>
        </p:txBody>
      </p:sp>
    </p:spTree>
    <p:extLst>
      <p:ext uri="{BB962C8B-B14F-4D97-AF65-F5344CB8AC3E}">
        <p14:creationId xmlns:p14="http://schemas.microsoft.com/office/powerpoint/2010/main" val="337567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48713"/>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15136" y="1005080"/>
            <a:ext cx="8229600" cy="3569013"/>
          </a:xfrm>
        </p:spPr>
        <p:txBody>
          <a:bodyPr/>
          <a:lstStyle>
            <a:lvl1pPr>
              <a:defRPr sz="1400">
                <a:solidFill>
                  <a:schemeClr val="tx1"/>
                </a:solidFill>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23322" y="627419"/>
            <a:ext cx="8229600" cy="239713"/>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057400" y="4811867"/>
            <a:ext cx="6339374"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598A6424-24D4-9A7A-503B-1810D9718646}"/>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8D6880F-98FC-C70E-7434-35DAC835C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596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7787252" cy="1234730"/>
          </a:xfrm>
        </p:spPr>
        <p:txBody>
          <a:bodyPr anchor="b">
            <a:normAutofit/>
          </a:bodyPr>
          <a:lstStyle>
            <a:lvl1pPr marL="0" indent="0">
              <a:buNone/>
              <a:defRPr sz="3200" b="1" baseline="0">
                <a:solidFill>
                  <a:schemeClr val="bg1"/>
                </a:solidFill>
              </a:defRPr>
            </a:lvl1pPr>
          </a:lstStyle>
          <a:p>
            <a:pPr lvl="0"/>
            <a:r>
              <a:rPr lang="en-US" dirty="0"/>
              <a:t>Title style (only changes made to the parent slide will be reflected in the app)</a:t>
            </a:r>
          </a:p>
        </p:txBody>
      </p:sp>
      <p:sp>
        <p:nvSpPr>
          <p:cNvPr id="3" name="Text Placeholder 2"/>
          <p:cNvSpPr>
            <a:spLocks noGrp="1"/>
          </p:cNvSpPr>
          <p:nvPr>
            <p:ph type="body" sz="quarter" idx="12" hasCustomPrompt="1"/>
          </p:nvPr>
        </p:nvSpPr>
        <p:spPr>
          <a:xfrm>
            <a:off x="266162" y="3729038"/>
            <a:ext cx="2938463" cy="385762"/>
          </a:xfrm>
        </p:spPr>
        <p:txBody>
          <a:bodyPr>
            <a:normAutofit/>
          </a:bodyPr>
          <a:lstStyle>
            <a:lvl1pPr>
              <a:defRPr sz="1200" baseline="0">
                <a:solidFill>
                  <a:schemeClr val="bg1"/>
                </a:solidFill>
              </a:defRPr>
            </a:lvl1pPr>
          </a:lstStyle>
          <a:p>
            <a:pPr lvl="0"/>
            <a:r>
              <a:rPr lang="en-US" dirty="0"/>
              <a:t>Title slide subtitle style</a:t>
            </a:r>
          </a:p>
        </p:txBody>
      </p:sp>
      <p:sp>
        <p:nvSpPr>
          <p:cNvPr id="5" name="Subtitle 1">
            <a:extLst>
              <a:ext uri="{FF2B5EF4-FFF2-40B4-BE49-F238E27FC236}">
                <a16:creationId xmlns:a16="http://schemas.microsoft.com/office/drawing/2014/main" id="{B397FB30-D0E6-47F8-D354-616B0E20A00C}"/>
              </a:ext>
            </a:extLst>
          </p:cNvPr>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6" name="Picture 5">
            <a:extLst>
              <a:ext uri="{FF2B5EF4-FFF2-40B4-BE49-F238E27FC236}">
                <a16:creationId xmlns:a16="http://schemas.microsoft.com/office/drawing/2014/main" id="{664C1F35-7934-3723-FBBD-74C99BCA9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hasCustomPrompt="1"/>
          </p:nvPr>
        </p:nvSpPr>
        <p:spPr>
          <a:xfrm>
            <a:off x="211403" y="3639393"/>
            <a:ext cx="4576388" cy="350837"/>
          </a:xfrm>
        </p:spPr>
        <p:txBody>
          <a:bodyPr/>
          <a:lstStyle>
            <a:lvl1pPr>
              <a:defRPr b="0"/>
            </a:lvl1pPr>
          </a:lstStyle>
          <a:p>
            <a:pPr lvl="0"/>
            <a:r>
              <a:rPr lang="en-US" dirty="0"/>
              <a:t>Master text style</a:t>
            </a:r>
          </a:p>
        </p:txBody>
      </p:sp>
      <p:sp>
        <p:nvSpPr>
          <p:cNvPr id="17" name="Title 16"/>
          <p:cNvSpPr>
            <a:spLocks noGrp="1"/>
          </p:cNvSpPr>
          <p:nvPr>
            <p:ph type="title" hasCustomPrompt="1"/>
          </p:nvPr>
        </p:nvSpPr>
        <p:spPr>
          <a:xfrm>
            <a:off x="204788" y="2334751"/>
            <a:ext cx="8229600" cy="857250"/>
          </a:xfrm>
        </p:spPr>
        <p:txBody>
          <a:bodyPr/>
          <a:lstStyle/>
          <a:p>
            <a:r>
              <a:rPr lang="en-US" dirty="0"/>
              <a:t>Master title style (only changes made to the parent slide will be reflected in the app)</a:t>
            </a:r>
          </a:p>
        </p:txBody>
      </p:sp>
      <p:sp>
        <p:nvSpPr>
          <p:cNvPr id="16" name="Text Placeholder 5"/>
          <p:cNvSpPr>
            <a:spLocks noGrp="1"/>
          </p:cNvSpPr>
          <p:nvPr>
            <p:ph type="body" sz="quarter" idx="17" hasCustomPrompt="1"/>
          </p:nvPr>
        </p:nvSpPr>
        <p:spPr>
          <a:xfrm>
            <a:off x="204788" y="3158633"/>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 style</a:t>
            </a:r>
          </a:p>
        </p:txBody>
      </p:sp>
      <p:sp>
        <p:nvSpPr>
          <p:cNvPr id="7" name="Text Placeholder 12"/>
          <p:cNvSpPr>
            <a:spLocks noGrp="1"/>
          </p:cNvSpPr>
          <p:nvPr>
            <p:ph type="body" sz="quarter" idx="18" hasCustomPrompt="1"/>
          </p:nvPr>
        </p:nvSpPr>
        <p:spPr>
          <a:xfrm>
            <a:off x="211403" y="4047840"/>
            <a:ext cx="4576388" cy="350837"/>
          </a:xfrm>
        </p:spPr>
        <p:txBody>
          <a:bodyPr/>
          <a:lstStyle>
            <a:lvl1pPr>
              <a:defRPr b="0"/>
            </a:lvl1pPr>
          </a:lstStyle>
          <a:p>
            <a:pPr lvl="0"/>
            <a:r>
              <a:rPr lang="en-US" dirty="0"/>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057400" y="4811867"/>
            <a:ext cx="6306014"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95CE0200-F192-0824-3C26-E467CCA0AF48}"/>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EAE7EF1-F906-EB3F-7B2E-99EE2BAA3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29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81143"/>
          </a:xfrm>
        </p:spPr>
        <p:txBody>
          <a:bodyPr/>
          <a:lstStyle/>
          <a:p>
            <a:r>
              <a:rPr lang="en-US" dirty="0"/>
              <a:t>Master title style (only changes made to the parent slide will be reflected in the app)</a:t>
            </a:r>
          </a:p>
        </p:txBody>
      </p:sp>
      <p:sp>
        <p:nvSpPr>
          <p:cNvPr id="3" name="Content Placeholder 2"/>
          <p:cNvSpPr>
            <a:spLocks noGrp="1"/>
          </p:cNvSpPr>
          <p:nvPr>
            <p:ph idx="1" hasCustomPrompt="1"/>
          </p:nvPr>
        </p:nvSpPr>
        <p:spPr>
          <a:xfrm>
            <a:off x="122570" y="666350"/>
            <a:ext cx="5332506" cy="249144"/>
          </a:xfrm>
        </p:spPr>
        <p:txBody>
          <a:bodyPr/>
          <a:lstStyle/>
          <a:p>
            <a:pPr lvl="0"/>
            <a:r>
              <a:rPr lang="en-US" dirty="0"/>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093976" y="4811867"/>
            <a:ext cx="6302798"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7" name="Subtitle 1">
            <a:extLst>
              <a:ext uri="{FF2B5EF4-FFF2-40B4-BE49-F238E27FC236}">
                <a16:creationId xmlns:a16="http://schemas.microsoft.com/office/drawing/2014/main" id="{13756DC3-62A3-EAD0-0902-502D886CC750}"/>
              </a:ext>
            </a:extLst>
          </p:cNvPr>
          <p:cNvSpPr txBox="1">
            <a:spLocks/>
          </p:cNvSpPr>
          <p:nvPr userDrawn="1"/>
        </p:nvSpPr>
        <p:spPr>
          <a:xfrm>
            <a:off x="44110"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8" name="Picture 7">
            <a:extLst>
              <a:ext uri="{FF2B5EF4-FFF2-40B4-BE49-F238E27FC236}">
                <a16:creationId xmlns:a16="http://schemas.microsoft.com/office/drawing/2014/main" id="{91750C52-00F9-42B7-9AC0-F5417C88D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610" y="4835992"/>
            <a:ext cx="1213734" cy="295620"/>
          </a:xfrm>
          <a:prstGeom prst="rect">
            <a:avLst/>
          </a:prstGeom>
        </p:spPr>
      </p:pic>
    </p:spTree>
    <p:extLst>
      <p:ext uri="{BB962C8B-B14F-4D97-AF65-F5344CB8AC3E}">
        <p14:creationId xmlns:p14="http://schemas.microsoft.com/office/powerpoint/2010/main" val="216224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270516"/>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2570" y="666350"/>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2058920" y="4811866"/>
            <a:ext cx="6380992"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1" r:id="rId3"/>
    <p:sldLayoutId id="2147483675" r:id="rId4"/>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2BA8AD8F-168E-7B56-CE51-27931DC4A65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93EE5A7-1DB6-4787-566A-F319AA9A312E}"/>
              </a:ext>
            </a:extLst>
          </p:cNvPr>
          <p:cNvPicPr>
            <a:picLocks noChangeAspect="1"/>
          </p:cNvPicPr>
          <p:nvPr/>
        </p:nvPicPr>
        <p:blipFill>
          <a:blip r:embed="rId2"/>
          <a:stretch>
            <a:fillRect/>
          </a:stretch>
        </p:blipFill>
        <p:spPr>
          <a:xfrm>
            <a:off x="715580" y="0"/>
            <a:ext cx="7712840" cy="5143500"/>
          </a:xfrm>
          <a:prstGeom prst="rect">
            <a:avLst/>
          </a:prstGeom>
        </p:spPr>
      </p:pic>
      <p:sp>
        <p:nvSpPr>
          <p:cNvPr id="7" name="Rectangle 6">
            <a:extLst>
              <a:ext uri="{FF2B5EF4-FFF2-40B4-BE49-F238E27FC236}">
                <a16:creationId xmlns:a16="http://schemas.microsoft.com/office/drawing/2014/main" id="{4DECFF24-30F7-F6DA-596D-0D32B4809FCD}"/>
              </a:ext>
            </a:extLst>
          </p:cNvPr>
          <p:cNvSpPr/>
          <p:nvPr/>
        </p:nvSpPr>
        <p:spPr>
          <a:xfrm>
            <a:off x="294640" y="4175760"/>
            <a:ext cx="8534400" cy="889290"/>
          </a:xfrm>
          <a:prstGeom prst="rect">
            <a:avLst/>
          </a:prstGeom>
          <a:solidFill>
            <a:srgbClr val="002060"/>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 Placeholder 1">
            <a:extLst>
              <a:ext uri="{FF2B5EF4-FFF2-40B4-BE49-F238E27FC236}">
                <a16:creationId xmlns:a16="http://schemas.microsoft.com/office/drawing/2014/main" id="{2EA5CCFA-27F2-92CC-F69F-BF2E0D06383D}"/>
              </a:ext>
            </a:extLst>
          </p:cNvPr>
          <p:cNvSpPr>
            <a:spLocks noGrp="1"/>
          </p:cNvSpPr>
          <p:nvPr>
            <p:ph type="body" sz="quarter" idx="11"/>
          </p:nvPr>
        </p:nvSpPr>
        <p:spPr>
          <a:xfrm>
            <a:off x="294640" y="3673169"/>
            <a:ext cx="8633810" cy="1234730"/>
          </a:xfrm>
        </p:spPr>
        <p:txBody>
          <a:bodyPr>
            <a:normAutofit/>
          </a:bodyPr>
          <a:lstStyle/>
          <a:p>
            <a:r>
              <a:rPr lang="en-GB" b="0" dirty="0">
                <a:solidFill>
                  <a:srgbClr val="FFFF66"/>
                </a:solidFill>
                <a:latin typeface="Tahoma" panose="020B0604030504040204" pitchFamily="34" charset="0"/>
                <a:ea typeface="Tahoma" panose="020B0604030504040204" pitchFamily="34" charset="0"/>
                <a:cs typeface="Tahoma" panose="020B0604030504040204" pitchFamily="34" charset="0"/>
              </a:rPr>
              <a:t>2025 Atlanta &amp; Buford Church Survey Results</a:t>
            </a:r>
            <a:endParaRPr b="0" dirty="0">
              <a:solidFill>
                <a:srgbClr val="FFFF66"/>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F253E2D8-F855-40A6-5C31-9AEF27F6F021}"/>
              </a:ext>
            </a:extLst>
          </p:cNvPr>
          <p:cNvPicPr>
            <a:picLocks noChangeAspect="1"/>
          </p:cNvPicPr>
          <p:nvPr/>
        </p:nvPicPr>
        <p:blipFill>
          <a:blip r:embed="rId3"/>
          <a:stretch>
            <a:fillRect/>
          </a:stretch>
        </p:blipFill>
        <p:spPr>
          <a:xfrm>
            <a:off x="7670700" y="3022195"/>
            <a:ext cx="1161618" cy="1153565"/>
          </a:xfrm>
          <a:prstGeom prst="rect">
            <a:avLst/>
          </a:prstGeom>
        </p:spPr>
      </p:pic>
    </p:spTree>
    <p:extLst>
      <p:ext uri="{BB962C8B-B14F-4D97-AF65-F5344CB8AC3E}">
        <p14:creationId xmlns:p14="http://schemas.microsoft.com/office/powerpoint/2010/main" val="3729407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99814" y="349888"/>
            <a:ext cx="8229600" cy="548713"/>
          </a:xfrm>
        </p:spPr>
        <p:txBody>
          <a:bodyPr/>
          <a:lstStyle/>
          <a:p>
            <a:r>
              <a:rPr lang="en-GB" dirty="0"/>
              <a:t>Q4: In general, how do you like Unity Atlanta as a meeting hall?</a:t>
            </a:r>
            <a:endParaRPr dirty="0"/>
          </a:p>
        </p:txBody>
      </p:sp>
      <p:sp>
        <p:nvSpPr>
          <p:cNvPr id="3" name="Title"/>
          <p:cNvSpPr>
            <a:spLocks noGrp="1"/>
          </p:cNvSpPr>
          <p:nvPr>
            <p:ph type="body" sz="quarter" idx="14"/>
          </p:nvPr>
        </p:nvSpPr>
        <p:spPr>
          <a:xfrm>
            <a:off x="508000" y="896662"/>
            <a:ext cx="8229600" cy="239713"/>
          </a:xfrm>
        </p:spPr>
        <p:txBody>
          <a:bodyPr>
            <a:normAutofit lnSpcReduction="10000"/>
          </a:bodyPr>
          <a:lstStyle/>
          <a:p>
            <a:r>
              <a:rPr lang="en-GB" dirty="0"/>
              <a:t>Answered: 47   Skipped: 1</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3668614766"/>
              </p:ext>
            </p:extLst>
          </p:nvPr>
        </p:nvGraphicFramePr>
        <p:xfrm>
          <a:off x="1063134" y="1797248"/>
          <a:ext cx="6999999" cy="24495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Excellent</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51.06%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Good</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17.02%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Fair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8.51%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Poor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8.51%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Very Poor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14.89%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47</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31696" y="833082"/>
            <a:ext cx="8229600" cy="548713"/>
          </a:xfrm>
        </p:spPr>
        <p:txBody>
          <a:bodyPr>
            <a:normAutofit fontScale="90000"/>
          </a:bodyPr>
          <a:lstStyle/>
          <a:p>
            <a:r>
              <a:rPr lang="en-GB" dirty="0"/>
              <a:t>Q8: The local church webcast is offered each week to serve those in our area who are sick and those in other areas who ask to watch our service. What is your sense of the webcast at this time?</a:t>
            </a:r>
            <a:endParaRPr dirty="0"/>
          </a:p>
        </p:txBody>
      </p:sp>
      <p:sp>
        <p:nvSpPr>
          <p:cNvPr id="3" name="Title"/>
          <p:cNvSpPr>
            <a:spLocks noGrp="1"/>
          </p:cNvSpPr>
          <p:nvPr>
            <p:ph type="body" sz="quarter" idx="14"/>
          </p:nvPr>
        </p:nvSpPr>
        <p:spPr>
          <a:xfrm>
            <a:off x="651642" y="1393983"/>
            <a:ext cx="8229600" cy="239713"/>
          </a:xfrm>
        </p:spPr>
        <p:txBody>
          <a:bodyPr>
            <a:normAutofit lnSpcReduction="10000"/>
          </a:bodyPr>
          <a:lstStyle/>
          <a:p>
            <a:r>
              <a:rPr lang="en-GB" dirty="0"/>
              <a:t>Answered: 47   Skipped: 1</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00311299"/>
              </p:ext>
            </p:extLst>
          </p:nvPr>
        </p:nvGraphicFramePr>
        <p:xfrm>
          <a:off x="1635760" y="1635760"/>
          <a:ext cx="6267157" cy="30133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31696" y="827881"/>
            <a:ext cx="8229600" cy="548713"/>
          </a:xfrm>
        </p:spPr>
        <p:txBody>
          <a:bodyPr>
            <a:normAutofit fontScale="90000"/>
          </a:bodyPr>
          <a:lstStyle/>
          <a:p>
            <a:r>
              <a:rPr lang="en-GB" dirty="0"/>
              <a:t>Q8: The local church webcast is offered each week to serve those in our area who are sick and those in other areas who ask to watch our service. What is your sense of the webcast at this time?</a:t>
            </a:r>
            <a:endParaRPr dirty="0"/>
          </a:p>
        </p:txBody>
      </p:sp>
      <p:sp>
        <p:nvSpPr>
          <p:cNvPr id="3" name="Title"/>
          <p:cNvSpPr>
            <a:spLocks noGrp="1"/>
          </p:cNvSpPr>
          <p:nvPr>
            <p:ph type="body" sz="quarter" idx="14"/>
          </p:nvPr>
        </p:nvSpPr>
        <p:spPr>
          <a:xfrm>
            <a:off x="539882" y="1374655"/>
            <a:ext cx="8229600" cy="239713"/>
          </a:xfrm>
        </p:spPr>
        <p:txBody>
          <a:bodyPr>
            <a:normAutofit lnSpcReduction="10000"/>
          </a:bodyPr>
          <a:lstStyle/>
          <a:p>
            <a:r>
              <a:rPr lang="en-GB" dirty="0"/>
              <a:t>Answered: 47   Skipped: 1</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103320657"/>
              </p:ext>
            </p:extLst>
          </p:nvPr>
        </p:nvGraphicFramePr>
        <p:xfrm>
          <a:off x="1073294" y="1868368"/>
          <a:ext cx="6999999" cy="24495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Approve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Approve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40.43%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Neutral</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21.28%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Disapprove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Strongly Disapprove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47</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1376" y="798075"/>
            <a:ext cx="8229600" cy="548713"/>
          </a:xfrm>
        </p:spPr>
        <p:txBody>
          <a:bodyPr>
            <a:normAutofit fontScale="90000"/>
          </a:bodyPr>
          <a:lstStyle/>
          <a:p>
            <a:r>
              <a:rPr lang="en-GB" dirty="0"/>
              <a:t>Q9: This section asks questions about the activities in our area. Our combined Sabbath services with covered-dish meals are scheduled every 4-6 weeks. What do you think about this frequency?</a:t>
            </a:r>
            <a:endParaRPr dirty="0"/>
          </a:p>
        </p:txBody>
      </p:sp>
      <p:sp>
        <p:nvSpPr>
          <p:cNvPr id="3" name="Title"/>
          <p:cNvSpPr>
            <a:spLocks noGrp="1"/>
          </p:cNvSpPr>
          <p:nvPr>
            <p:ph type="body" sz="quarter" idx="14"/>
          </p:nvPr>
        </p:nvSpPr>
        <p:spPr>
          <a:xfrm>
            <a:off x="519562" y="1344849"/>
            <a:ext cx="8229600" cy="239713"/>
          </a:xfrm>
        </p:spPr>
        <p:txBody>
          <a:bodyPr>
            <a:normAutofit lnSpcReduction="10000"/>
          </a:bodyPr>
          <a:lstStyle/>
          <a:p>
            <a:r>
              <a:rPr lang="en-GB" dirty="0"/>
              <a:t>Answered: 48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24200369"/>
              </p:ext>
            </p:extLst>
          </p:nvPr>
        </p:nvGraphicFramePr>
        <p:xfrm>
          <a:off x="1362221" y="1413906"/>
          <a:ext cx="641955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41856" y="832485"/>
            <a:ext cx="8229600" cy="548713"/>
          </a:xfrm>
        </p:spPr>
        <p:txBody>
          <a:bodyPr>
            <a:normAutofit fontScale="90000"/>
          </a:bodyPr>
          <a:lstStyle/>
          <a:p>
            <a:r>
              <a:rPr lang="en-GB" dirty="0"/>
              <a:t>Q9: This section asks questions about the activities in our area. Our combined Sabbath services with covered-dish meals are scheduled every 4-6 weeks. What do you think about this frequency?</a:t>
            </a:r>
            <a:endParaRPr dirty="0"/>
          </a:p>
        </p:txBody>
      </p:sp>
      <p:sp>
        <p:nvSpPr>
          <p:cNvPr id="3" name="Title"/>
          <p:cNvSpPr>
            <a:spLocks noGrp="1"/>
          </p:cNvSpPr>
          <p:nvPr>
            <p:ph type="body" sz="quarter" idx="14"/>
          </p:nvPr>
        </p:nvSpPr>
        <p:spPr>
          <a:xfrm>
            <a:off x="550042" y="1379259"/>
            <a:ext cx="8229600" cy="239713"/>
          </a:xfrm>
        </p:spPr>
        <p:txBody>
          <a:bodyPr>
            <a:normAutofit lnSpcReduction="10000"/>
          </a:bodyPr>
          <a:lstStyle/>
          <a:p>
            <a:r>
              <a:rPr lang="en-GB" dirty="0"/>
              <a:t>Answered: 48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338991764"/>
              </p:ext>
            </p:extLst>
          </p:nvPr>
        </p:nvGraphicFramePr>
        <p:xfrm>
          <a:off x="1093614" y="195980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STRONGLY DISAPPROVE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DISAPPROVE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NEUTRAL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APPROVE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STRONGLY APPROVE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2.08%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4.17%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33.33%
16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29.17%
14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31.25%
15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40256" y="596939"/>
            <a:ext cx="8229600" cy="548713"/>
          </a:xfrm>
        </p:spPr>
        <p:txBody>
          <a:bodyPr>
            <a:normAutofit fontScale="90000"/>
          </a:bodyPr>
          <a:lstStyle/>
          <a:p>
            <a:r>
              <a:rPr lang="en-GB" dirty="0"/>
              <a:t>Q11: We try to have church outings (picnics, bowling, sightseeing, etc.) about 6-8 times a year. What you do think about the frequency of these outings?</a:t>
            </a:r>
            <a:endParaRPr dirty="0"/>
          </a:p>
        </p:txBody>
      </p:sp>
      <p:sp>
        <p:nvSpPr>
          <p:cNvPr id="3" name="Title"/>
          <p:cNvSpPr>
            <a:spLocks noGrp="1"/>
          </p:cNvSpPr>
          <p:nvPr>
            <p:ph type="body" sz="quarter" idx="14"/>
          </p:nvPr>
        </p:nvSpPr>
        <p:spPr>
          <a:xfrm>
            <a:off x="448442" y="1143713"/>
            <a:ext cx="8229600" cy="239713"/>
          </a:xfrm>
        </p:spPr>
        <p:txBody>
          <a:bodyPr>
            <a:normAutofit lnSpcReduction="10000"/>
          </a:bodyPr>
          <a:lstStyle/>
          <a:p>
            <a:r>
              <a:rPr lang="en-GB" dirty="0"/>
              <a:t>Answered: 46   Skipped: 2</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230331435"/>
              </p:ext>
            </p:extLst>
          </p:nvPr>
        </p:nvGraphicFramePr>
        <p:xfrm>
          <a:off x="1310640" y="1413906"/>
          <a:ext cx="652115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49014" y="608965"/>
            <a:ext cx="8229600" cy="548713"/>
          </a:xfrm>
        </p:spPr>
        <p:txBody>
          <a:bodyPr>
            <a:normAutofit fontScale="90000"/>
          </a:bodyPr>
          <a:lstStyle/>
          <a:p>
            <a:r>
              <a:rPr lang="en-GB" dirty="0"/>
              <a:t>Q11: We try to have church outings (picnics, bowling, sightseeing, etc.) about 6-8 times a year. What you do think about the frequency of these outings?</a:t>
            </a:r>
            <a:endParaRPr dirty="0"/>
          </a:p>
        </p:txBody>
      </p:sp>
      <p:sp>
        <p:nvSpPr>
          <p:cNvPr id="3" name="Title"/>
          <p:cNvSpPr>
            <a:spLocks noGrp="1"/>
          </p:cNvSpPr>
          <p:nvPr>
            <p:ph type="body" sz="quarter" idx="14"/>
          </p:nvPr>
        </p:nvSpPr>
        <p:spPr>
          <a:xfrm>
            <a:off x="457200" y="1155739"/>
            <a:ext cx="8229600" cy="239713"/>
          </a:xfrm>
        </p:spPr>
        <p:txBody>
          <a:bodyPr>
            <a:normAutofit lnSpcReduction="10000"/>
          </a:bodyPr>
          <a:lstStyle/>
          <a:p>
            <a:r>
              <a:rPr lang="en-GB" dirty="0"/>
              <a:t>Answered: 46   Skipped: 2</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942901932"/>
              </p:ext>
            </p:extLst>
          </p:nvPr>
        </p:nvGraphicFramePr>
        <p:xfrm>
          <a:off x="1073294" y="225444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NOT AT ALL 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SLIGHTLY 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MODERATELY 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VERY 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COMPLETELY 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4.35%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28.26%
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47.83%
22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19.57%
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98214" y="586779"/>
            <a:ext cx="8229600" cy="548713"/>
          </a:xfrm>
        </p:spPr>
        <p:txBody>
          <a:bodyPr>
            <a:normAutofit fontScale="90000"/>
          </a:bodyPr>
          <a:lstStyle/>
          <a:p>
            <a:r>
              <a:rPr lang="en-GB" dirty="0"/>
              <a:t>Q14: We plan to offer a local (outreach) service committee that will help with things like visiting, sending cards, etc. Would you volunteer for that committee?</a:t>
            </a:r>
            <a:endParaRPr dirty="0"/>
          </a:p>
        </p:txBody>
      </p:sp>
      <p:sp>
        <p:nvSpPr>
          <p:cNvPr id="3" name="Title"/>
          <p:cNvSpPr>
            <a:spLocks noGrp="1"/>
          </p:cNvSpPr>
          <p:nvPr>
            <p:ph type="body" sz="quarter" idx="14"/>
          </p:nvPr>
        </p:nvSpPr>
        <p:spPr>
          <a:xfrm>
            <a:off x="406400" y="1133553"/>
            <a:ext cx="8229600" cy="239713"/>
          </a:xfrm>
        </p:spPr>
        <p:txBody>
          <a:bodyPr>
            <a:normAutofit lnSpcReduction="10000"/>
          </a:bodyPr>
          <a:lstStyle/>
          <a:p>
            <a:r>
              <a:rPr lang="en-GB" dirty="0"/>
              <a:t>Answered: 41   Skipped: 7</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327743481"/>
              </p:ext>
            </p:extLst>
          </p:nvPr>
        </p:nvGraphicFramePr>
        <p:xfrm>
          <a:off x="1351280" y="1413906"/>
          <a:ext cx="648051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8373" y="588645"/>
            <a:ext cx="8229600" cy="548713"/>
          </a:xfrm>
        </p:spPr>
        <p:txBody>
          <a:bodyPr>
            <a:normAutofit fontScale="90000"/>
          </a:bodyPr>
          <a:lstStyle/>
          <a:p>
            <a:r>
              <a:rPr lang="en-GB" dirty="0"/>
              <a:t>Q14: We plan to offer a local (outreach) service committee that will help with things like visiting, sending cards, etc. Would you volunteer for that committee?</a:t>
            </a:r>
            <a:endParaRPr dirty="0"/>
          </a:p>
        </p:txBody>
      </p:sp>
      <p:sp>
        <p:nvSpPr>
          <p:cNvPr id="3" name="Title"/>
          <p:cNvSpPr>
            <a:spLocks noGrp="1"/>
          </p:cNvSpPr>
          <p:nvPr>
            <p:ph type="body" sz="quarter" idx="14"/>
          </p:nvPr>
        </p:nvSpPr>
        <p:spPr>
          <a:xfrm>
            <a:off x="416559" y="1135419"/>
            <a:ext cx="8229600" cy="239713"/>
          </a:xfrm>
        </p:spPr>
        <p:txBody>
          <a:bodyPr>
            <a:normAutofit lnSpcReduction="10000"/>
          </a:bodyPr>
          <a:lstStyle/>
          <a:p>
            <a:r>
              <a:rPr lang="en-GB" dirty="0"/>
              <a:t>Answered: 41   Skipped: 7</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510518101"/>
              </p:ext>
            </p:extLst>
          </p:nvPr>
        </p:nvGraphicFramePr>
        <p:xfrm>
          <a:off x="1072000" y="2315408"/>
          <a:ext cx="6999999" cy="134559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73.17%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26.83%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41</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9776" y="586779"/>
            <a:ext cx="8229600" cy="548713"/>
          </a:xfrm>
        </p:spPr>
        <p:txBody>
          <a:bodyPr>
            <a:normAutofit fontScale="90000"/>
          </a:bodyPr>
          <a:lstStyle/>
          <a:p>
            <a:r>
              <a:rPr lang="en-GB" dirty="0"/>
              <a:t>Q15: We had a social committee plan events during the past year. What are your thoughts regarding their work?</a:t>
            </a:r>
            <a:endParaRPr dirty="0"/>
          </a:p>
        </p:txBody>
      </p:sp>
      <p:sp>
        <p:nvSpPr>
          <p:cNvPr id="3" name="Title"/>
          <p:cNvSpPr>
            <a:spLocks noGrp="1"/>
          </p:cNvSpPr>
          <p:nvPr>
            <p:ph type="body" sz="quarter" idx="14"/>
          </p:nvPr>
        </p:nvSpPr>
        <p:spPr>
          <a:xfrm>
            <a:off x="417962" y="1133553"/>
            <a:ext cx="8229600" cy="239713"/>
          </a:xfrm>
        </p:spPr>
        <p:txBody>
          <a:bodyPr>
            <a:normAutofit lnSpcReduction="10000"/>
          </a:bodyPr>
          <a:lstStyle/>
          <a:p>
            <a:r>
              <a:rPr lang="en-GB" dirty="0"/>
              <a:t>Answered: 47   Skipped: 1</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376780381"/>
              </p:ext>
            </p:extLst>
          </p:nvPr>
        </p:nvGraphicFramePr>
        <p:xfrm>
          <a:off x="1503680" y="1505346"/>
          <a:ext cx="6135077" cy="3152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Date Created: Friday, April 04, 2025</a:t>
            </a:r>
            <a:endParaRPr dirty="0"/>
          </a:p>
        </p:txBody>
      </p:sp>
      <p:sp>
        <p:nvSpPr>
          <p:cNvPr id="3" name="Title 2"/>
          <p:cNvSpPr>
            <a:spLocks noGrp="1"/>
          </p:cNvSpPr>
          <p:nvPr>
            <p:ph type="title"/>
          </p:nvPr>
        </p:nvSpPr>
        <p:spPr/>
        <p:txBody>
          <a:bodyPr/>
          <a:lstStyle/>
          <a:p>
            <a:r>
              <a:rPr lang="en-GB" dirty="0"/>
              <a:t>48</a:t>
            </a:r>
            <a:endParaRPr dirty="0"/>
          </a:p>
        </p:txBody>
      </p:sp>
      <p:sp>
        <p:nvSpPr>
          <p:cNvPr id="4" name="Text Placaholder 3"/>
          <p:cNvSpPr>
            <a:spLocks noGrp="1"/>
          </p:cNvSpPr>
          <p:nvPr>
            <p:ph type="body" sz="quarter" idx="17"/>
          </p:nvPr>
        </p:nvSpPr>
        <p:spPr/>
        <p:txBody>
          <a:bodyPr/>
          <a:lstStyle/>
          <a:p>
            <a:r>
              <a:rPr lang="en-GB" dirty="0"/>
              <a:t>Total Responses</a:t>
            </a:r>
            <a:endParaRPr dirty="0"/>
          </a:p>
        </p:txBody>
      </p:sp>
      <p:sp>
        <p:nvSpPr>
          <p:cNvPr id="5" name="Text Placaholder 4"/>
          <p:cNvSpPr>
            <a:spLocks noGrp="1"/>
          </p:cNvSpPr>
          <p:nvPr>
            <p:ph type="body" sz="quarter" idx="18"/>
          </p:nvPr>
        </p:nvSpPr>
        <p:spPr/>
        <p:txBody>
          <a:bodyPr/>
          <a:lstStyle/>
          <a:p>
            <a:r>
              <a:rPr lang="en-GB" dirty="0"/>
              <a:t>Complete Responses: 48</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9776" y="619125"/>
            <a:ext cx="8229600" cy="548713"/>
          </a:xfrm>
        </p:spPr>
        <p:txBody>
          <a:bodyPr>
            <a:normAutofit fontScale="90000"/>
          </a:bodyPr>
          <a:lstStyle/>
          <a:p>
            <a:r>
              <a:rPr lang="en-GB" dirty="0"/>
              <a:t>Q15: We had a social committee plan events during the past year. What are your thoughts regarding their work?</a:t>
            </a:r>
            <a:endParaRPr dirty="0"/>
          </a:p>
        </p:txBody>
      </p:sp>
      <p:sp>
        <p:nvSpPr>
          <p:cNvPr id="3" name="Title"/>
          <p:cNvSpPr>
            <a:spLocks noGrp="1"/>
          </p:cNvSpPr>
          <p:nvPr>
            <p:ph type="body" sz="quarter" idx="14"/>
          </p:nvPr>
        </p:nvSpPr>
        <p:spPr>
          <a:xfrm>
            <a:off x="417962" y="1165899"/>
            <a:ext cx="8229600" cy="239713"/>
          </a:xfrm>
        </p:spPr>
        <p:txBody>
          <a:bodyPr>
            <a:normAutofit lnSpcReduction="10000"/>
          </a:bodyPr>
          <a:lstStyle/>
          <a:p>
            <a:r>
              <a:rPr lang="en-GB" dirty="0"/>
              <a:t>Answered: 47   Skipped: 1</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3211936952"/>
              </p:ext>
            </p:extLst>
          </p:nvPr>
        </p:nvGraphicFramePr>
        <p:xfrm>
          <a:off x="1072000" y="1787088"/>
          <a:ext cx="6999999" cy="24495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Strongly approve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27.66%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Approve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48.94%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Neutral</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17.02%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Disapprove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Strongly disapprove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47</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49014" y="818395"/>
            <a:ext cx="8229600" cy="548713"/>
          </a:xfrm>
        </p:spPr>
        <p:txBody>
          <a:bodyPr>
            <a:normAutofit fontScale="90000"/>
          </a:bodyPr>
          <a:lstStyle/>
          <a:p>
            <a:r>
              <a:rPr lang="en-GB" dirty="0"/>
              <a:t>Q17: The next section focuses on the pastor's involvement in the area. My pastor provides and over sees a balanced Spiritual diet (i.e., a good mix of Bible History, Christian Living, Doctrine, and Prophecy) for our area.</a:t>
            </a:r>
            <a:endParaRPr dirty="0"/>
          </a:p>
        </p:txBody>
      </p:sp>
      <p:sp>
        <p:nvSpPr>
          <p:cNvPr id="3" name="Title"/>
          <p:cNvSpPr>
            <a:spLocks noGrp="1"/>
          </p:cNvSpPr>
          <p:nvPr>
            <p:ph type="body" sz="quarter" idx="14"/>
          </p:nvPr>
        </p:nvSpPr>
        <p:spPr>
          <a:xfrm>
            <a:off x="457200" y="1365169"/>
            <a:ext cx="8229600" cy="239713"/>
          </a:xfrm>
        </p:spPr>
        <p:txBody>
          <a:bodyPr>
            <a:normAutofit lnSpcReduction="10000"/>
          </a:bodyPr>
          <a:lstStyle/>
          <a:p>
            <a:r>
              <a:rPr lang="en-GB" dirty="0"/>
              <a:t>Answered: 46   Skipped: 2</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883327978"/>
              </p:ext>
            </p:extLst>
          </p:nvPr>
        </p:nvGraphicFramePr>
        <p:xfrm>
          <a:off x="1239520" y="1647586"/>
          <a:ext cx="659227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49014" y="832485"/>
            <a:ext cx="8229600" cy="548713"/>
          </a:xfrm>
        </p:spPr>
        <p:txBody>
          <a:bodyPr>
            <a:normAutofit fontScale="90000"/>
          </a:bodyPr>
          <a:lstStyle/>
          <a:p>
            <a:r>
              <a:rPr lang="en-GB" dirty="0"/>
              <a:t>Q17: The next section focuses on the pastor's involvement in the area. My pastor provides and over sees a balanced Spiritual diet (i.e., a good mix of Bible History, Christian Living, Doctrine, and Prophecy) for our area.</a:t>
            </a:r>
            <a:endParaRPr dirty="0"/>
          </a:p>
        </p:txBody>
      </p:sp>
      <p:sp>
        <p:nvSpPr>
          <p:cNvPr id="3" name="Title"/>
          <p:cNvSpPr>
            <a:spLocks noGrp="1"/>
          </p:cNvSpPr>
          <p:nvPr>
            <p:ph type="body" sz="quarter" idx="14"/>
          </p:nvPr>
        </p:nvSpPr>
        <p:spPr>
          <a:xfrm>
            <a:off x="457200" y="1379259"/>
            <a:ext cx="8229600" cy="239713"/>
          </a:xfrm>
        </p:spPr>
        <p:txBody>
          <a:bodyPr>
            <a:normAutofit lnSpcReduction="10000"/>
          </a:bodyPr>
          <a:lstStyle/>
          <a:p>
            <a:r>
              <a:rPr lang="en-GB" dirty="0"/>
              <a:t>Answered: 46   Skipped: 2</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1187443198"/>
              </p:ext>
            </p:extLst>
          </p:nvPr>
        </p:nvGraphicFramePr>
        <p:xfrm>
          <a:off x="1185054" y="2406848"/>
          <a:ext cx="7000000" cy="86868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5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6.52%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21.74%
10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36.96%
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34.78%
16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7734" y="354965"/>
            <a:ext cx="8229600" cy="548713"/>
          </a:xfrm>
        </p:spPr>
        <p:txBody>
          <a:bodyPr/>
          <a:lstStyle/>
          <a:p>
            <a:r>
              <a:rPr lang="en-GB" dirty="0"/>
              <a:t>Q18: The messages in our area offer meat in due season (2 Tim 4:2).</a:t>
            </a:r>
            <a:endParaRPr dirty="0"/>
          </a:p>
        </p:txBody>
      </p:sp>
      <p:sp>
        <p:nvSpPr>
          <p:cNvPr id="3" name="Title"/>
          <p:cNvSpPr>
            <a:spLocks noGrp="1"/>
          </p:cNvSpPr>
          <p:nvPr>
            <p:ph type="body" sz="quarter" idx="14"/>
          </p:nvPr>
        </p:nvSpPr>
        <p:spPr>
          <a:xfrm>
            <a:off x="375920" y="901739"/>
            <a:ext cx="8229600" cy="239713"/>
          </a:xfrm>
        </p:spPr>
        <p:txBody>
          <a:bodyPr>
            <a:normAutofit lnSpcReduction="10000"/>
          </a:bodyPr>
          <a:lstStyle/>
          <a:p>
            <a:r>
              <a:rPr lang="en-GB" dirty="0"/>
              <a:t>Answered: 46   Skipped: 2</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98136751"/>
              </p:ext>
            </p:extLst>
          </p:nvPr>
        </p:nvGraphicFramePr>
        <p:xfrm>
          <a:off x="1320800" y="1413906"/>
          <a:ext cx="651099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48816" y="385445"/>
            <a:ext cx="8229600" cy="548713"/>
          </a:xfrm>
        </p:spPr>
        <p:txBody>
          <a:bodyPr/>
          <a:lstStyle/>
          <a:p>
            <a:r>
              <a:rPr lang="en-GB" dirty="0"/>
              <a:t>Q18: The messages in our area offer meat in due season (2 Tim 4:2).</a:t>
            </a:r>
            <a:endParaRPr dirty="0"/>
          </a:p>
        </p:txBody>
      </p:sp>
      <p:sp>
        <p:nvSpPr>
          <p:cNvPr id="3" name="Title"/>
          <p:cNvSpPr>
            <a:spLocks noGrp="1"/>
          </p:cNvSpPr>
          <p:nvPr>
            <p:ph type="body" sz="quarter" idx="14"/>
          </p:nvPr>
        </p:nvSpPr>
        <p:spPr>
          <a:xfrm>
            <a:off x="357002" y="932219"/>
            <a:ext cx="8229600" cy="239713"/>
          </a:xfrm>
        </p:spPr>
        <p:txBody>
          <a:bodyPr>
            <a:normAutofit lnSpcReduction="10000"/>
          </a:bodyPr>
          <a:lstStyle/>
          <a:p>
            <a:r>
              <a:rPr lang="en-GB" dirty="0"/>
              <a:t>Answered: 46   Skipped: 2</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734848880"/>
              </p:ext>
            </p:extLst>
          </p:nvPr>
        </p:nvGraphicFramePr>
        <p:xfrm>
          <a:off x="1072000" y="241700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10.87%
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13.04%
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47.83%
22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28.26%
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38656" y="375285"/>
            <a:ext cx="8229600" cy="548713"/>
          </a:xfrm>
        </p:spPr>
        <p:txBody>
          <a:bodyPr/>
          <a:lstStyle/>
          <a:p>
            <a:r>
              <a:rPr lang="en-GB" dirty="0"/>
              <a:t>Q19: My pastor visits with me upon request and is available for anointing.</a:t>
            </a:r>
            <a:endParaRPr dirty="0"/>
          </a:p>
        </p:txBody>
      </p:sp>
      <p:sp>
        <p:nvSpPr>
          <p:cNvPr id="3" name="Title"/>
          <p:cNvSpPr>
            <a:spLocks noGrp="1"/>
          </p:cNvSpPr>
          <p:nvPr>
            <p:ph type="body" sz="quarter" idx="14"/>
          </p:nvPr>
        </p:nvSpPr>
        <p:spPr>
          <a:xfrm>
            <a:off x="346842" y="922059"/>
            <a:ext cx="8229600" cy="239713"/>
          </a:xfrm>
        </p:spPr>
        <p:txBody>
          <a:bodyPr>
            <a:normAutofit lnSpcReduction="10000"/>
          </a:bodyPr>
          <a:lstStyle/>
          <a:p>
            <a:r>
              <a:rPr lang="en-GB" dirty="0"/>
              <a:t>Answered: 42   Skipped: 6</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928005131"/>
              </p:ext>
            </p:extLst>
          </p:nvPr>
        </p:nvGraphicFramePr>
        <p:xfrm>
          <a:off x="1320800" y="1413906"/>
          <a:ext cx="649067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58976" y="349888"/>
            <a:ext cx="8229600" cy="548713"/>
          </a:xfrm>
        </p:spPr>
        <p:txBody>
          <a:bodyPr/>
          <a:lstStyle/>
          <a:p>
            <a:r>
              <a:rPr lang="en-GB" dirty="0"/>
              <a:t>Q19: My pastor visits with me upon request and is available for anointing.</a:t>
            </a:r>
            <a:endParaRPr dirty="0"/>
          </a:p>
        </p:txBody>
      </p:sp>
      <p:sp>
        <p:nvSpPr>
          <p:cNvPr id="3" name="Title"/>
          <p:cNvSpPr>
            <a:spLocks noGrp="1"/>
          </p:cNvSpPr>
          <p:nvPr>
            <p:ph type="body" sz="quarter" idx="14"/>
          </p:nvPr>
        </p:nvSpPr>
        <p:spPr>
          <a:xfrm>
            <a:off x="367162" y="896662"/>
            <a:ext cx="8229600" cy="239713"/>
          </a:xfrm>
        </p:spPr>
        <p:txBody>
          <a:bodyPr>
            <a:normAutofit lnSpcReduction="10000"/>
          </a:bodyPr>
          <a:lstStyle/>
          <a:p>
            <a:r>
              <a:rPr lang="en-GB" dirty="0"/>
              <a:t>Answered: 42   Skipped: 6</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647801843"/>
              </p:ext>
            </p:extLst>
          </p:nvPr>
        </p:nvGraphicFramePr>
        <p:xfrm>
          <a:off x="1072000" y="1848048"/>
          <a:ext cx="6999999" cy="24495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Never</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Rarely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Sometimes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19.05%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Often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Always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50.00%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42</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18534" y="354965"/>
            <a:ext cx="8229600" cy="548713"/>
          </a:xfrm>
        </p:spPr>
        <p:txBody>
          <a:bodyPr>
            <a:normAutofit fontScale="90000"/>
          </a:bodyPr>
          <a:lstStyle/>
          <a:p>
            <a:r>
              <a:rPr lang="en-GB" dirty="0"/>
              <a:t>Q20: My pastor avoids controversial topics that create strife in a congregation.</a:t>
            </a:r>
            <a:endParaRPr dirty="0"/>
          </a:p>
        </p:txBody>
      </p:sp>
      <p:sp>
        <p:nvSpPr>
          <p:cNvPr id="3" name="Title"/>
          <p:cNvSpPr>
            <a:spLocks noGrp="1"/>
          </p:cNvSpPr>
          <p:nvPr>
            <p:ph type="body" sz="quarter" idx="14"/>
          </p:nvPr>
        </p:nvSpPr>
        <p:spPr>
          <a:xfrm>
            <a:off x="426720" y="901739"/>
            <a:ext cx="8229600" cy="239713"/>
          </a:xfrm>
        </p:spPr>
        <p:txBody>
          <a:bodyPr>
            <a:normAutofit lnSpcReduction="10000"/>
          </a:bodyPr>
          <a:lstStyle/>
          <a:p>
            <a:r>
              <a:rPr lang="en-GB" dirty="0"/>
              <a:t>Answered: 42   Skipped: 6</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545424121"/>
              </p:ext>
            </p:extLst>
          </p:nvPr>
        </p:nvGraphicFramePr>
        <p:xfrm>
          <a:off x="1432560" y="1371600"/>
          <a:ext cx="6277317" cy="32877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8374" y="344805"/>
            <a:ext cx="8229600" cy="548713"/>
          </a:xfrm>
        </p:spPr>
        <p:txBody>
          <a:bodyPr>
            <a:normAutofit fontScale="90000"/>
          </a:bodyPr>
          <a:lstStyle/>
          <a:p>
            <a:r>
              <a:rPr lang="en-GB" dirty="0"/>
              <a:t>Q20: My pastor avoids controversial topics that create strife in a congregation.</a:t>
            </a:r>
            <a:endParaRPr dirty="0"/>
          </a:p>
        </p:txBody>
      </p:sp>
      <p:sp>
        <p:nvSpPr>
          <p:cNvPr id="3" name="Title"/>
          <p:cNvSpPr>
            <a:spLocks noGrp="1"/>
          </p:cNvSpPr>
          <p:nvPr>
            <p:ph type="body" sz="quarter" idx="14"/>
          </p:nvPr>
        </p:nvSpPr>
        <p:spPr>
          <a:xfrm>
            <a:off x="416560" y="891579"/>
            <a:ext cx="8229600" cy="239713"/>
          </a:xfrm>
        </p:spPr>
        <p:txBody>
          <a:bodyPr>
            <a:normAutofit lnSpcReduction="10000"/>
          </a:bodyPr>
          <a:lstStyle/>
          <a:p>
            <a:r>
              <a:rPr lang="en-GB" dirty="0"/>
              <a:t>Answered: 42   Skipped: 6</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3719426231"/>
              </p:ext>
            </p:extLst>
          </p:nvPr>
        </p:nvGraphicFramePr>
        <p:xfrm>
          <a:off x="1063134" y="1858208"/>
          <a:ext cx="6999999" cy="24495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Never</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7.14%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Rarely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Sometimes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14.29%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Often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Always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38.10%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42</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9776" y="585789"/>
            <a:ext cx="8229600" cy="548713"/>
          </a:xfrm>
        </p:spPr>
        <p:txBody>
          <a:bodyPr>
            <a:normAutofit fontScale="90000"/>
          </a:bodyPr>
          <a:lstStyle/>
          <a:p>
            <a:r>
              <a:rPr lang="en-GB" dirty="0"/>
              <a:t>Q21: My pastor maintains a close relationship with those who are ordained in the area.</a:t>
            </a:r>
            <a:endParaRPr dirty="0"/>
          </a:p>
        </p:txBody>
      </p:sp>
      <p:sp>
        <p:nvSpPr>
          <p:cNvPr id="3" name="Title"/>
          <p:cNvSpPr>
            <a:spLocks noGrp="1"/>
          </p:cNvSpPr>
          <p:nvPr>
            <p:ph type="body" sz="quarter" idx="14"/>
          </p:nvPr>
        </p:nvSpPr>
        <p:spPr>
          <a:xfrm>
            <a:off x="417962" y="1132563"/>
            <a:ext cx="8229600" cy="239713"/>
          </a:xfrm>
        </p:spPr>
        <p:txBody>
          <a:bodyPr>
            <a:normAutofit lnSpcReduction="10000"/>
          </a:bodyPr>
          <a:lstStyle/>
          <a:p>
            <a:r>
              <a:rPr lang="en-GB" dirty="0"/>
              <a:t>Answered: 35   Skipped: 13</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395791627"/>
              </p:ext>
            </p:extLst>
          </p:nvPr>
        </p:nvGraphicFramePr>
        <p:xfrm>
          <a:off x="1428261" y="1424066"/>
          <a:ext cx="628747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21536" y="619125"/>
            <a:ext cx="8229600" cy="548713"/>
          </a:xfrm>
        </p:spPr>
        <p:txBody>
          <a:bodyPr>
            <a:normAutofit fontScale="90000"/>
          </a:bodyPr>
          <a:lstStyle/>
          <a:p>
            <a:r>
              <a:rPr lang="en-GB" dirty="0"/>
              <a:t>Q1: This first section asks general questions about our area. Which congregation do you routinely attend?</a:t>
            </a:r>
            <a:endParaRPr dirty="0"/>
          </a:p>
        </p:txBody>
      </p:sp>
      <p:sp>
        <p:nvSpPr>
          <p:cNvPr id="3" name="Title"/>
          <p:cNvSpPr>
            <a:spLocks noGrp="1"/>
          </p:cNvSpPr>
          <p:nvPr>
            <p:ph type="body" sz="quarter" idx="14"/>
          </p:nvPr>
        </p:nvSpPr>
        <p:spPr>
          <a:xfrm>
            <a:off x="1545210" y="1211406"/>
            <a:ext cx="7214111" cy="194206"/>
          </a:xfrm>
        </p:spPr>
        <p:txBody>
          <a:bodyPr>
            <a:normAutofit fontScale="77500" lnSpcReduction="20000"/>
          </a:bodyPr>
          <a:lstStyle/>
          <a:p>
            <a:r>
              <a:rPr lang="en-GB" dirty="0"/>
              <a:t>Answered: 48   Skipped: 0</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45930310"/>
              </p:ext>
            </p:extLst>
          </p:nvPr>
        </p:nvGraphicFramePr>
        <p:xfrm>
          <a:off x="1412240" y="1503680"/>
          <a:ext cx="6358597" cy="31149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98214" y="588645"/>
            <a:ext cx="8229600" cy="548713"/>
          </a:xfrm>
        </p:spPr>
        <p:txBody>
          <a:bodyPr>
            <a:normAutofit fontScale="90000"/>
          </a:bodyPr>
          <a:lstStyle/>
          <a:p>
            <a:r>
              <a:rPr lang="en-GB" dirty="0"/>
              <a:t>Q21: My pastor maintains a close relationship with those who are ordained in the area.</a:t>
            </a:r>
            <a:endParaRPr dirty="0"/>
          </a:p>
        </p:txBody>
      </p:sp>
      <p:sp>
        <p:nvSpPr>
          <p:cNvPr id="3" name="Title"/>
          <p:cNvSpPr>
            <a:spLocks noGrp="1"/>
          </p:cNvSpPr>
          <p:nvPr>
            <p:ph type="body" sz="quarter" idx="14"/>
          </p:nvPr>
        </p:nvSpPr>
        <p:spPr>
          <a:xfrm>
            <a:off x="406400" y="1135419"/>
            <a:ext cx="8229600" cy="239713"/>
          </a:xfrm>
        </p:spPr>
        <p:txBody>
          <a:bodyPr>
            <a:normAutofit lnSpcReduction="10000"/>
          </a:bodyPr>
          <a:lstStyle/>
          <a:p>
            <a:r>
              <a:rPr lang="en-GB" dirty="0"/>
              <a:t>Answered: 35   Skipped: 13</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57585289"/>
              </p:ext>
            </p:extLst>
          </p:nvPr>
        </p:nvGraphicFramePr>
        <p:xfrm>
          <a:off x="1073294" y="246780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17.14%
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37.14%
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45.71%
16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98214" y="585789"/>
            <a:ext cx="8229600" cy="548713"/>
          </a:xfrm>
        </p:spPr>
        <p:txBody>
          <a:bodyPr>
            <a:normAutofit fontScale="90000"/>
          </a:bodyPr>
          <a:lstStyle/>
          <a:p>
            <a:r>
              <a:rPr lang="en-GB" dirty="0"/>
              <a:t>Q22: How accessible do you feel the pastor is to you and others by phone, email, and text?</a:t>
            </a:r>
            <a:endParaRPr dirty="0"/>
          </a:p>
        </p:txBody>
      </p:sp>
      <p:sp>
        <p:nvSpPr>
          <p:cNvPr id="3" name="Title"/>
          <p:cNvSpPr>
            <a:spLocks noGrp="1"/>
          </p:cNvSpPr>
          <p:nvPr>
            <p:ph type="body" sz="quarter" idx="14"/>
          </p:nvPr>
        </p:nvSpPr>
        <p:spPr>
          <a:xfrm>
            <a:off x="406400" y="1132563"/>
            <a:ext cx="8229600" cy="239713"/>
          </a:xfrm>
        </p:spPr>
        <p:txBody>
          <a:bodyPr>
            <a:normAutofit lnSpcReduction="10000"/>
          </a:bodyPr>
          <a:lstStyle/>
          <a:p>
            <a:r>
              <a:rPr lang="en-GB" dirty="0"/>
              <a:t>Answered: 46   Skipped: 2</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2351406568"/>
              </p:ext>
            </p:extLst>
          </p:nvPr>
        </p:nvGraphicFramePr>
        <p:xfrm>
          <a:off x="1330960" y="1434226"/>
          <a:ext cx="652115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18534" y="588645"/>
            <a:ext cx="8229600" cy="548713"/>
          </a:xfrm>
        </p:spPr>
        <p:txBody>
          <a:bodyPr>
            <a:normAutofit fontScale="90000"/>
          </a:bodyPr>
          <a:lstStyle/>
          <a:p>
            <a:r>
              <a:rPr lang="en-GB" dirty="0"/>
              <a:t>Q22: How accessible do you feel the pastor is to you and others by phone, email, and text?</a:t>
            </a:r>
            <a:endParaRPr dirty="0"/>
          </a:p>
        </p:txBody>
      </p:sp>
      <p:sp>
        <p:nvSpPr>
          <p:cNvPr id="3" name="Title"/>
          <p:cNvSpPr>
            <a:spLocks noGrp="1"/>
          </p:cNvSpPr>
          <p:nvPr>
            <p:ph type="body" sz="quarter" idx="14"/>
          </p:nvPr>
        </p:nvSpPr>
        <p:spPr>
          <a:xfrm>
            <a:off x="426720" y="1135419"/>
            <a:ext cx="8229600" cy="239713"/>
          </a:xfrm>
        </p:spPr>
        <p:txBody>
          <a:bodyPr>
            <a:normAutofit lnSpcReduction="10000"/>
          </a:bodyPr>
          <a:lstStyle/>
          <a:p>
            <a:r>
              <a:rPr lang="en-GB" dirty="0"/>
              <a:t>Answered: 46   Skipped: 2</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1409704760"/>
              </p:ext>
            </p:extLst>
          </p:nvPr>
        </p:nvGraphicFramePr>
        <p:xfrm>
          <a:off x="1072000" y="243732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10.87%
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13.04%
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23.91%
11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52.17%
24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8374" y="824826"/>
            <a:ext cx="8229600" cy="548713"/>
          </a:xfrm>
        </p:spPr>
        <p:txBody>
          <a:bodyPr>
            <a:normAutofit fontScale="90000"/>
          </a:bodyPr>
          <a:lstStyle/>
          <a:p>
            <a:r>
              <a:rPr lang="en-GB" dirty="0"/>
              <a:t>Q23: Do you have someone, other than the pastor (ordained or not within the congregations), that you are can talk with concerning what you go through on a weekly basis?</a:t>
            </a:r>
            <a:endParaRPr dirty="0"/>
          </a:p>
        </p:txBody>
      </p:sp>
      <p:sp>
        <p:nvSpPr>
          <p:cNvPr id="3" name="Title"/>
          <p:cNvSpPr>
            <a:spLocks noGrp="1"/>
          </p:cNvSpPr>
          <p:nvPr>
            <p:ph type="body" sz="quarter" idx="14"/>
          </p:nvPr>
        </p:nvSpPr>
        <p:spPr>
          <a:xfrm>
            <a:off x="416560" y="1371600"/>
            <a:ext cx="8229600" cy="239713"/>
          </a:xfrm>
        </p:spPr>
        <p:txBody>
          <a:bodyPr>
            <a:normAutofit lnSpcReduction="10000"/>
          </a:bodyPr>
          <a:lstStyle/>
          <a:p>
            <a:r>
              <a:rPr lang="en-GB" dirty="0"/>
              <a:t>Answered: 47   Skipped: 1</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069793888"/>
              </p:ext>
            </p:extLst>
          </p:nvPr>
        </p:nvGraphicFramePr>
        <p:xfrm>
          <a:off x="1330960" y="1564640"/>
          <a:ext cx="6450037" cy="33181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8374" y="842645"/>
            <a:ext cx="8229600" cy="548713"/>
          </a:xfrm>
        </p:spPr>
        <p:txBody>
          <a:bodyPr>
            <a:normAutofit fontScale="90000"/>
          </a:bodyPr>
          <a:lstStyle/>
          <a:p>
            <a:r>
              <a:rPr lang="en-GB" dirty="0"/>
              <a:t>Q23: Do you have someone, other than the pastor (ordained or not within the congregations), that you are can talk with concerning what you go through on a weekly basis?</a:t>
            </a:r>
            <a:endParaRPr dirty="0"/>
          </a:p>
        </p:txBody>
      </p:sp>
      <p:sp>
        <p:nvSpPr>
          <p:cNvPr id="3" name="Title"/>
          <p:cNvSpPr>
            <a:spLocks noGrp="1"/>
          </p:cNvSpPr>
          <p:nvPr>
            <p:ph type="body" sz="quarter" idx="14"/>
          </p:nvPr>
        </p:nvSpPr>
        <p:spPr>
          <a:xfrm>
            <a:off x="416560" y="1389419"/>
            <a:ext cx="8229600" cy="239713"/>
          </a:xfrm>
        </p:spPr>
        <p:txBody>
          <a:bodyPr>
            <a:normAutofit lnSpcReduction="10000"/>
          </a:bodyPr>
          <a:lstStyle/>
          <a:p>
            <a:r>
              <a:rPr lang="en-GB" dirty="0"/>
              <a:t>Answered: 47   Skipped: 1</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349664873"/>
              </p:ext>
            </p:extLst>
          </p:nvPr>
        </p:nvGraphicFramePr>
        <p:xfrm>
          <a:off x="1093614" y="2571750"/>
          <a:ext cx="7000000" cy="975360"/>
        </p:xfrm>
        <a:graphic>
          <a:graphicData uri="http://schemas.openxmlformats.org/drawingml/2006/table">
            <a:tbl>
              <a:tblPr>
                <a:tableStyleId>{D7AC3CCA-C797-4891-BE02-D94E43425B78}</a:tableStyleId>
              </a:tblPr>
              <a:tblGrid>
                <a:gridCol w="1400000">
                  <a:extLst>
                    <a:ext uri="{9D8B030D-6E8A-4147-A177-3AD203B41FA5}">
                      <a16:colId xmlns:a16="http://schemas.microsoft.com/office/drawing/2014/main" val="20000"/>
                    </a:ext>
                  </a:extLst>
                </a:gridCol>
                <a:gridCol w="1400000">
                  <a:extLst>
                    <a:ext uri="{9D8B030D-6E8A-4147-A177-3AD203B41FA5}">
                      <a16:colId xmlns:a16="http://schemas.microsoft.com/office/drawing/2014/main" val="20001"/>
                    </a:ext>
                  </a:extLst>
                </a:gridCol>
                <a:gridCol w="1400000">
                  <a:extLst>
                    <a:ext uri="{9D8B030D-6E8A-4147-A177-3AD203B41FA5}">
                      <a16:colId xmlns:a16="http://schemas.microsoft.com/office/drawing/2014/main" val="20002"/>
                    </a:ext>
                  </a:extLst>
                </a:gridCol>
                <a:gridCol w="1400000">
                  <a:extLst>
                    <a:ext uri="{9D8B030D-6E8A-4147-A177-3AD203B41FA5}">
                      <a16:colId xmlns:a16="http://schemas.microsoft.com/office/drawing/2014/main" val="20003"/>
                    </a:ext>
                  </a:extLst>
                </a:gridCol>
                <a:gridCol w="1400000">
                  <a:extLst>
                    <a:ext uri="{9D8B030D-6E8A-4147-A177-3AD203B41FA5}">
                      <a16:colId xmlns:a16="http://schemas.microsoft.com/office/drawing/2014/main" val="20004"/>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YES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NO</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97.87%
46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2.13%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57574" y="354965"/>
            <a:ext cx="8229600" cy="548713"/>
          </a:xfrm>
        </p:spPr>
        <p:txBody>
          <a:bodyPr/>
          <a:lstStyle/>
          <a:p>
            <a:r>
              <a:rPr lang="en-GB" dirty="0"/>
              <a:t>Q24: My pastor is hard working and diligent.</a:t>
            </a:r>
            <a:endParaRPr dirty="0"/>
          </a:p>
        </p:txBody>
      </p:sp>
      <p:sp>
        <p:nvSpPr>
          <p:cNvPr id="3" name="Title"/>
          <p:cNvSpPr>
            <a:spLocks noGrp="1"/>
          </p:cNvSpPr>
          <p:nvPr>
            <p:ph type="body" sz="quarter" idx="14"/>
          </p:nvPr>
        </p:nvSpPr>
        <p:spPr>
          <a:xfrm>
            <a:off x="365760" y="901739"/>
            <a:ext cx="8229600" cy="239713"/>
          </a:xfrm>
        </p:spPr>
        <p:txBody>
          <a:bodyPr>
            <a:normAutofit lnSpcReduction="10000"/>
          </a:bodyPr>
          <a:lstStyle/>
          <a:p>
            <a:r>
              <a:rPr lang="en-GB" dirty="0"/>
              <a:t>Answered: 44   Skipped: 4</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7014173"/>
              </p:ext>
            </p:extLst>
          </p:nvPr>
        </p:nvGraphicFramePr>
        <p:xfrm>
          <a:off x="1229360" y="1351280"/>
          <a:ext cx="6724357" cy="32978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58976" y="385445"/>
            <a:ext cx="8229600" cy="548713"/>
          </a:xfrm>
        </p:spPr>
        <p:txBody>
          <a:bodyPr/>
          <a:lstStyle/>
          <a:p>
            <a:r>
              <a:rPr lang="en-GB" dirty="0"/>
              <a:t>Q24: My pastor is hard working and diligent.</a:t>
            </a:r>
            <a:endParaRPr dirty="0"/>
          </a:p>
        </p:txBody>
      </p:sp>
      <p:sp>
        <p:nvSpPr>
          <p:cNvPr id="3" name="Title"/>
          <p:cNvSpPr>
            <a:spLocks noGrp="1"/>
          </p:cNvSpPr>
          <p:nvPr>
            <p:ph type="body" sz="quarter" idx="14"/>
          </p:nvPr>
        </p:nvSpPr>
        <p:spPr>
          <a:xfrm>
            <a:off x="367162" y="932219"/>
            <a:ext cx="8229600" cy="239713"/>
          </a:xfrm>
        </p:spPr>
        <p:txBody>
          <a:bodyPr>
            <a:normAutofit lnSpcReduction="10000"/>
          </a:bodyPr>
          <a:lstStyle/>
          <a:p>
            <a:r>
              <a:rPr lang="en-GB" dirty="0"/>
              <a:t>Answered: 44   Skipped: 4</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312733120"/>
              </p:ext>
            </p:extLst>
          </p:nvPr>
        </p:nvGraphicFramePr>
        <p:xfrm>
          <a:off x="1082160" y="244748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6.82%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11.36%
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25.00%
11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56.82%
25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136" y="365125"/>
            <a:ext cx="8229600" cy="548713"/>
          </a:xfrm>
        </p:spPr>
        <p:txBody>
          <a:bodyPr/>
          <a:lstStyle/>
          <a:p>
            <a:r>
              <a:rPr lang="en-GB" dirty="0"/>
              <a:t>Q25: My pastor is an effective delegator.</a:t>
            </a:r>
            <a:endParaRPr dirty="0"/>
          </a:p>
        </p:txBody>
      </p:sp>
      <p:sp>
        <p:nvSpPr>
          <p:cNvPr id="3" name="Title"/>
          <p:cNvSpPr>
            <a:spLocks noGrp="1"/>
          </p:cNvSpPr>
          <p:nvPr>
            <p:ph type="body" sz="quarter" idx="14"/>
          </p:nvPr>
        </p:nvSpPr>
        <p:spPr>
          <a:xfrm>
            <a:off x="377322" y="911899"/>
            <a:ext cx="8229600" cy="239713"/>
          </a:xfrm>
        </p:spPr>
        <p:txBody>
          <a:bodyPr>
            <a:normAutofit lnSpcReduction="10000"/>
          </a:bodyPr>
          <a:lstStyle/>
          <a:p>
            <a:r>
              <a:rPr lang="en-GB" dirty="0"/>
              <a:t>Answered: 45   Skipped: 3</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3048936010"/>
              </p:ext>
            </p:extLst>
          </p:nvPr>
        </p:nvGraphicFramePr>
        <p:xfrm>
          <a:off x="1402080" y="1413906"/>
          <a:ext cx="634843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58976" y="365125"/>
            <a:ext cx="8229600" cy="548713"/>
          </a:xfrm>
        </p:spPr>
        <p:txBody>
          <a:bodyPr/>
          <a:lstStyle/>
          <a:p>
            <a:r>
              <a:rPr lang="en-GB" dirty="0"/>
              <a:t>Q25: My pastor is an effective delegator.</a:t>
            </a:r>
            <a:endParaRPr dirty="0"/>
          </a:p>
        </p:txBody>
      </p:sp>
      <p:sp>
        <p:nvSpPr>
          <p:cNvPr id="3" name="Title"/>
          <p:cNvSpPr>
            <a:spLocks noGrp="1"/>
          </p:cNvSpPr>
          <p:nvPr>
            <p:ph type="body" sz="quarter" idx="14"/>
          </p:nvPr>
        </p:nvSpPr>
        <p:spPr>
          <a:xfrm>
            <a:off x="367162" y="911899"/>
            <a:ext cx="8229600" cy="239713"/>
          </a:xfrm>
        </p:spPr>
        <p:txBody>
          <a:bodyPr>
            <a:normAutofit lnSpcReduction="10000"/>
          </a:bodyPr>
          <a:lstStyle/>
          <a:p>
            <a:r>
              <a:rPr lang="en-GB" dirty="0"/>
              <a:t>Answered: 45   Skipped: 3</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1658315585"/>
              </p:ext>
            </p:extLst>
          </p:nvPr>
        </p:nvGraphicFramePr>
        <p:xfrm>
          <a:off x="1072000" y="242716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2.22%
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11.11%
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28.89%
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57.78%
26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58976" y="354965"/>
            <a:ext cx="8229600" cy="548713"/>
          </a:xfrm>
        </p:spPr>
        <p:txBody>
          <a:bodyPr/>
          <a:lstStyle/>
          <a:p>
            <a:r>
              <a:rPr lang="en-GB" dirty="0"/>
              <a:t>Q26: My pastor performs his duties in an organized and way.</a:t>
            </a:r>
            <a:endParaRPr dirty="0"/>
          </a:p>
        </p:txBody>
      </p:sp>
      <p:sp>
        <p:nvSpPr>
          <p:cNvPr id="3" name="Title"/>
          <p:cNvSpPr>
            <a:spLocks noGrp="1"/>
          </p:cNvSpPr>
          <p:nvPr>
            <p:ph type="body" sz="quarter" idx="14"/>
          </p:nvPr>
        </p:nvSpPr>
        <p:spPr>
          <a:xfrm>
            <a:off x="367162" y="901739"/>
            <a:ext cx="8229600" cy="239713"/>
          </a:xfrm>
        </p:spPr>
        <p:txBody>
          <a:bodyPr>
            <a:normAutofit lnSpcReduction="10000"/>
          </a:bodyPr>
          <a:lstStyle/>
          <a:p>
            <a:r>
              <a:rPr lang="en-GB" dirty="0"/>
              <a:t>Answered: 45   Skipped: 3</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3706972760"/>
              </p:ext>
            </p:extLst>
          </p:nvPr>
        </p:nvGraphicFramePr>
        <p:xfrm>
          <a:off x="1259840" y="1320800"/>
          <a:ext cx="6612597" cy="32978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21536" y="598805"/>
            <a:ext cx="8229600" cy="548713"/>
          </a:xfrm>
        </p:spPr>
        <p:txBody>
          <a:bodyPr>
            <a:normAutofit fontScale="90000"/>
          </a:bodyPr>
          <a:lstStyle/>
          <a:p>
            <a:r>
              <a:rPr lang="en-GB" dirty="0"/>
              <a:t>Q1: This first section asks general questions about our area. Which congregation do you routinely attend?</a:t>
            </a:r>
            <a:endParaRPr dirty="0"/>
          </a:p>
        </p:txBody>
      </p:sp>
      <p:sp>
        <p:nvSpPr>
          <p:cNvPr id="3" name="Title"/>
          <p:cNvSpPr>
            <a:spLocks noGrp="1"/>
          </p:cNvSpPr>
          <p:nvPr>
            <p:ph type="body" sz="quarter" idx="14"/>
          </p:nvPr>
        </p:nvSpPr>
        <p:spPr>
          <a:xfrm>
            <a:off x="529722" y="1145579"/>
            <a:ext cx="8229600" cy="239713"/>
          </a:xfrm>
        </p:spPr>
        <p:txBody>
          <a:bodyPr>
            <a:normAutofit lnSpcReduction="10000"/>
          </a:bodyPr>
          <a:lstStyle/>
          <a:p>
            <a:r>
              <a:rPr lang="en-GB" dirty="0"/>
              <a:t>Answered: 48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4265844798"/>
              </p:ext>
            </p:extLst>
          </p:nvPr>
        </p:nvGraphicFramePr>
        <p:xfrm>
          <a:off x="1083454" y="1919168"/>
          <a:ext cx="6999999" cy="134559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Atlanta</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89.58%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Buford</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48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48816" y="349888"/>
            <a:ext cx="8229600" cy="548713"/>
          </a:xfrm>
        </p:spPr>
        <p:txBody>
          <a:bodyPr/>
          <a:lstStyle/>
          <a:p>
            <a:r>
              <a:rPr lang="en-GB" dirty="0"/>
              <a:t>Q26: My pastor performs his duties in an organized and way.</a:t>
            </a:r>
            <a:endParaRPr dirty="0"/>
          </a:p>
        </p:txBody>
      </p:sp>
      <p:sp>
        <p:nvSpPr>
          <p:cNvPr id="3" name="Title"/>
          <p:cNvSpPr>
            <a:spLocks noGrp="1"/>
          </p:cNvSpPr>
          <p:nvPr>
            <p:ph type="body" sz="quarter" idx="14"/>
          </p:nvPr>
        </p:nvSpPr>
        <p:spPr>
          <a:xfrm>
            <a:off x="357002" y="896662"/>
            <a:ext cx="8229600" cy="239713"/>
          </a:xfrm>
        </p:spPr>
        <p:txBody>
          <a:bodyPr>
            <a:normAutofit lnSpcReduction="10000"/>
          </a:bodyPr>
          <a:lstStyle/>
          <a:p>
            <a:r>
              <a:rPr lang="en-GB" dirty="0"/>
              <a:t>Answered: 45   Skipped: 3</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1478530922"/>
              </p:ext>
            </p:extLst>
          </p:nvPr>
        </p:nvGraphicFramePr>
        <p:xfrm>
          <a:off x="1072000" y="1848048"/>
          <a:ext cx="6999999" cy="24495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Never</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Rarely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6.67%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Sometimes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8.89%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Often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Always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51.11%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45</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58976" y="365125"/>
            <a:ext cx="8229600" cy="548713"/>
          </a:xfrm>
        </p:spPr>
        <p:txBody>
          <a:bodyPr/>
          <a:lstStyle/>
          <a:p>
            <a:r>
              <a:rPr lang="en-GB" dirty="0"/>
              <a:t>Q27: My pastor shows humility and love for the brethren.</a:t>
            </a:r>
            <a:endParaRPr dirty="0"/>
          </a:p>
        </p:txBody>
      </p:sp>
      <p:sp>
        <p:nvSpPr>
          <p:cNvPr id="3" name="Title"/>
          <p:cNvSpPr>
            <a:spLocks noGrp="1"/>
          </p:cNvSpPr>
          <p:nvPr>
            <p:ph type="body" sz="quarter" idx="14"/>
          </p:nvPr>
        </p:nvSpPr>
        <p:spPr>
          <a:xfrm>
            <a:off x="367162" y="911899"/>
            <a:ext cx="8229600" cy="239713"/>
          </a:xfrm>
        </p:spPr>
        <p:txBody>
          <a:bodyPr>
            <a:normAutofit lnSpcReduction="10000"/>
          </a:bodyPr>
          <a:lstStyle/>
          <a:p>
            <a:r>
              <a:rPr lang="en-GB" dirty="0"/>
              <a:t>Answered: 45   Skipped: 3</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836683353"/>
              </p:ext>
            </p:extLst>
          </p:nvPr>
        </p:nvGraphicFramePr>
        <p:xfrm>
          <a:off x="1371600" y="1413906"/>
          <a:ext cx="641955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136" y="344805"/>
            <a:ext cx="8229600" cy="548713"/>
          </a:xfrm>
        </p:spPr>
        <p:txBody>
          <a:bodyPr/>
          <a:lstStyle/>
          <a:p>
            <a:r>
              <a:rPr lang="en-GB" dirty="0"/>
              <a:t>Q27: My pastor shows humility and love for the brethren.</a:t>
            </a:r>
            <a:endParaRPr dirty="0"/>
          </a:p>
        </p:txBody>
      </p:sp>
      <p:sp>
        <p:nvSpPr>
          <p:cNvPr id="3" name="Title"/>
          <p:cNvSpPr>
            <a:spLocks noGrp="1"/>
          </p:cNvSpPr>
          <p:nvPr>
            <p:ph type="body" sz="quarter" idx="14"/>
          </p:nvPr>
        </p:nvSpPr>
        <p:spPr>
          <a:xfrm>
            <a:off x="377322" y="891579"/>
            <a:ext cx="8229600" cy="239713"/>
          </a:xfrm>
        </p:spPr>
        <p:txBody>
          <a:bodyPr>
            <a:normAutofit lnSpcReduction="10000"/>
          </a:bodyPr>
          <a:lstStyle/>
          <a:p>
            <a:r>
              <a:rPr lang="en-GB" dirty="0"/>
              <a:t>Answered: 45   Skipped: 3</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3698730819"/>
              </p:ext>
            </p:extLst>
          </p:nvPr>
        </p:nvGraphicFramePr>
        <p:xfrm>
          <a:off x="1072000" y="241700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6.67%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4.44%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24.44%
11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64.44%
29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48816" y="375285"/>
            <a:ext cx="8229600" cy="548713"/>
          </a:xfrm>
        </p:spPr>
        <p:txBody>
          <a:bodyPr/>
          <a:lstStyle/>
          <a:p>
            <a:r>
              <a:rPr lang="en-GB" dirty="0"/>
              <a:t>Q28: My pastor knows when to refer members to outside professionals.</a:t>
            </a:r>
            <a:endParaRPr dirty="0"/>
          </a:p>
        </p:txBody>
      </p:sp>
      <p:sp>
        <p:nvSpPr>
          <p:cNvPr id="3" name="Title"/>
          <p:cNvSpPr>
            <a:spLocks noGrp="1"/>
          </p:cNvSpPr>
          <p:nvPr>
            <p:ph type="body" sz="quarter" idx="14"/>
          </p:nvPr>
        </p:nvSpPr>
        <p:spPr>
          <a:xfrm>
            <a:off x="357002" y="922059"/>
            <a:ext cx="8229600" cy="239713"/>
          </a:xfrm>
        </p:spPr>
        <p:txBody>
          <a:bodyPr>
            <a:normAutofit lnSpcReduction="10000"/>
          </a:bodyPr>
          <a:lstStyle/>
          <a:p>
            <a:r>
              <a:rPr lang="en-GB" dirty="0"/>
              <a:t>Answered: 35   Skipped: 13</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762014644"/>
              </p:ext>
            </p:extLst>
          </p:nvPr>
        </p:nvGraphicFramePr>
        <p:xfrm>
          <a:off x="1341120" y="1413906"/>
          <a:ext cx="647035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136" y="375285"/>
            <a:ext cx="8229600" cy="548713"/>
          </a:xfrm>
        </p:spPr>
        <p:txBody>
          <a:bodyPr/>
          <a:lstStyle/>
          <a:p>
            <a:r>
              <a:rPr lang="en-GB" dirty="0"/>
              <a:t>Q28: My pastor knows when to refer members to outside professionals.</a:t>
            </a:r>
            <a:endParaRPr dirty="0"/>
          </a:p>
        </p:txBody>
      </p:sp>
      <p:sp>
        <p:nvSpPr>
          <p:cNvPr id="3" name="Title"/>
          <p:cNvSpPr>
            <a:spLocks noGrp="1"/>
          </p:cNvSpPr>
          <p:nvPr>
            <p:ph type="body" sz="quarter" idx="14"/>
          </p:nvPr>
        </p:nvSpPr>
        <p:spPr>
          <a:xfrm>
            <a:off x="377322" y="922059"/>
            <a:ext cx="8229600" cy="239713"/>
          </a:xfrm>
        </p:spPr>
        <p:txBody>
          <a:bodyPr>
            <a:normAutofit lnSpcReduction="10000"/>
          </a:bodyPr>
          <a:lstStyle/>
          <a:p>
            <a:r>
              <a:rPr lang="en-GB" dirty="0"/>
              <a:t>Answered: 35   Skipped: 13</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844477764"/>
              </p:ext>
            </p:extLst>
          </p:nvPr>
        </p:nvGraphicFramePr>
        <p:xfrm>
          <a:off x="1072000" y="244748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20.00%
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25.71%
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54.29%
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09776" y="576619"/>
            <a:ext cx="8229600" cy="548713"/>
          </a:xfrm>
        </p:spPr>
        <p:txBody>
          <a:bodyPr>
            <a:normAutofit fontScale="90000"/>
          </a:bodyPr>
          <a:lstStyle/>
          <a:p>
            <a:r>
              <a:rPr lang="en-GB" dirty="0"/>
              <a:t>Q29: My pastor supports all generations in our congregations: preteens, teens, young adults, adults, and seniors.</a:t>
            </a:r>
            <a:endParaRPr dirty="0"/>
          </a:p>
        </p:txBody>
      </p:sp>
      <p:sp>
        <p:nvSpPr>
          <p:cNvPr id="3" name="Title"/>
          <p:cNvSpPr>
            <a:spLocks noGrp="1"/>
          </p:cNvSpPr>
          <p:nvPr>
            <p:ph type="body" sz="quarter" idx="14"/>
          </p:nvPr>
        </p:nvSpPr>
        <p:spPr>
          <a:xfrm>
            <a:off x="417962" y="1123393"/>
            <a:ext cx="8229600" cy="239713"/>
          </a:xfrm>
        </p:spPr>
        <p:txBody>
          <a:bodyPr>
            <a:normAutofit lnSpcReduction="10000"/>
          </a:bodyPr>
          <a:lstStyle/>
          <a:p>
            <a:r>
              <a:rPr lang="en-GB" dirty="0"/>
              <a:t>Answered: 44   Skipped: 4</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431008610"/>
              </p:ext>
            </p:extLst>
          </p:nvPr>
        </p:nvGraphicFramePr>
        <p:xfrm>
          <a:off x="1310640" y="1413906"/>
          <a:ext cx="654147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18534" y="598805"/>
            <a:ext cx="8229600" cy="548713"/>
          </a:xfrm>
        </p:spPr>
        <p:txBody>
          <a:bodyPr>
            <a:normAutofit fontScale="90000"/>
          </a:bodyPr>
          <a:lstStyle/>
          <a:p>
            <a:r>
              <a:rPr lang="en-GB" dirty="0"/>
              <a:t>Q29: My pastor supports all generations in our congregations: preteens, teens, young adults, adults, and seniors.</a:t>
            </a:r>
            <a:endParaRPr dirty="0"/>
          </a:p>
        </p:txBody>
      </p:sp>
      <p:sp>
        <p:nvSpPr>
          <p:cNvPr id="3" name="Title"/>
          <p:cNvSpPr>
            <a:spLocks noGrp="1"/>
          </p:cNvSpPr>
          <p:nvPr>
            <p:ph type="body" sz="quarter" idx="14"/>
          </p:nvPr>
        </p:nvSpPr>
        <p:spPr>
          <a:xfrm>
            <a:off x="426720" y="1145579"/>
            <a:ext cx="8229600" cy="239713"/>
          </a:xfrm>
        </p:spPr>
        <p:txBody>
          <a:bodyPr>
            <a:normAutofit lnSpcReduction="10000"/>
          </a:bodyPr>
          <a:lstStyle/>
          <a:p>
            <a:r>
              <a:rPr lang="en-GB" dirty="0"/>
              <a:t>Answered: 44   Skipped: 4</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062027811"/>
              </p:ext>
            </p:extLst>
          </p:nvPr>
        </p:nvGraphicFramePr>
        <p:xfrm>
          <a:off x="1072000" y="243732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6.82%
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20.45%
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27.27%
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45.45%
20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4.11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19936" y="586779"/>
            <a:ext cx="8229600" cy="548713"/>
          </a:xfrm>
        </p:spPr>
        <p:txBody>
          <a:bodyPr>
            <a:normAutofit fontScale="90000"/>
          </a:bodyPr>
          <a:lstStyle/>
          <a:p>
            <a:r>
              <a:rPr lang="en-GB" dirty="0"/>
              <a:t>Q30: I would recommend my congregation to a co-worker, friend, or family member.</a:t>
            </a:r>
            <a:endParaRPr dirty="0"/>
          </a:p>
        </p:txBody>
      </p:sp>
      <p:sp>
        <p:nvSpPr>
          <p:cNvPr id="3" name="Title"/>
          <p:cNvSpPr>
            <a:spLocks noGrp="1"/>
          </p:cNvSpPr>
          <p:nvPr>
            <p:ph type="body" sz="quarter" idx="14"/>
          </p:nvPr>
        </p:nvSpPr>
        <p:spPr>
          <a:xfrm>
            <a:off x="428122" y="1133553"/>
            <a:ext cx="8229600" cy="239713"/>
          </a:xfrm>
        </p:spPr>
        <p:txBody>
          <a:bodyPr>
            <a:normAutofit lnSpcReduction="10000"/>
          </a:bodyPr>
          <a:lstStyle/>
          <a:p>
            <a:r>
              <a:rPr lang="en-GB" dirty="0"/>
              <a:t>Answered: 45   Skipped: 3</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324324597"/>
              </p:ext>
            </p:extLst>
          </p:nvPr>
        </p:nvGraphicFramePr>
        <p:xfrm>
          <a:off x="1300480" y="1413906"/>
          <a:ext cx="6521157" cy="32047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30096" y="602734"/>
            <a:ext cx="8229600" cy="548713"/>
          </a:xfrm>
        </p:spPr>
        <p:txBody>
          <a:bodyPr>
            <a:normAutofit fontScale="90000"/>
          </a:bodyPr>
          <a:lstStyle/>
          <a:p>
            <a:r>
              <a:rPr lang="en-GB" dirty="0"/>
              <a:t>Q30: I would recommend my congregation to a co-worker, friend, or family member.</a:t>
            </a:r>
            <a:endParaRPr dirty="0"/>
          </a:p>
        </p:txBody>
      </p:sp>
      <p:sp>
        <p:nvSpPr>
          <p:cNvPr id="3" name="Title"/>
          <p:cNvSpPr>
            <a:spLocks noGrp="1"/>
          </p:cNvSpPr>
          <p:nvPr>
            <p:ph type="body" sz="quarter" idx="14"/>
          </p:nvPr>
        </p:nvSpPr>
        <p:spPr>
          <a:xfrm>
            <a:off x="438282" y="1149508"/>
            <a:ext cx="8229600" cy="239713"/>
          </a:xfrm>
        </p:spPr>
        <p:txBody>
          <a:bodyPr>
            <a:normAutofit lnSpcReduction="10000"/>
          </a:bodyPr>
          <a:lstStyle/>
          <a:p>
            <a:r>
              <a:rPr lang="en-GB" dirty="0"/>
              <a:t>Answered: 45   Skipped: 3</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89116713"/>
              </p:ext>
            </p:extLst>
          </p:nvPr>
        </p:nvGraphicFramePr>
        <p:xfrm>
          <a:off x="1072000" y="242716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NEVER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RARELY</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SOMETIMES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OFTEN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ALWAYS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15.56%
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13.33%
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28.89%
13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42.22%
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1BE9D-C3B9-47D8-91B8-B11BEC28E6DA}"/>
              </a:ext>
            </a:extLst>
          </p:cNvPr>
          <p:cNvPicPr>
            <a:picLocks noChangeAspect="1"/>
          </p:cNvPicPr>
          <p:nvPr/>
        </p:nvPicPr>
        <p:blipFill>
          <a:blip r:embed="rId2"/>
          <a:stretch>
            <a:fillRect/>
          </a:stretch>
        </p:blipFill>
        <p:spPr>
          <a:xfrm>
            <a:off x="172720" y="236254"/>
            <a:ext cx="8702934" cy="4620226"/>
          </a:xfrm>
          <a:prstGeom prst="rect">
            <a:avLst/>
          </a:prstGeom>
        </p:spPr>
      </p:pic>
    </p:spTree>
    <p:extLst>
      <p:ext uri="{BB962C8B-B14F-4D97-AF65-F5344CB8AC3E}">
        <p14:creationId xmlns:p14="http://schemas.microsoft.com/office/powerpoint/2010/main" val="424974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1376" y="354965"/>
            <a:ext cx="8229600" cy="548713"/>
          </a:xfrm>
        </p:spPr>
        <p:txBody>
          <a:bodyPr/>
          <a:lstStyle/>
          <a:p>
            <a:r>
              <a:rPr lang="en-GB" dirty="0"/>
              <a:t>Q2: What is your general sense of your congregation at this time?</a:t>
            </a:r>
            <a:endParaRPr dirty="0"/>
          </a:p>
        </p:txBody>
      </p:sp>
      <p:sp>
        <p:nvSpPr>
          <p:cNvPr id="3" name="Title"/>
          <p:cNvSpPr>
            <a:spLocks noGrp="1"/>
          </p:cNvSpPr>
          <p:nvPr>
            <p:ph type="body" sz="quarter" idx="14"/>
          </p:nvPr>
        </p:nvSpPr>
        <p:spPr>
          <a:xfrm>
            <a:off x="519562" y="901739"/>
            <a:ext cx="8229600" cy="239713"/>
          </a:xfrm>
        </p:spPr>
        <p:txBody>
          <a:bodyPr>
            <a:normAutofit lnSpcReduction="10000"/>
          </a:bodyPr>
          <a:lstStyle/>
          <a:p>
            <a:r>
              <a:rPr lang="en-GB" dirty="0"/>
              <a:t>Answered: 47   Skipped: 1</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15833485"/>
              </p:ext>
            </p:extLst>
          </p:nvPr>
        </p:nvGraphicFramePr>
        <p:xfrm>
          <a:off x="1056640" y="114109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01216" y="365125"/>
            <a:ext cx="8229600" cy="548713"/>
          </a:xfrm>
        </p:spPr>
        <p:txBody>
          <a:bodyPr/>
          <a:lstStyle/>
          <a:p>
            <a:r>
              <a:rPr lang="en-GB" dirty="0"/>
              <a:t>Q2: What is your general sense of your congregation at this time?</a:t>
            </a:r>
            <a:endParaRPr dirty="0"/>
          </a:p>
        </p:txBody>
      </p:sp>
      <p:sp>
        <p:nvSpPr>
          <p:cNvPr id="3" name="Title"/>
          <p:cNvSpPr>
            <a:spLocks noGrp="1"/>
          </p:cNvSpPr>
          <p:nvPr>
            <p:ph type="body" sz="quarter" idx="14"/>
          </p:nvPr>
        </p:nvSpPr>
        <p:spPr>
          <a:xfrm>
            <a:off x="509402" y="911899"/>
            <a:ext cx="8229600" cy="239713"/>
          </a:xfrm>
        </p:spPr>
        <p:txBody>
          <a:bodyPr>
            <a:normAutofit lnSpcReduction="10000"/>
          </a:bodyPr>
          <a:lstStyle/>
          <a:p>
            <a:r>
              <a:rPr lang="en-GB" dirty="0"/>
              <a:t>Answered: 47   Skipped: 1</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388303998"/>
              </p:ext>
            </p:extLst>
          </p:nvPr>
        </p:nvGraphicFramePr>
        <p:xfrm>
          <a:off x="1073294" y="1929328"/>
          <a:ext cx="7000000" cy="853440"/>
        </p:xfrm>
        <a:graphic>
          <a:graphicData uri="http://schemas.openxmlformats.org/drawingml/2006/table">
            <a:tbl>
              <a:tblPr>
                <a:tableStyleId>{D7AC3CCA-C797-4891-BE02-D94E43425B78}</a:tableStyleId>
              </a:tblPr>
              <a:tblGrid>
                <a:gridCol w="875000">
                  <a:extLst>
                    <a:ext uri="{9D8B030D-6E8A-4147-A177-3AD203B41FA5}">
                      <a16:colId xmlns:a16="http://schemas.microsoft.com/office/drawing/2014/main" val="20000"/>
                    </a:ext>
                  </a:extLst>
                </a:gridCol>
                <a:gridCol w="875000">
                  <a:extLst>
                    <a:ext uri="{9D8B030D-6E8A-4147-A177-3AD203B41FA5}">
                      <a16:colId xmlns:a16="http://schemas.microsoft.com/office/drawing/2014/main" val="20001"/>
                    </a:ext>
                  </a:extLst>
                </a:gridCol>
                <a:gridCol w="875000">
                  <a:extLst>
                    <a:ext uri="{9D8B030D-6E8A-4147-A177-3AD203B41FA5}">
                      <a16:colId xmlns:a16="http://schemas.microsoft.com/office/drawing/2014/main" val="20002"/>
                    </a:ext>
                  </a:extLst>
                </a:gridCol>
                <a:gridCol w="875000">
                  <a:extLst>
                    <a:ext uri="{9D8B030D-6E8A-4147-A177-3AD203B41FA5}">
                      <a16:colId xmlns:a16="http://schemas.microsoft.com/office/drawing/2014/main" val="20003"/>
                    </a:ext>
                  </a:extLst>
                </a:gridCol>
                <a:gridCol w="875000">
                  <a:extLst>
                    <a:ext uri="{9D8B030D-6E8A-4147-A177-3AD203B41FA5}">
                      <a16:colId xmlns:a16="http://schemas.microsoft.com/office/drawing/2014/main" val="20004"/>
                    </a:ext>
                  </a:extLst>
                </a:gridCol>
                <a:gridCol w="875000">
                  <a:extLst>
                    <a:ext uri="{9D8B030D-6E8A-4147-A177-3AD203B41FA5}">
                      <a16:colId xmlns:a16="http://schemas.microsoft.com/office/drawing/2014/main" val="20005"/>
                    </a:ext>
                  </a:extLst>
                </a:gridCol>
                <a:gridCol w="875000">
                  <a:extLst>
                    <a:ext uri="{9D8B030D-6E8A-4147-A177-3AD203B41FA5}">
                      <a16:colId xmlns:a16="http://schemas.microsoft.com/office/drawing/2014/main" val="20006"/>
                    </a:ext>
                  </a:extLst>
                </a:gridCol>
                <a:gridCol w="875000">
                  <a:extLst>
                    <a:ext uri="{9D8B030D-6E8A-4147-A177-3AD203B41FA5}">
                      <a16:colId xmlns:a16="http://schemas.microsoft.com/office/drawing/2014/main" val="20007"/>
                    </a:ext>
                  </a:extLst>
                </a:gridCol>
              </a:tblGrid>
              <a:tr h="281820">
                <a:tc>
                  <a:txBody>
                    <a:bodyPr/>
                    <a:lstStyle/>
                    <a:p>
                      <a:pPr algn="l"/>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VERY POOR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POOR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FAIR</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GOOD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EXCELLENT</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0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 </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
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4.26%
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19.15%
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53.19%
25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23.40%
11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3.96</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21536" y="596939"/>
            <a:ext cx="8229600" cy="548713"/>
          </a:xfrm>
        </p:spPr>
        <p:txBody>
          <a:bodyPr>
            <a:normAutofit fontScale="90000"/>
          </a:bodyPr>
          <a:lstStyle/>
          <a:p>
            <a:r>
              <a:rPr lang="en-GB" dirty="0"/>
              <a:t>Q3: In general, how do you like the Holiday Inn Express, Bethlehem as a meeting hall?</a:t>
            </a:r>
            <a:endParaRPr dirty="0"/>
          </a:p>
        </p:txBody>
      </p:sp>
      <p:sp>
        <p:nvSpPr>
          <p:cNvPr id="3" name="Title"/>
          <p:cNvSpPr>
            <a:spLocks noGrp="1"/>
          </p:cNvSpPr>
          <p:nvPr>
            <p:ph type="body" sz="quarter" idx="14"/>
          </p:nvPr>
        </p:nvSpPr>
        <p:spPr>
          <a:xfrm>
            <a:off x="529722" y="1143713"/>
            <a:ext cx="8229600" cy="239713"/>
          </a:xfrm>
        </p:spPr>
        <p:txBody>
          <a:bodyPr>
            <a:normAutofit lnSpcReduction="10000"/>
          </a:bodyPr>
          <a:lstStyle/>
          <a:p>
            <a:r>
              <a:rPr lang="en-GB" dirty="0"/>
              <a:t>Answered: 25   Skipped: 23</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1326915739"/>
              </p:ext>
            </p:extLst>
          </p:nvPr>
        </p:nvGraphicFramePr>
        <p:xfrm>
          <a:off x="1432560" y="1464706"/>
          <a:ext cx="6297637" cy="32047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1376" y="593728"/>
            <a:ext cx="8229600" cy="548713"/>
          </a:xfrm>
        </p:spPr>
        <p:txBody>
          <a:bodyPr>
            <a:normAutofit fontScale="90000"/>
          </a:bodyPr>
          <a:lstStyle/>
          <a:p>
            <a:r>
              <a:rPr lang="en-GB" dirty="0"/>
              <a:t>Q3: In general, how do you like the Holiday Inn Express, Bethlehem as a meeting hall?</a:t>
            </a:r>
            <a:endParaRPr dirty="0"/>
          </a:p>
        </p:txBody>
      </p:sp>
      <p:sp>
        <p:nvSpPr>
          <p:cNvPr id="3" name="Title"/>
          <p:cNvSpPr>
            <a:spLocks noGrp="1"/>
          </p:cNvSpPr>
          <p:nvPr>
            <p:ph type="body" sz="quarter" idx="14"/>
          </p:nvPr>
        </p:nvSpPr>
        <p:spPr>
          <a:xfrm>
            <a:off x="519562" y="1140502"/>
            <a:ext cx="8229600" cy="239713"/>
          </a:xfrm>
        </p:spPr>
        <p:txBody>
          <a:bodyPr>
            <a:normAutofit lnSpcReduction="10000"/>
          </a:bodyPr>
          <a:lstStyle/>
          <a:p>
            <a:r>
              <a:rPr lang="en-GB" dirty="0"/>
              <a:t>Answered: 25   Skipped: 23</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506267397"/>
              </p:ext>
            </p:extLst>
          </p:nvPr>
        </p:nvGraphicFramePr>
        <p:xfrm>
          <a:off x="1063134" y="1817568"/>
          <a:ext cx="6999999" cy="24495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Excellent</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36.00%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Good</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Fair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28.00%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Poor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Very Poor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25</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91056" y="354965"/>
            <a:ext cx="8229600" cy="548713"/>
          </a:xfrm>
        </p:spPr>
        <p:txBody>
          <a:bodyPr/>
          <a:lstStyle/>
          <a:p>
            <a:r>
              <a:rPr lang="en-GB" dirty="0"/>
              <a:t>Q4: In general, how do you like Unity Atlanta as a meeting hall?</a:t>
            </a:r>
            <a:endParaRPr dirty="0"/>
          </a:p>
        </p:txBody>
      </p:sp>
      <p:sp>
        <p:nvSpPr>
          <p:cNvPr id="3" name="Title"/>
          <p:cNvSpPr>
            <a:spLocks noGrp="1"/>
          </p:cNvSpPr>
          <p:nvPr>
            <p:ph type="body" sz="quarter" idx="14"/>
          </p:nvPr>
        </p:nvSpPr>
        <p:spPr>
          <a:xfrm>
            <a:off x="499242" y="901739"/>
            <a:ext cx="8229600" cy="239713"/>
          </a:xfrm>
        </p:spPr>
        <p:txBody>
          <a:bodyPr>
            <a:normAutofit lnSpcReduction="10000"/>
          </a:bodyPr>
          <a:lstStyle/>
          <a:p>
            <a:r>
              <a:rPr lang="en-GB" dirty="0"/>
              <a:t>Answered: 47   Skipped: 1</a:t>
            </a:r>
            <a:endParaRPr dirty="0"/>
          </a:p>
        </p:txBody>
      </p:sp>
      <p:graphicFrame>
        <p:nvGraphicFramePr>
          <p:cNvPr id="4" name="Chart Placeholder"/>
          <p:cNvGraphicFramePr>
            <a:graphicFrameLocks noGrp="1"/>
          </p:cNvGraphicFramePr>
          <p:nvPr>
            <p:extLst>
              <p:ext uri="{D42A27DB-BD31-4B8C-83A1-F6EECF244321}">
                <p14:modId xmlns:p14="http://schemas.microsoft.com/office/powerpoint/2010/main" val="4044451064"/>
              </p:ext>
            </p:extLst>
          </p:nvPr>
        </p:nvGraphicFramePr>
        <p:xfrm>
          <a:off x="1188721" y="1473200"/>
          <a:ext cx="6736080" cy="31251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1934</Words>
  <Application>Microsoft Office PowerPoint</Application>
  <PresentationFormat>On-screen Show (16:9)</PresentationFormat>
  <Paragraphs>455</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Arial</vt:lpstr>
      <vt:lpstr>Calibri</vt:lpstr>
      <vt:lpstr>Helvetica Neue</vt:lpstr>
      <vt:lpstr>Tahoma</vt:lpstr>
      <vt:lpstr>Data slides</vt:lpstr>
      <vt:lpstr>PowerPoint Presentation</vt:lpstr>
      <vt:lpstr>48</vt:lpstr>
      <vt:lpstr>Q1: This first section asks general questions about our area. Which congregation do you routinely attend?</vt:lpstr>
      <vt:lpstr>Q1: This first section asks general questions about our area. Which congregation do you routinely attend?</vt:lpstr>
      <vt:lpstr>Q2: What is your general sense of your congregation at this time?</vt:lpstr>
      <vt:lpstr>Q2: What is your general sense of your congregation at this time?</vt:lpstr>
      <vt:lpstr>Q3: In general, how do you like the Holiday Inn Express, Bethlehem as a meeting hall?</vt:lpstr>
      <vt:lpstr>Q3: In general, how do you like the Holiday Inn Express, Bethlehem as a meeting hall?</vt:lpstr>
      <vt:lpstr>Q4: In general, how do you like Unity Atlanta as a meeting hall?</vt:lpstr>
      <vt:lpstr>Q4: In general, how do you like Unity Atlanta as a meeting hall?</vt:lpstr>
      <vt:lpstr>Q8: The local church webcast is offered each week to serve those in our area who are sick and those in other areas who ask to watch our service. What is your sense of the webcast at this time?</vt:lpstr>
      <vt:lpstr>Q8: The local church webcast is offered each week to serve those in our area who are sick and those in other areas who ask to watch our service. What is your sense of the webcast at this time?</vt:lpstr>
      <vt:lpstr>Q9: This section asks questions about the activities in our area. Our combined Sabbath services with covered-dish meals are scheduled every 4-6 weeks. What do you think about this frequency?</vt:lpstr>
      <vt:lpstr>Q9: This section asks questions about the activities in our area. Our combined Sabbath services with covered-dish meals are scheduled every 4-6 weeks. What do you think about this frequency?</vt:lpstr>
      <vt:lpstr>Q11: We try to have church outings (picnics, bowling, sightseeing, etc.) about 6-8 times a year. What you do think about the frequency of these outings?</vt:lpstr>
      <vt:lpstr>Q11: We try to have church outings (picnics, bowling, sightseeing, etc.) about 6-8 times a year. What you do think about the frequency of these outings?</vt:lpstr>
      <vt:lpstr>Q14: We plan to offer a local (outreach) service committee that will help with things like visiting, sending cards, etc. Would you volunteer for that committee?</vt:lpstr>
      <vt:lpstr>Q14: We plan to offer a local (outreach) service committee that will help with things like visiting, sending cards, etc. Would you volunteer for that committee?</vt:lpstr>
      <vt:lpstr>Q15: We had a social committee plan events during the past year. What are your thoughts regarding their work?</vt:lpstr>
      <vt:lpstr>Q15: We had a social committee plan events during the past year. What are your thoughts regarding their work?</vt:lpstr>
      <vt:lpstr>Q17: The next section focuses on the pastor's involvement in the area. My pastor provides and over sees a balanced Spiritual diet (i.e., a good mix of Bible History, Christian Living, Doctrine, and Prophecy) for our area.</vt:lpstr>
      <vt:lpstr>Q17: The next section focuses on the pastor's involvement in the area. My pastor provides and over sees a balanced Spiritual diet (i.e., a good mix of Bible History, Christian Living, Doctrine, and Prophecy) for our area.</vt:lpstr>
      <vt:lpstr>Q18: The messages in our area offer meat in due season (2 Tim 4:2).</vt:lpstr>
      <vt:lpstr>Q18: The messages in our area offer meat in due season (2 Tim 4:2).</vt:lpstr>
      <vt:lpstr>Q19: My pastor visits with me upon request and is available for anointing.</vt:lpstr>
      <vt:lpstr>Q19: My pastor visits with me upon request and is available for anointing.</vt:lpstr>
      <vt:lpstr>Q20: My pastor avoids controversial topics that create strife in a congregation.</vt:lpstr>
      <vt:lpstr>Q20: My pastor avoids controversial topics that create strife in a congregation.</vt:lpstr>
      <vt:lpstr>Q21: My pastor maintains a close relationship with those who are ordained in the area.</vt:lpstr>
      <vt:lpstr>Q21: My pastor maintains a close relationship with those who are ordained in the area.</vt:lpstr>
      <vt:lpstr>Q22: How accessible do you feel the pastor is to you and others by phone, email, and text?</vt:lpstr>
      <vt:lpstr>Q22: How accessible do you feel the pastor is to you and others by phone, email, and text?</vt:lpstr>
      <vt:lpstr>Q23: Do you have someone, other than the pastor (ordained or not within the congregations), that you are can talk with concerning what you go through on a weekly basis?</vt:lpstr>
      <vt:lpstr>Q23: Do you have someone, other than the pastor (ordained or not within the congregations), that you are can talk with concerning what you go through on a weekly basis?</vt:lpstr>
      <vt:lpstr>Q24: My pastor is hard working and diligent.</vt:lpstr>
      <vt:lpstr>Q24: My pastor is hard working and diligent.</vt:lpstr>
      <vt:lpstr>Q25: My pastor is an effective delegator.</vt:lpstr>
      <vt:lpstr>Q25: My pastor is an effective delegator.</vt:lpstr>
      <vt:lpstr>Q26: My pastor performs his duties in an organized and way.</vt:lpstr>
      <vt:lpstr>Q26: My pastor performs his duties in an organized and way.</vt:lpstr>
      <vt:lpstr>Q27: My pastor shows humility and love for the brethren.</vt:lpstr>
      <vt:lpstr>Q27: My pastor shows humility and love for the brethren.</vt:lpstr>
      <vt:lpstr>Q28: My pastor knows when to refer members to outside professionals.</vt:lpstr>
      <vt:lpstr>Q28: My pastor knows when to refer members to outside professionals.</vt:lpstr>
      <vt:lpstr>Q29: My pastor supports all generations in our congregations: preteens, teens, young adults, adults, and seniors.</vt:lpstr>
      <vt:lpstr>Q29: My pastor supports all generations in our congregations: preteens, teens, young adults, adults, and seniors.</vt:lpstr>
      <vt:lpstr>Q30: I would recommend my congregation to a co-worker, friend, or family member.</vt:lpstr>
      <vt:lpstr>Q30: I would recommend my congregation to a co-worker, friend, or family 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Philip Aust</dc:creator>
  <cp:lastModifiedBy>Philip Aust</cp:lastModifiedBy>
  <cp:revision>3</cp:revision>
  <dcterms:modified xsi:type="dcterms:W3CDTF">2025-06-29T21:35:13Z</dcterms:modified>
</cp:coreProperties>
</file>