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embeddedFontLst>
    <p:embeddedFont>
      <p:font typeface="Great Vibes"/>
      <p:regular r:id="rId13"/>
    </p:embeddedFont>
    <p:embeddedFont>
      <p:font typeface="Helvetica Neue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GreatVibes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97b4540d1_0_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97b4540d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g3797b4540d1_0_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797b4540d1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g3797b4540d1_0_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797b4540d1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g3797b4540d1_0_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797b4540d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g3797b4540d1_0_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797b4540d1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3797b4540d1_0_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79b923a2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g379b923a2c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1438275" y="438150"/>
            <a:ext cx="7248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1133475" y="1905000"/>
            <a:ext cx="73152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4492050" y="3042525"/>
            <a:ext cx="4632300" cy="1447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0C8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0C878"/>
              </a:solidFill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147675" y="3042525"/>
            <a:ext cx="4116600" cy="1447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type="ctrTitle"/>
          </p:nvPr>
        </p:nvSpPr>
        <p:spPr>
          <a:xfrm>
            <a:off x="-1" y="2766305"/>
            <a:ext cx="42567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500"/>
              <a:t>ANDREA</a:t>
            </a:r>
            <a:endParaRPr sz="4500"/>
          </a:p>
        </p:txBody>
      </p:sp>
      <p:sp>
        <p:nvSpPr>
          <p:cNvPr id="65" name="Google Shape;65;p14"/>
          <p:cNvSpPr txBox="1"/>
          <p:nvPr/>
        </p:nvSpPr>
        <p:spPr>
          <a:xfrm>
            <a:off x="4256709" y="2700455"/>
            <a:ext cx="48675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500">
                <a:solidFill>
                  <a:srgbClr val="50C8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ANDREW</a:t>
            </a:r>
            <a:endParaRPr b="0" i="0" sz="1600" u="none" cap="none" strike="noStrike">
              <a:solidFill>
                <a:srgbClr val="50C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723770" y="3763468"/>
            <a:ext cx="61068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500"/>
              <a:buFont typeface="Helvetica Neue"/>
              <a:buNone/>
            </a:pPr>
            <a:r>
              <a:rPr lang="en-US" sz="2300">
                <a:solidFill>
                  <a:srgbClr val="50C8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apostle away from the spotlight</a:t>
            </a:r>
            <a:endParaRPr b="0" i="0" sz="2300" u="none" cap="none" strike="noStrike">
              <a:solidFill>
                <a:srgbClr val="50C87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-785025" y="3763482"/>
            <a:ext cx="61068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Helvetica Neue"/>
              <a:buNone/>
            </a:pPr>
            <a:r>
              <a:rPr lang="en-US" sz="2300">
                <a:solidFill>
                  <a:schemeClr val="dk1"/>
                </a:solidFill>
              </a:rPr>
              <a:t>l’apostolo lontano dai riflettori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Helvetica Neue"/>
              <a:buNone/>
            </a:pPr>
            <a:r>
              <a:t/>
            </a:r>
            <a:endParaRPr sz="2500"/>
          </a:p>
        </p:txBody>
      </p:sp>
      <p:sp>
        <p:nvSpPr>
          <p:cNvPr id="68" name="Google Shape;68;p14"/>
          <p:cNvSpPr txBox="1"/>
          <p:nvPr>
            <p:ph type="ctrTitle"/>
          </p:nvPr>
        </p:nvSpPr>
        <p:spPr>
          <a:xfrm>
            <a:off x="140037" y="513605"/>
            <a:ext cx="42567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500" u="sng"/>
              <a:t>Festa dei Tabernacoli</a:t>
            </a:r>
            <a:r>
              <a:rPr lang="en-US" sz="3300"/>
              <a:t> </a:t>
            </a:r>
            <a:r>
              <a:rPr i="1" lang="en-US" sz="2000"/>
              <a:t>Sabaudia 2025</a:t>
            </a:r>
            <a:endParaRPr i="1" sz="2000"/>
          </a:p>
        </p:txBody>
      </p:sp>
      <p:sp>
        <p:nvSpPr>
          <p:cNvPr id="69" name="Google Shape;69;p14"/>
          <p:cNvSpPr txBox="1"/>
          <p:nvPr/>
        </p:nvSpPr>
        <p:spPr>
          <a:xfrm>
            <a:off x="4256697" y="513605"/>
            <a:ext cx="48675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lang="en-US" sz="2500" u="sng">
                <a:solidFill>
                  <a:srgbClr val="50C8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Feast of Tabernacles</a:t>
            </a:r>
            <a:endParaRPr b="1" sz="2500" u="sng">
              <a:solidFill>
                <a:srgbClr val="50C87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i="1" lang="en-US" sz="2000">
                <a:solidFill>
                  <a:srgbClr val="50C8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Sabaudia 2025</a:t>
            </a:r>
            <a:endParaRPr i="1" sz="2000">
              <a:solidFill>
                <a:srgbClr val="50C87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0" name="Google Shape;70;p14" title="UCGIA Seal ITALIAN mdf - piccolo e con CDDU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2450" y="50575"/>
            <a:ext cx="2521825" cy="7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type="ctrTitle"/>
          </p:nvPr>
        </p:nvSpPr>
        <p:spPr>
          <a:xfrm>
            <a:off x="2311325" y="90675"/>
            <a:ext cx="46569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500">
                <a:solidFill>
                  <a:srgbClr val="E69138"/>
                </a:solidFill>
              </a:rPr>
              <a:t>Chiesa di Dio Unificata</a:t>
            </a:r>
            <a:r>
              <a:rPr lang="en-US" sz="2300">
                <a:solidFill>
                  <a:srgbClr val="E69138"/>
                </a:solidFill>
              </a:rPr>
              <a:t>, </a:t>
            </a:r>
            <a:r>
              <a:rPr i="1" lang="en-US" sz="2300">
                <a:solidFill>
                  <a:srgbClr val="E69138"/>
                </a:solidFill>
              </a:rPr>
              <a:t>Italia</a:t>
            </a:r>
            <a:endParaRPr i="1" sz="2300">
              <a:solidFill>
                <a:srgbClr val="E69138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solidFill>
                  <a:srgbClr val="E69138"/>
                </a:solidFill>
              </a:rPr>
              <a:t>Parte dalla UCG</a:t>
            </a:r>
            <a:r>
              <a:rPr i="1" lang="en-US" sz="2000">
                <a:solidFill>
                  <a:srgbClr val="E69138"/>
                </a:solidFill>
              </a:rPr>
              <a:t>IA</a:t>
            </a:r>
            <a:endParaRPr i="1" sz="2000">
              <a:solidFill>
                <a:srgbClr val="E69138"/>
              </a:solidFill>
            </a:endParaRPr>
          </a:p>
        </p:txBody>
      </p:sp>
      <p:sp>
        <p:nvSpPr>
          <p:cNvPr id="72" name="Google Shape;72;p14"/>
          <p:cNvSpPr txBox="1"/>
          <p:nvPr>
            <p:ph type="ctrTitle"/>
          </p:nvPr>
        </p:nvSpPr>
        <p:spPr>
          <a:xfrm>
            <a:off x="4754061" y="5911305"/>
            <a:ext cx="42567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i="1" lang="en-US" sz="1900">
                <a:latin typeface="Great Vibes"/>
                <a:ea typeface="Great Vibes"/>
                <a:cs typeface="Great Vibes"/>
                <a:sym typeface="Great Vibes"/>
              </a:rPr>
              <a:t>Giovanni Troisi</a:t>
            </a:r>
            <a:endParaRPr i="1" sz="1900">
              <a:latin typeface="Great Vibes"/>
              <a:ea typeface="Great Vibes"/>
              <a:cs typeface="Great Vibes"/>
              <a:sym typeface="Great Vib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 title="_ANDREA l'apostolo lontano dai riflettori - laterale.jpg"/>
          <p:cNvPicPr preferRelativeResize="0"/>
          <p:nvPr/>
        </p:nvPicPr>
        <p:blipFill rotWithShape="1">
          <a:blip r:embed="rId3">
            <a:alphaModFix/>
          </a:blip>
          <a:srcRect b="0" l="36096" r="23041" t="0"/>
          <a:stretch/>
        </p:blipFill>
        <p:spPr>
          <a:xfrm>
            <a:off x="-36512" y="0"/>
            <a:ext cx="172819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>
            <p:ph type="title"/>
          </p:nvPr>
        </p:nvSpPr>
        <p:spPr>
          <a:xfrm>
            <a:off x="1755955" y="116632"/>
            <a:ext cx="3640119" cy="715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3800" u="sng">
                <a:solidFill>
                  <a:srgbClr val="333333"/>
                </a:solidFill>
              </a:rPr>
              <a:t>Come Persona</a:t>
            </a:r>
            <a:endParaRPr sz="2600" u="sng"/>
          </a:p>
        </p:txBody>
      </p:sp>
      <p:sp>
        <p:nvSpPr>
          <p:cNvPr id="79" name="Google Shape;79;p15"/>
          <p:cNvSpPr txBox="1"/>
          <p:nvPr/>
        </p:nvSpPr>
        <p:spPr>
          <a:xfrm>
            <a:off x="1755950" y="1249375"/>
            <a:ext cx="3764100" cy="51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Verdana"/>
              <a:buChar char="•"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Identità: </a:t>
            </a:r>
            <a:r>
              <a:rPr lang="en-US" sz="16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Fratello di Pietro</a:t>
            </a:r>
            <a:endParaRPr sz="16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Verdana"/>
              <a:buChar char="•"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Origini</a:t>
            </a:r>
            <a:r>
              <a:rPr lang="en-US" sz="16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:Betsaida</a:t>
            </a:r>
            <a:endParaRPr sz="16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Verdana"/>
              <a:buChar char="•"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Discendenza</a:t>
            </a:r>
            <a:r>
              <a:rPr lang="en-US" sz="16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: figlio di Giona</a:t>
            </a:r>
            <a:endParaRPr sz="16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Verdana"/>
              <a:buChar char="•"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Menzioni</a:t>
            </a:r>
            <a:r>
              <a:rPr lang="en-US" sz="16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: solo 12 volte</a:t>
            </a:r>
            <a:endParaRPr sz="16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Verdana"/>
              <a:buChar char="•"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Visibilità</a:t>
            </a:r>
            <a:r>
              <a:rPr lang="en-US" sz="16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: all’ombra di Pietro</a:t>
            </a:r>
            <a:endParaRPr sz="16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Verdana"/>
              <a:buChar char="•"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Professione</a:t>
            </a:r>
            <a:r>
              <a:rPr lang="en-US" sz="16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: pescatore</a:t>
            </a:r>
            <a:endParaRPr sz="16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Verdana"/>
              <a:buChar char="•"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Lingue</a:t>
            </a:r>
            <a:r>
              <a:rPr lang="en-US" sz="16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: aramaico e greco</a:t>
            </a:r>
            <a:endParaRPr sz="16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Verdana"/>
              <a:buChar char="•"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Ruolo</a:t>
            </a:r>
            <a:r>
              <a:rPr lang="en-US" sz="16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: ordinario</a:t>
            </a:r>
            <a:endParaRPr sz="16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4572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413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5379890" y="116632"/>
            <a:ext cx="3640119" cy="715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800" u="sng">
                <a:solidFill>
                  <a:srgbClr val="50C8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a Person</a:t>
            </a:r>
            <a:endParaRPr b="0" i="0" sz="1200" u="sng" cap="none" strike="noStrike">
              <a:solidFill>
                <a:srgbClr val="50C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5253550" y="1249375"/>
            <a:ext cx="3892800" cy="4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600"/>
              <a:buFont typeface="Verdana"/>
              <a:buChar char="●"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Identity</a:t>
            </a: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: Brother of Peter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600"/>
              <a:buFont typeface="Verdana"/>
              <a:buChar char="●"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Origin</a:t>
            </a: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: Bethsaida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600"/>
              <a:buFont typeface="Verdana"/>
              <a:buChar char="●"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Descent</a:t>
            </a: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: Son of Jonah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600"/>
              <a:buFont typeface="Verdana"/>
              <a:buChar char="●"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Mentions</a:t>
            </a: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: Only 12 times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600"/>
              <a:buFont typeface="Verdana"/>
              <a:buChar char="●"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Visibility</a:t>
            </a: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: In Peter's shadow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600"/>
              <a:buFont typeface="Verdana"/>
              <a:buChar char="●"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Profession</a:t>
            </a: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: Fisherman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600"/>
              <a:buFont typeface="Verdana"/>
              <a:buChar char="●"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Languages</a:t>
            </a: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: Aramaic and Greek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600"/>
              <a:buFont typeface="Verdana"/>
              <a:buChar char="●"/>
            </a:pP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Role</a:t>
            </a: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: ordinary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413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 title="_ANDREA l'apostolo lontano dai riflettori - laterale.jpg"/>
          <p:cNvPicPr preferRelativeResize="0"/>
          <p:nvPr/>
        </p:nvPicPr>
        <p:blipFill rotWithShape="1">
          <a:blip r:embed="rId3">
            <a:alphaModFix/>
          </a:blip>
          <a:srcRect b="0" l="36096" r="23041" t="0"/>
          <a:stretch/>
        </p:blipFill>
        <p:spPr>
          <a:xfrm>
            <a:off x="-36512" y="0"/>
            <a:ext cx="172819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>
            <p:ph type="title"/>
          </p:nvPr>
        </p:nvSpPr>
        <p:spPr>
          <a:xfrm>
            <a:off x="1755955" y="116632"/>
            <a:ext cx="36402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800" u="sng">
                <a:solidFill>
                  <a:srgbClr val="333333"/>
                </a:solidFill>
              </a:rPr>
              <a:t>Profilo spirituale</a:t>
            </a:r>
            <a:endParaRPr sz="2600" u="sng"/>
          </a:p>
        </p:txBody>
      </p:sp>
      <p:sp>
        <p:nvSpPr>
          <p:cNvPr id="88" name="Google Shape;88;p16"/>
          <p:cNvSpPr txBox="1"/>
          <p:nvPr/>
        </p:nvSpPr>
        <p:spPr>
          <a:xfrm>
            <a:off x="1755950" y="1249375"/>
            <a:ext cx="3764100" cy="51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1600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Adattabile e Ricercatore</a:t>
            </a:r>
            <a:r>
              <a:rPr b="1"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 Discepolo di Giovanni Battista, lo lasciò per seguire Gesù, dimostra forte volontà </a:t>
            </a:r>
            <a:b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di avvicinarsi a Dio </a:t>
            </a:r>
            <a:b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(Giovanni 1:35-37).</a:t>
            </a:r>
            <a:endParaRPr sz="1600">
              <a:solidFill>
                <a:srgbClr val="1B1C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1600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Spirituale</a:t>
            </a:r>
            <a:r>
              <a:rPr b="1"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le cose spirituali prioritarie;</a:t>
            </a:r>
            <a:b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prima domanda a Gesù: "Dove abiti?" </a:t>
            </a:r>
            <a:b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(Giovanni 1:38-39).</a:t>
            </a:r>
            <a:endParaRPr sz="1600">
              <a:solidFill>
                <a:srgbClr val="1B1C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1600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Uomo della Parola</a:t>
            </a:r>
            <a:r>
              <a:rPr b="1"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 Conosceva le Scritture e riconobbe immediatamente </a:t>
            </a:r>
            <a:b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il Messia dopo aver passato poche ore con Lui </a:t>
            </a:r>
            <a:b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(Giovanni 1:40-41).</a:t>
            </a:r>
            <a:endParaRPr sz="16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4572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413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5379890" y="116632"/>
            <a:ext cx="36402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800" u="sng">
                <a:solidFill>
                  <a:srgbClr val="50C8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Spiritual profile</a:t>
            </a:r>
            <a:endParaRPr b="0" i="0" sz="1200" u="sng" cap="none" strike="noStrike">
              <a:solidFill>
                <a:srgbClr val="50C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5253550" y="1249375"/>
            <a:ext cx="3892800" cy="4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600"/>
              <a:buFont typeface="Verdana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Adaptable and Seeking</a:t>
            </a:r>
            <a:r>
              <a:rPr b="1"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A disciple of John the Baptist, he left him to follow Jesus, demonstrating a strong desire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to draw closer to God.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(John 1:35-37).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600"/>
              <a:buFont typeface="Verdana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Spiritual</a:t>
            </a:r>
            <a:r>
              <a:rPr b="1"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b="1"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Spiritual priorities;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First question to Jesus: </a:t>
            </a:r>
            <a:b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"Where do you live?"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(John 1:38-39).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600"/>
              <a:buFont typeface="Verdana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Man of the Word</a:t>
            </a:r>
            <a:r>
              <a:rPr b="1"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He knew the Scriptures and immediately recognized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the Messiah after spending a few hours with Him.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(John 1:40-41).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413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t/>
            </a:r>
            <a:endParaRPr sz="16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 title="_ANDREA l'apostolo lontano dai riflettori - laterale.jpg"/>
          <p:cNvPicPr preferRelativeResize="0"/>
          <p:nvPr/>
        </p:nvPicPr>
        <p:blipFill rotWithShape="1">
          <a:blip r:embed="rId3">
            <a:alphaModFix/>
          </a:blip>
          <a:srcRect b="0" l="36096" r="23041" t="0"/>
          <a:stretch/>
        </p:blipFill>
        <p:spPr>
          <a:xfrm>
            <a:off x="-36512" y="0"/>
            <a:ext cx="172819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>
            <p:ph type="title"/>
          </p:nvPr>
        </p:nvSpPr>
        <p:spPr>
          <a:xfrm>
            <a:off x="1755955" y="116632"/>
            <a:ext cx="36402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800" u="sng">
                <a:solidFill>
                  <a:srgbClr val="333333"/>
                </a:solidFill>
              </a:rPr>
              <a:t>Come Apostolo</a:t>
            </a:r>
            <a:endParaRPr sz="2600" u="sng"/>
          </a:p>
        </p:txBody>
      </p:sp>
      <p:sp>
        <p:nvSpPr>
          <p:cNvPr id="97" name="Google Shape;97;p17"/>
          <p:cNvSpPr txBox="1"/>
          <p:nvPr/>
        </p:nvSpPr>
        <p:spPr>
          <a:xfrm>
            <a:off x="1755950" y="1249375"/>
            <a:ext cx="3764100" cy="51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1600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Portare gli altri a Gesù</a:t>
            </a:r>
            <a:r>
              <a:rPr b="1"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1600">
              <a:solidFill>
                <a:srgbClr val="1B1C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1400"/>
              <a:buChar char="○"/>
            </a:pP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Pietro: non egoista</a:t>
            </a:r>
            <a:b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i="1"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Giovanni 1:41</a:t>
            </a:r>
            <a:endParaRPr i="1" sz="1600">
              <a:solidFill>
                <a:srgbClr val="1B1C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1400"/>
              <a:buChar char="○"/>
            </a:pP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Il Ragazzo con i Pani: </a:t>
            </a:r>
            <a:b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soluzione no problema</a:t>
            </a:r>
            <a:b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i="1"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Giovanni 6:5-9</a:t>
            </a:r>
            <a:endParaRPr i="1" sz="1600">
              <a:solidFill>
                <a:srgbClr val="1B1C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1400"/>
              <a:buChar char="○"/>
            </a:pP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I Greci: </a:t>
            </a:r>
            <a:b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riconoscere l'autorità ed essere un mentore </a:t>
            </a:r>
            <a:b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i="1"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Giovanni 12:20-22</a:t>
            </a: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b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600">
              <a:solidFill>
                <a:srgbClr val="1B1C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1600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Caratteristica principale</a:t>
            </a:r>
            <a:r>
              <a:rPr b="1"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Non metteva sé stesso al primo posto; voleva sempre aiutare gli altri a incontrare Gesù</a:t>
            </a:r>
            <a:endParaRPr b="0" i="0" sz="1600" u="none" cap="none" strike="noStrike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457200" marR="0" rtl="0" algn="l">
              <a:lnSpc>
                <a:spcPct val="8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413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5379890" y="116632"/>
            <a:ext cx="36402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800" u="sng">
                <a:solidFill>
                  <a:srgbClr val="50C8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an </a:t>
            </a:r>
            <a:r>
              <a:rPr lang="en-US" sz="3800" u="sng">
                <a:solidFill>
                  <a:srgbClr val="50C8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Apostle</a:t>
            </a:r>
            <a:endParaRPr b="0" i="0" sz="1200" u="sng" cap="none" strike="noStrike">
              <a:solidFill>
                <a:srgbClr val="50C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5256000" y="1249375"/>
            <a:ext cx="3764100" cy="51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600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Bringing others to Jesus</a:t>
            </a:r>
            <a:r>
              <a:rPr b="1"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400"/>
              <a:buChar char="○"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Peter: Not selfish</a:t>
            </a:r>
            <a:b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i="1"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John 1:41</a:t>
            </a:r>
            <a:endParaRPr i="1"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400"/>
              <a:buChar char="○"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The Boy with the Loaves:</a:t>
            </a:r>
            <a:b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solution, not problem</a:t>
            </a:r>
            <a:b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i="1"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John 6:5-9</a:t>
            </a:r>
            <a:endParaRPr i="1"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400"/>
              <a:buChar char="○"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The Greeks:</a:t>
            </a:r>
            <a:b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recognize authority and be a mentor</a:t>
            </a:r>
            <a:b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i="1"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John 12:20-22</a:t>
            </a:r>
            <a:b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600">
              <a:solidFill>
                <a:srgbClr val="1B1C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600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Main feature</a:t>
            </a:r>
            <a:r>
              <a:rPr b="1"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He didn't put himself first; </a:t>
            </a:r>
            <a:b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he always wanted to help others meet Jesus.</a:t>
            </a:r>
            <a:endParaRPr b="0" i="0" sz="1600" u="none" cap="none" strike="noStrike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457200" marR="0" rtl="0" algn="l">
              <a:lnSpc>
                <a:spcPct val="8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413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 title="_ANDREA l'apostolo lontano dai riflettori - laterale.jpg"/>
          <p:cNvPicPr preferRelativeResize="0"/>
          <p:nvPr/>
        </p:nvPicPr>
        <p:blipFill rotWithShape="1">
          <a:blip r:embed="rId3">
            <a:alphaModFix/>
          </a:blip>
          <a:srcRect b="0" l="36096" r="23041" t="0"/>
          <a:stretch/>
        </p:blipFill>
        <p:spPr>
          <a:xfrm>
            <a:off x="-36512" y="0"/>
            <a:ext cx="172819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>
            <p:ph type="title"/>
          </p:nvPr>
        </p:nvSpPr>
        <p:spPr>
          <a:xfrm>
            <a:off x="1755950" y="116625"/>
            <a:ext cx="37641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800" u="sng">
                <a:solidFill>
                  <a:srgbClr val="333333"/>
                </a:solidFill>
              </a:rPr>
              <a:t>La Scelta di Dio </a:t>
            </a:r>
            <a:br>
              <a:rPr lang="en-US" sz="3800" u="sng">
                <a:solidFill>
                  <a:srgbClr val="333333"/>
                </a:solidFill>
              </a:rPr>
            </a:br>
            <a:r>
              <a:rPr b="1" lang="en-US" sz="1600">
                <a:solidFill>
                  <a:srgbClr val="333333"/>
                </a:solidFill>
              </a:rPr>
              <a:t>L'Ordinario è Straordinario</a:t>
            </a:r>
            <a:endParaRPr b="1" sz="400"/>
          </a:p>
        </p:txBody>
      </p:sp>
      <p:sp>
        <p:nvSpPr>
          <p:cNvPr id="106" name="Google Shape;106;p18"/>
          <p:cNvSpPr txBox="1"/>
          <p:nvPr/>
        </p:nvSpPr>
        <p:spPr>
          <a:xfrm>
            <a:off x="1755950" y="1249375"/>
            <a:ext cx="3764100" cy="51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1600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Abramo</a:t>
            </a:r>
            <a:r>
              <a:rPr b="1"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Chiamato a fondare </a:t>
            </a:r>
            <a:b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una nazione a 75 anni, </a:t>
            </a:r>
            <a:b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 una moglie sterile. </a:t>
            </a:r>
            <a:b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Dio sceglie l'improbabile per dimostrare la Sua potenza.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1600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Davide, Giona, Mosè</a:t>
            </a:r>
            <a:r>
              <a:rPr b="1"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Altri esempi di </a:t>
            </a:r>
            <a:b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"scelte inaspettate" </a:t>
            </a:r>
            <a:b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 parte di Dio, </a:t>
            </a:r>
            <a:b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che utilizza </a:t>
            </a:r>
            <a:b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"le cose deboli del mondo </a:t>
            </a:r>
            <a:b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 svergognare le forti" </a:t>
            </a:r>
            <a:b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 Corinzi 1:27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Me</a:t>
            </a:r>
            <a:r>
              <a:rPr b="1"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b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Dio non piace </a:t>
            </a:r>
            <a:b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“vincere facile”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4572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413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5379890" y="116632"/>
            <a:ext cx="36402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800" u="sng">
                <a:solidFill>
                  <a:srgbClr val="50C8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God's Choice</a:t>
            </a:r>
            <a:endParaRPr sz="3800" u="sng">
              <a:solidFill>
                <a:srgbClr val="50C87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1600">
                <a:solidFill>
                  <a:srgbClr val="50C8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Ordinary is Extraordinary</a:t>
            </a:r>
            <a:endParaRPr b="1" i="0" sz="1600" cap="none" strike="noStrike">
              <a:solidFill>
                <a:srgbClr val="50C878"/>
              </a:solidFill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5253550" y="1249375"/>
            <a:ext cx="3892800" cy="49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Abraham</a:t>
            </a:r>
            <a:r>
              <a:rPr b="1"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b="1"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Called to found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a nation at 75,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with a barren wife.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God chooses the unlikely to demonstrate His power.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David, Jonah, Moses</a:t>
            </a:r>
            <a:r>
              <a:rPr b="1"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b="1"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More examples of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"unexpected choices"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on the part of God,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who uses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"the weak things of the world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to shame the strong"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i="1"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1 Corinthians 1:27</a:t>
            </a: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Me</a:t>
            </a:r>
            <a:r>
              <a:rPr b="1"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b="1"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God doesn't like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"easy wins"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413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t/>
            </a:r>
            <a:endParaRPr sz="16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 title="_ANDREA l'apostolo lontano dai riflettori - laterale.jpg"/>
          <p:cNvPicPr preferRelativeResize="0"/>
          <p:nvPr/>
        </p:nvPicPr>
        <p:blipFill rotWithShape="1">
          <a:blip r:embed="rId3">
            <a:alphaModFix/>
          </a:blip>
          <a:srcRect b="0" l="36096" r="23041" t="0"/>
          <a:stretch/>
        </p:blipFill>
        <p:spPr>
          <a:xfrm>
            <a:off x="-36512" y="0"/>
            <a:ext cx="172819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>
            <p:ph type="title"/>
          </p:nvPr>
        </p:nvSpPr>
        <p:spPr>
          <a:xfrm>
            <a:off x="1755955" y="116632"/>
            <a:ext cx="36402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3800" u="sng">
                <a:solidFill>
                  <a:srgbClr val="333333"/>
                </a:solidFill>
              </a:rPr>
              <a:t>Insegnamenti</a:t>
            </a:r>
            <a:endParaRPr sz="2600" u="sng"/>
          </a:p>
        </p:txBody>
      </p:sp>
      <p:sp>
        <p:nvSpPr>
          <p:cNvPr id="115" name="Google Shape;115;p19"/>
          <p:cNvSpPr txBox="1"/>
          <p:nvPr/>
        </p:nvSpPr>
        <p:spPr>
          <a:xfrm>
            <a:off x="1755950" y="1249375"/>
            <a:ext cx="3986100" cy="56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1600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La natura di Andrea</a:t>
            </a:r>
            <a:r>
              <a:rPr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Nessun gesto eclatante, </a:t>
            </a:r>
            <a:b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ma una stabilità su cui </a:t>
            </a:r>
            <a:b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poter contare. Nessun rinnegamento nè richiesta di favoritismi. Un'influenza </a:t>
            </a:r>
            <a:b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positiva e stabilizzante sugli altri </a:t>
            </a:r>
            <a:b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è il suo vero punto di forza.</a:t>
            </a:r>
            <a:endParaRPr sz="1600">
              <a:solidFill>
                <a:srgbClr val="1B1C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1600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Adattabilità</a:t>
            </a:r>
            <a:r>
              <a:rPr b="1"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 Seguire le indicazioni di Dio anche senza capirle pienamente.</a:t>
            </a:r>
            <a:endParaRPr sz="1600">
              <a:solidFill>
                <a:srgbClr val="1B1C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1600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Priorità</a:t>
            </a:r>
            <a:r>
              <a:rPr b="1"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 Chiedersi sempre: </a:t>
            </a:r>
            <a:b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"Cosa cerco?"</a:t>
            </a:r>
            <a:endParaRPr sz="1600">
              <a:solidFill>
                <a:srgbClr val="1B1C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1600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Fiducia</a:t>
            </a:r>
            <a:r>
              <a:rPr b="1"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 Lasciare che Dio risolva i problemi, anche </a:t>
            </a:r>
            <a:b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in modi inaspettati.</a:t>
            </a:r>
            <a:endParaRPr sz="1600">
              <a:solidFill>
                <a:srgbClr val="1B1C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1600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Valorizzare gli "Andrea"</a:t>
            </a:r>
            <a:r>
              <a:rPr b="1"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 Riconoscere e incoraggiare le persone "ordinarie" intorno a noi.</a:t>
            </a:r>
            <a:endParaRPr i="0" sz="1600" u="none" cap="none" strike="noStrike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457200" marR="0" rtl="0" algn="l">
              <a:lnSpc>
                <a:spcPct val="8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413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5379890" y="116632"/>
            <a:ext cx="36402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3800" u="sng">
                <a:solidFill>
                  <a:srgbClr val="50C8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Teachings</a:t>
            </a:r>
            <a:endParaRPr sz="3800" u="sng">
              <a:solidFill>
                <a:srgbClr val="50C87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5253550" y="1249375"/>
            <a:ext cx="3892800" cy="54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600"/>
              <a:buFont typeface="Verdana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Andrea's nature:</a:t>
            </a:r>
            <a:endParaRPr b="1" sz="16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No spectacular gestures,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but a stability you can count on. No denial or asking for favoritism. A positive and stabilizing influence on others is his true strength.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600"/>
              <a:buFont typeface="Verdana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Adaptability: </a:t>
            </a: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Following God's directions even without fully understanding them.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600"/>
              <a:buFont typeface="Verdana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Priorities: </a:t>
            </a:r>
            <a:b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Always asking yourself: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"What am I looking for?"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600"/>
              <a:buFont typeface="Verdana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Trust: </a:t>
            </a: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Allowing God to solve problems, even in unexpected ways.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600"/>
              <a:buFont typeface="Verdana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Valorizing the "Andrea"s: </a:t>
            </a: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Recognizing and encouraging the "ordinary" people around us.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 title="_ANDREA l'apostolo lontano dai riflettori - laterale.jpg"/>
          <p:cNvPicPr preferRelativeResize="0"/>
          <p:nvPr/>
        </p:nvPicPr>
        <p:blipFill rotWithShape="1">
          <a:blip r:embed="rId3">
            <a:alphaModFix/>
          </a:blip>
          <a:srcRect b="0" l="36096" r="23041" t="0"/>
          <a:stretch/>
        </p:blipFill>
        <p:spPr>
          <a:xfrm>
            <a:off x="-36512" y="0"/>
            <a:ext cx="172819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>
            <p:ph type="title"/>
          </p:nvPr>
        </p:nvSpPr>
        <p:spPr>
          <a:xfrm>
            <a:off x="1755955" y="116632"/>
            <a:ext cx="36402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800" u="sng">
                <a:solidFill>
                  <a:srgbClr val="333333"/>
                </a:solidFill>
              </a:rPr>
              <a:t>Conclusioni</a:t>
            </a:r>
            <a:endParaRPr sz="2600" u="sng"/>
          </a:p>
        </p:txBody>
      </p:sp>
      <p:sp>
        <p:nvSpPr>
          <p:cNvPr id="124" name="Google Shape;124;p20"/>
          <p:cNvSpPr txBox="1"/>
          <p:nvPr/>
        </p:nvSpPr>
        <p:spPr>
          <a:xfrm>
            <a:off x="1755950" y="1249375"/>
            <a:ext cx="3764100" cy="54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1600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Il Premio Finale</a:t>
            </a:r>
            <a:r>
              <a:rPr b="1"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600">
              <a:solidFill>
                <a:srgbClr val="1B1C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1400"/>
              <a:buChar char="○"/>
            </a:pP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Non siamo mai lontani dai riflettori per Dio.</a:t>
            </a:r>
            <a:endParaRPr sz="1600">
              <a:solidFill>
                <a:srgbClr val="1B1C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1400"/>
              <a:buChar char="○"/>
            </a:pP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Coloro che Egli ha scelto avranno incarichi d'onore e siederanno su troni </a:t>
            </a:r>
            <a:r>
              <a:rPr i="1"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Matteo 19:28, Ap. 3:21.</a:t>
            </a:r>
            <a:br>
              <a:rPr i="1"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600">
              <a:solidFill>
                <a:srgbClr val="1B1C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1600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Punto chiave</a:t>
            </a:r>
            <a:r>
              <a:rPr b="1"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lang="en-US" sz="16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5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La grandezza di Andrea </a:t>
            </a:r>
            <a:r>
              <a:rPr lang="en-US" sz="1500" u="sng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non</a:t>
            </a:r>
            <a:r>
              <a:rPr lang="en-US" sz="15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 era nelle imprese spettacolari ma: </a:t>
            </a:r>
            <a:endParaRPr sz="1500">
              <a:solidFill>
                <a:srgbClr val="1B1C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1300"/>
              <a:buChar char="○"/>
            </a:pPr>
            <a:r>
              <a:rPr lang="en-US" sz="15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costante influenza positiva</a:t>
            </a:r>
            <a:endParaRPr sz="1500">
              <a:solidFill>
                <a:srgbClr val="1B1C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1300"/>
              <a:buChar char="○"/>
            </a:pPr>
            <a:r>
              <a:rPr lang="en-US" sz="15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desiderio vicinanza a Dio </a:t>
            </a:r>
            <a:endParaRPr sz="1500">
              <a:solidFill>
                <a:srgbClr val="1B1C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C1D"/>
              </a:buClr>
              <a:buSzPts val="1300"/>
              <a:buChar char="○"/>
            </a:pPr>
            <a:r>
              <a:rPr lang="en-US" sz="15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portando altri a Crist</a:t>
            </a:r>
            <a:r>
              <a:rPr lang="en-US" sz="15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  <a:t>o</a:t>
            </a:r>
            <a:br>
              <a:rPr lang="en-US" sz="1500">
                <a:solidFill>
                  <a:srgbClr val="1B1C1D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500">
              <a:solidFill>
                <a:srgbClr val="1B1C1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Andrea è un</a:t>
            </a:r>
            <a:r>
              <a:rPr b="1" lang="en-US" sz="1600">
                <a:solidFill>
                  <a:srgbClr val="FF0000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 modello </a:t>
            </a:r>
            <a:endParaRPr b="1" sz="1600">
              <a:solidFill>
                <a:srgbClr val="FF0000"/>
              </a:solidFill>
              <a:highlight>
                <a:srgbClr val="FFFF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per tutti coloro che </a:t>
            </a:r>
            <a:endParaRPr b="1" sz="1600">
              <a:solidFill>
                <a:srgbClr val="FF0000"/>
              </a:solidFill>
              <a:highlight>
                <a:srgbClr val="FFFF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si sentono "ordinari" o </a:t>
            </a:r>
            <a:endParaRPr b="1" sz="1600">
              <a:solidFill>
                <a:srgbClr val="FF0000"/>
              </a:solidFill>
              <a:highlight>
                <a:srgbClr val="FFFF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lontani dai riflettori.</a:t>
            </a:r>
            <a:endParaRPr b="1" sz="1600">
              <a:solidFill>
                <a:srgbClr val="FF0000"/>
              </a:solidFill>
              <a:highlight>
                <a:srgbClr val="FFFF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4572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413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5379890" y="116632"/>
            <a:ext cx="36402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800" u="sng">
                <a:solidFill>
                  <a:srgbClr val="50C8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Conclusion</a:t>
            </a:r>
            <a:endParaRPr b="0" i="0" sz="1200" u="sng" cap="none" strike="noStrike">
              <a:solidFill>
                <a:srgbClr val="50C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5268075" y="1191250"/>
            <a:ext cx="4033800" cy="54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600"/>
              <a:buFont typeface="Verdana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The Ultimate Prize</a:t>
            </a:r>
            <a:r>
              <a:rPr b="1"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600"/>
              <a:buFont typeface="Verdana"/>
              <a:buChar char="○"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We are never out </a:t>
            </a:r>
            <a:b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of the spotlight for God.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600"/>
              <a:buFont typeface="Verdana"/>
              <a:buChar char="○"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Those He has chosen are will have positions of honor, and will sit on thrones. </a:t>
            </a:r>
            <a:r>
              <a:rPr i="1"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Matthew 19:28, Rev. 3:21.</a:t>
            </a:r>
            <a:br>
              <a:rPr i="1"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i="1"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600"/>
              <a:buFont typeface="Verdana"/>
              <a:buChar char="●"/>
            </a:pPr>
            <a:r>
              <a:rPr b="1" lang="en-US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Key takeway</a:t>
            </a:r>
            <a:r>
              <a:rPr b="1"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i="1"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Andrew's greatness was </a:t>
            </a:r>
            <a:r>
              <a:rPr lang="en-US" sz="1600" u="sng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not</a:t>
            </a: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 in spectacular achievements but: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600"/>
              <a:buFont typeface="Verdana"/>
              <a:buChar char="○"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constant positive influence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600"/>
              <a:buFont typeface="Verdana"/>
              <a:buChar char="○"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desire for closeness to God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C878"/>
              </a:buClr>
              <a:buSzPts val="1600"/>
              <a:buFont typeface="Verdana"/>
              <a:buChar char="○"/>
            </a:pPr>
            <a:r>
              <a:rPr lang="en-US" sz="1600">
                <a:solidFill>
                  <a:srgbClr val="50C878"/>
                </a:solidFill>
                <a:latin typeface="Verdana"/>
                <a:ea typeface="Verdana"/>
                <a:cs typeface="Verdana"/>
                <a:sym typeface="Verdana"/>
              </a:rPr>
              <a:t>bringing others to Christ</a:t>
            </a:r>
            <a:endParaRPr sz="16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50C87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Andrew is a model</a:t>
            </a:r>
            <a:endParaRPr b="1" sz="1600">
              <a:solidFill>
                <a:srgbClr val="FF0000"/>
              </a:solidFill>
              <a:highlight>
                <a:srgbClr val="FFFF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for all who</a:t>
            </a:r>
            <a:endParaRPr b="1" sz="1600">
              <a:solidFill>
                <a:srgbClr val="FF0000"/>
              </a:solidFill>
              <a:highlight>
                <a:srgbClr val="FFFF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feel "ordinary" or</a:t>
            </a:r>
            <a:endParaRPr b="1" sz="1600">
              <a:solidFill>
                <a:srgbClr val="FF0000"/>
              </a:solidFill>
              <a:highlight>
                <a:srgbClr val="FFFF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out of the spotlight.</a:t>
            </a:r>
            <a:endParaRPr b="1" sz="1600">
              <a:solidFill>
                <a:srgbClr val="FF0000"/>
              </a:solidFill>
              <a:highlight>
                <a:srgbClr val="FFFF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413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t/>
            </a:r>
            <a:endParaRPr sz="16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