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47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</p:sldIdLst>
  <p:sldSz cy="5143500" cx="9144000"/>
  <p:notesSz cx="6858000" cy="9144000"/>
  <p:embeddedFontLst>
    <p:embeddedFont>
      <p:font typeface="Roboto Slab"/>
      <p:regular r:id="rId54"/>
      <p:bold r:id="rId55"/>
    </p:embeddedFont>
    <p:embeddedFont>
      <p:font typeface="Roboto"/>
      <p:regular r:id="rId56"/>
      <p:bold r:id="rId57"/>
      <p:italic r:id="rId58"/>
      <p:boldItalic r:id="rId59"/>
    </p:embeddedFont>
    <p:embeddedFont>
      <p:font typeface="Montserrat"/>
      <p:regular r:id="rId60"/>
      <p:bold r:id="rId61"/>
      <p:italic r:id="rId62"/>
      <p:boldItalic r:id="rId63"/>
    </p:embeddedFont>
    <p:embeddedFont>
      <p:font typeface="Lato"/>
      <p:regular r:id="rId64"/>
      <p:bold r:id="rId65"/>
      <p:italic r:id="rId66"/>
      <p:boldItalic r:id="rId6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62" Type="http://schemas.openxmlformats.org/officeDocument/2006/relationships/font" Target="fonts/Montserrat-italic.fntdata"/><Relationship Id="rId61" Type="http://schemas.openxmlformats.org/officeDocument/2006/relationships/font" Target="fonts/Montserrat-bold.fntdata"/><Relationship Id="rId20" Type="http://schemas.openxmlformats.org/officeDocument/2006/relationships/slide" Target="slides/slide14.xml"/><Relationship Id="rId64" Type="http://schemas.openxmlformats.org/officeDocument/2006/relationships/font" Target="fonts/Lato-regular.fntdata"/><Relationship Id="rId63" Type="http://schemas.openxmlformats.org/officeDocument/2006/relationships/font" Target="fonts/Montserrat-boldItalic.fntdata"/><Relationship Id="rId22" Type="http://schemas.openxmlformats.org/officeDocument/2006/relationships/slide" Target="slides/slide16.xml"/><Relationship Id="rId66" Type="http://schemas.openxmlformats.org/officeDocument/2006/relationships/font" Target="fonts/Lato-italic.fntdata"/><Relationship Id="rId21" Type="http://schemas.openxmlformats.org/officeDocument/2006/relationships/slide" Target="slides/slide15.xml"/><Relationship Id="rId65" Type="http://schemas.openxmlformats.org/officeDocument/2006/relationships/font" Target="fonts/Lato-bold.fntdata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67" Type="http://schemas.openxmlformats.org/officeDocument/2006/relationships/font" Target="fonts/Lato-boldItalic.fntdata"/><Relationship Id="rId60" Type="http://schemas.openxmlformats.org/officeDocument/2006/relationships/font" Target="fonts/Montserrat-regular.fntdata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11" Type="http://schemas.openxmlformats.org/officeDocument/2006/relationships/slide" Target="slides/slide5.xml"/><Relationship Id="rId55" Type="http://schemas.openxmlformats.org/officeDocument/2006/relationships/font" Target="fonts/RobotoSlab-bold.fntdata"/><Relationship Id="rId10" Type="http://schemas.openxmlformats.org/officeDocument/2006/relationships/slide" Target="slides/slide4.xml"/><Relationship Id="rId54" Type="http://schemas.openxmlformats.org/officeDocument/2006/relationships/font" Target="fonts/RobotoSlab-regular.fntdata"/><Relationship Id="rId13" Type="http://schemas.openxmlformats.org/officeDocument/2006/relationships/slide" Target="slides/slide7.xml"/><Relationship Id="rId57" Type="http://schemas.openxmlformats.org/officeDocument/2006/relationships/font" Target="fonts/Roboto-bold.fntdata"/><Relationship Id="rId12" Type="http://schemas.openxmlformats.org/officeDocument/2006/relationships/slide" Target="slides/slide6.xml"/><Relationship Id="rId56" Type="http://schemas.openxmlformats.org/officeDocument/2006/relationships/font" Target="fonts/Roboto-regular.fntdata"/><Relationship Id="rId15" Type="http://schemas.openxmlformats.org/officeDocument/2006/relationships/slide" Target="slides/slide9.xml"/><Relationship Id="rId59" Type="http://schemas.openxmlformats.org/officeDocument/2006/relationships/font" Target="fonts/Roboto-boldItalic.fntdata"/><Relationship Id="rId14" Type="http://schemas.openxmlformats.org/officeDocument/2006/relationships/slide" Target="slides/slide8.xml"/><Relationship Id="rId58" Type="http://schemas.openxmlformats.org/officeDocument/2006/relationships/font" Target="fonts/Roboto-italic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Hello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Happy Sabbath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Good Morning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Do we need to Repent in order to be Forgiven?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What EXACTLY does it mean to forgive in the bible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cdbad09aa4_3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3cdbad09aa4_3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Remit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Next - Acts 2:38 - KJV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cdad4e24b9_1_23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3cdad4e24b9_1_23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Remit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cdad4e24b9_1_22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3cdad4e24b9_1_22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cdad4e24b9_1_23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3cdad4e24b9_1_23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a perfect analogy, but it is kind of interesting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3cdb62c71e2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3cdb62c71e2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3cdbad09aa4_3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3cdbad09aa4_3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TODO Scriptures for letting go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TODO “Root of bitterness” scripture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3cdb62c71e2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Google Shape;343;g3cdb62c71e2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TODO Scriptures for letting go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TODO “Root of bitterness” scripture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3cdbad09aa4_3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3cdbad09aa4_3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Root of bitterness!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3cdb62c71e2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3cdb62c71e2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3cdbad09aa4_3_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" name="Google Shape;361;g3cdbad09aa4_3_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cdbad09aa4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cdbad09aa4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Tell em what you are gonna say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These both need to take place for reconciliation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3cdbad09aa4_3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3cdbad09aa4_3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Vengeance is God’s</a:t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3cdbad09aa4_3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3cdbad09aa4_3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Vengeance is God’s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3cdbad09aa4_3_3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3cdbad09aa4_3_3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EXPLICIT COMMAND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EXTREMELY MISUNDERSTOOD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3cdbad09aa4_3_3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3cdbad09aa4_3_3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3cdbad09aa4_3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3cdbad09aa4_3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g3cdbad09aa4_3_3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g3cdbad09aa4_3_3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Luke examples are next</a:t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3cdbad09aa4_3_3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3cdbad09aa4_3_3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Note the two examples where it says “Forgive as Christ forgives” is the OTHER greek word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So do we as humans require repentance from our brother for forgiveness?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3cdbad09aa4_3_3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3cdbad09aa4_3_3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NOT </a:t>
            </a:r>
            <a:r>
              <a:rPr lang="en">
                <a:solidFill>
                  <a:schemeClr val="dk1"/>
                </a:solidFill>
              </a:rPr>
              <a:t>The Famous Matthew 18 passage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Note this does not talk about repentance</a:t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3cdbad09aa4_3_2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5" name="Google Shape;415;g3cdbad09aa4_3_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Christ’s example</a:t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3cdbad09aa4_3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3cdbad09aa4_3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Christ’s example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cdbad09aa4_3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cdbad09aa4_3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Tell em what you are gonna say</a:t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3cdbad09aa4_3_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7" name="Google Shape;427;g3cdbad09aa4_3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Christ’s example</a:t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3cdbad09aa4_3_2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3" name="Google Shape;433;g3cdbad09aa4_3_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- Performed Solo</a:t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3cdbad09aa4_3_2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4" name="Google Shape;444;g3cdbad09aa4_3_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- Repentance Process</a:t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3cdbad09aa4_3_3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Google Shape;457;g3cdbad09aa4_3_3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- Repentance Greek Words</a:t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3cdbad09aa4_4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8" name="Google Shape;468;g3cdbad09aa4_4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G3340 and G3341 are pretty much the same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G3338 is for the feeling of guilt -&gt; which is just a feeling that leads to us wanting repentance, it is not necessary</a:t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3cdbad09aa4_4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Google Shape;478;g3cdbad09aa4_4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G3340 and G3341 are pretty much the same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G3338 is for the feeling of guilt -&gt; which is just a feeling that leads to us wanting repentance, it is not necessary</a:t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3cdbad09aa4_4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g3cdbad09aa4_4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3cdbad09aa4_4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3cdbad09aa4_4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g3cdbad09aa4_4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5" name="Google Shape;505;g3cdbad09aa4_4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do we pay the debt to?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God the Father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Remember Christ came and paid our debt to the Father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can </a:t>
            </a:r>
            <a:r>
              <a:rPr lang="en"/>
              <a:t>pray to God the Father THROUGH Christ</a:t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g3cdbad09aa4_4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2" name="Google Shape;512;g3cdbad09aa4_4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cdbad09aa4_3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3cdbad09aa4_3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Tell em what you are gonna say</a:t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g3cdb62c71e2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7" name="Google Shape;527;g3cdb62c71e2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3cdbad09aa4_4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3cdbad09aa4_4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Only God can forget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are not expected to forget</a:t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3cdbad09aa4_4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3cdbad09aa4_4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Abusive relationship</a:t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3cdbad09aa4_4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Google Shape;550;g3cdbad09aa4_4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New Covenant analogy</a:t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g3cdbad09aa4_4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7" name="Google Shape;557;g3cdbad09aa4_4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Covenant analogy</a:t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3cdbad09aa4_6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3cdbad09aa4_6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Famous Matthew 18 passage</a:t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9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g3cdbad09aa4_6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1" name="Google Shape;571;g3cdbad09aa4_6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 Famous Matthew 18 passage</a:t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3cdbad09aa4_4_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8" name="Google Shape;578;g3cdbad09aa4_4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Forgiveness means exactly one of 3 things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Let Go of emotions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Release Debt - EXPLICITLY COMMANDED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The sub-process within Reconciliation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cdbad09aa4_3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cdbad09aa4_3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Tell em what you are gonna say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cdb62c71e2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3cdb62c71e2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Tell em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3cdbad09aa4_3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3cdbad09aa4_3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 Go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Next - </a:t>
            </a:r>
            <a:r>
              <a:rPr lang="en"/>
              <a:t>Ephesians 4:32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cdbad09aa4_3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3cdbad09aa4_3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Let Go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- </a:t>
            </a:r>
            <a:r>
              <a:rPr lang="en"/>
              <a:t>Mark 11:25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cdad4e24b9_1_22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cdad4e24b9_1_22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Release Debt</a:t>
            </a:r>
            <a:br>
              <a:rPr lang="en"/>
            </a:br>
            <a:r>
              <a:rPr lang="en">
                <a:solidFill>
                  <a:schemeClr val="dk1"/>
                </a:solidFill>
              </a:rPr>
              <a:t>Next - </a:t>
            </a:r>
            <a:r>
              <a:rPr lang="en"/>
              <a:t>Acts 2:38 - NIV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5" name="Google Shape;65;p14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66" name="Google Shape;66;p14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4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4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4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0" name="Google Shape;70;p14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71" name="Google Shape;71;p14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72" name="Google Shape;7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5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75" name="Google Shape;75;p15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5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5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5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5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5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5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5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5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5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5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5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5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5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5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5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15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5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15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oogle Shape;96;p1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7" name="Google Shape;97;p1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9" name="Google Shape;99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0" name="Google Shape;100;p16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1" name="Google Shape;101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1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104" name="Google Shape;104;p1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6" name="Google Shape;106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7" name="Google Shape;107;p17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8" name="Google Shape;108;p17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9" name="Google Shape;10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oogle Shape;111;p18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112" name="Google Shape;112;p18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8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4" name="Google Shape;114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15" name="Google Shape;115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oogle Shape;117;p1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118" name="Google Shape;118;p1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0" name="Google Shape;120;p19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20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125" name="Google Shape;125;p20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20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20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20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20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20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20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20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20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20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20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20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20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20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20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20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20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20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3" name="Google Shape;143;p20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4" name="Google Shape;144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21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147" name="Google Shape;147;p21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21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9" name="Google Shape;149;p21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50" name="Google Shape;150;p21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51" name="Google Shape;151;p21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52" name="Google Shape;152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oogle Shape;154;p22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55" name="Google Shape;155;p22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22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7" name="Google Shape;157;p22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58" name="Google Shape;15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oogle Shape;160;p2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61" name="Google Shape;161;p2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2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2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2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2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2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2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2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2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2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2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2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2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2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2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2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2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2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9" name="Google Shape;179;p23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80" name="Google Shape;180;p23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81" name="Google Shape;181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med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61" name="Google Shape;61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62" name="Google Shape;6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spd="med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5"/>
          <p:cNvSpPr txBox="1"/>
          <p:nvPr>
            <p:ph type="ctrTitle"/>
          </p:nvPr>
        </p:nvSpPr>
        <p:spPr>
          <a:xfrm>
            <a:off x="1680300" y="847050"/>
            <a:ext cx="2739600" cy="64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Forgiveness</a:t>
            </a:r>
            <a:r>
              <a:rPr lang="en" sz="3000"/>
              <a:t> </a:t>
            </a:r>
            <a:endParaRPr sz="3000"/>
          </a:p>
        </p:txBody>
      </p:sp>
      <p:sp>
        <p:nvSpPr>
          <p:cNvPr id="189" name="Google Shape;189;p25"/>
          <p:cNvSpPr txBox="1"/>
          <p:nvPr>
            <p:ph idx="1" type="subTitle"/>
          </p:nvPr>
        </p:nvSpPr>
        <p:spPr>
          <a:xfrm>
            <a:off x="1680300" y="2030238"/>
            <a:ext cx="5783400" cy="58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highlight>
                  <a:schemeClr val="lt1"/>
                </a:highlight>
              </a:rPr>
              <a:t>The </a:t>
            </a:r>
            <a:r>
              <a:rPr lang="en" sz="3600">
                <a:solidFill>
                  <a:srgbClr val="FFE599"/>
                </a:solidFill>
                <a:highlight>
                  <a:schemeClr val="lt1"/>
                </a:highlight>
              </a:rPr>
              <a:t>Dual Process </a:t>
            </a:r>
            <a:r>
              <a:rPr lang="en" sz="3600">
                <a:solidFill>
                  <a:srgbClr val="FFE599"/>
                </a:solidFill>
                <a:highlight>
                  <a:schemeClr val="lt1"/>
                </a:highlight>
              </a:rPr>
              <a:t>of</a:t>
            </a:r>
            <a:endParaRPr sz="3600">
              <a:solidFill>
                <a:srgbClr val="FFE599"/>
              </a:solidFill>
              <a:highlight>
                <a:schemeClr val="lt1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highlight>
                  <a:schemeClr val="lt1"/>
                </a:highlight>
              </a:rPr>
              <a:t>Reconciliation</a:t>
            </a:r>
            <a:endParaRPr sz="3600">
              <a:solidFill>
                <a:srgbClr val="FFE599"/>
              </a:solidFill>
              <a:highlight>
                <a:schemeClr val="lt1"/>
              </a:highlight>
            </a:endParaRPr>
          </a:p>
        </p:txBody>
      </p:sp>
      <p:sp>
        <p:nvSpPr>
          <p:cNvPr id="190" name="Google Shape;190;p25"/>
          <p:cNvSpPr txBox="1"/>
          <p:nvPr>
            <p:ph type="ctrTitle"/>
          </p:nvPr>
        </p:nvSpPr>
        <p:spPr>
          <a:xfrm>
            <a:off x="4724100" y="3608075"/>
            <a:ext cx="2739600" cy="64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00"/>
              <a:t>Repentance</a:t>
            </a:r>
            <a:endParaRPr sz="3000"/>
          </a:p>
        </p:txBody>
      </p:sp>
      <p:cxnSp>
        <p:nvCxnSpPr>
          <p:cNvPr id="191" name="Google Shape;191;p25"/>
          <p:cNvCxnSpPr/>
          <p:nvPr/>
        </p:nvCxnSpPr>
        <p:spPr>
          <a:xfrm flipH="1" rot="10800000">
            <a:off x="2467600" y="2653013"/>
            <a:ext cx="4239000" cy="11100"/>
          </a:xfrm>
          <a:prstGeom prst="straightConnector1">
            <a:avLst/>
          </a:prstGeom>
          <a:noFill/>
          <a:ln cap="flat" cmpd="sng" w="762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4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Forgiveness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290" name="Google Shape;290;p34"/>
          <p:cNvSpPr txBox="1"/>
          <p:nvPr>
            <p:ph type="title"/>
          </p:nvPr>
        </p:nvSpPr>
        <p:spPr>
          <a:xfrm>
            <a:off x="274725" y="2910325"/>
            <a:ext cx="6117600" cy="174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Acts 2:38 - NIV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38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Peter replied, “Repent and be baptized, every one of you, in the name of Jesus Christ for the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forgiveness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of your sins. And you will receive the gift of the Holy Spirit.</a:t>
            </a:r>
            <a:endParaRPr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291" name="Google Shape;291;p34"/>
          <p:cNvSpPr txBox="1"/>
          <p:nvPr>
            <p:ph type="title"/>
          </p:nvPr>
        </p:nvSpPr>
        <p:spPr>
          <a:xfrm>
            <a:off x="274725" y="1754475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G859</a:t>
            </a:r>
            <a:endParaRPr sz="3000">
              <a:solidFill>
                <a:srgbClr val="93C47D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Release from bondage or imprisonment</a:t>
            </a:r>
            <a:endParaRPr sz="22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5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Forgiveness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297" name="Google Shape;297;p35"/>
          <p:cNvSpPr txBox="1"/>
          <p:nvPr>
            <p:ph type="title"/>
          </p:nvPr>
        </p:nvSpPr>
        <p:spPr>
          <a:xfrm>
            <a:off x="274725" y="2910325"/>
            <a:ext cx="6117600" cy="174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Acts 2:38 -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38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Peter said to them, “Repent, and let every one of you be baptized in the name of Jesus Christ for the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remission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of sins; and you shall receive the gift of the Holy Spirit.</a:t>
            </a:r>
            <a:endParaRPr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298" name="Google Shape;298;p35"/>
          <p:cNvSpPr txBox="1"/>
          <p:nvPr>
            <p:ph type="title"/>
          </p:nvPr>
        </p:nvSpPr>
        <p:spPr>
          <a:xfrm>
            <a:off x="274725" y="1770204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G859</a:t>
            </a:r>
            <a:endParaRPr sz="3000">
              <a:solidFill>
                <a:srgbClr val="93C47D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Release from bondage or imprisonment</a:t>
            </a:r>
            <a:endParaRPr sz="22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The Forgiveness Process</a:t>
            </a:r>
            <a:endParaRPr sz="3600">
              <a:solidFill>
                <a:srgbClr val="FFE599"/>
              </a:solidFill>
            </a:endParaRPr>
          </a:p>
        </p:txBody>
      </p:sp>
      <p:sp>
        <p:nvSpPr>
          <p:cNvPr id="304" name="Google Shape;304;p36"/>
          <p:cNvSpPr txBox="1"/>
          <p:nvPr/>
        </p:nvSpPr>
        <p:spPr>
          <a:xfrm>
            <a:off x="5719331" y="2884200"/>
            <a:ext cx="29610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Release from bondage or imprisonment.</a:t>
            </a:r>
            <a:endParaRPr sz="1200"/>
          </a:p>
        </p:txBody>
      </p:sp>
      <p:sp>
        <p:nvSpPr>
          <p:cNvPr id="305" name="Google Shape;305;p36"/>
          <p:cNvSpPr txBox="1"/>
          <p:nvPr/>
        </p:nvSpPr>
        <p:spPr>
          <a:xfrm>
            <a:off x="3044436" y="2884200"/>
            <a:ext cx="28665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To send away.</a:t>
            </a:r>
            <a:endParaRPr sz="22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To let go, give up a debt, forgive, to remit.</a:t>
            </a:r>
            <a:endParaRPr sz="1200"/>
          </a:p>
        </p:txBody>
      </p:sp>
      <p:sp>
        <p:nvSpPr>
          <p:cNvPr id="306" name="Google Shape;306;p36"/>
          <p:cNvSpPr txBox="1"/>
          <p:nvPr/>
        </p:nvSpPr>
        <p:spPr>
          <a:xfrm>
            <a:off x="340712" y="2884200"/>
            <a:ext cx="2866500" cy="18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To do something pleasant or agreeable (to one), to do a favour to, gratify.</a:t>
            </a:r>
            <a:endParaRPr sz="22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grpSp>
        <p:nvGrpSpPr>
          <p:cNvPr id="307" name="Google Shape;307;p36"/>
          <p:cNvGrpSpPr/>
          <p:nvPr/>
        </p:nvGrpSpPr>
        <p:grpSpPr>
          <a:xfrm>
            <a:off x="564846" y="2255934"/>
            <a:ext cx="8016225" cy="848403"/>
            <a:chOff x="490775" y="1826750"/>
            <a:chExt cx="8016225" cy="848403"/>
          </a:xfrm>
        </p:grpSpPr>
        <p:sp>
          <p:nvSpPr>
            <p:cNvPr id="308" name="Google Shape;308;p36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G859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09" name="Google Shape;309;p36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G5483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10" name="Google Shape;310;p36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G863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The Forgiveness Process</a:t>
            </a:r>
            <a:endParaRPr sz="3600">
              <a:solidFill>
                <a:srgbClr val="FFE599"/>
              </a:solidFill>
            </a:endParaRPr>
          </a:p>
        </p:txBody>
      </p:sp>
      <p:sp>
        <p:nvSpPr>
          <p:cNvPr id="316" name="Google Shape;316;p37"/>
          <p:cNvSpPr txBox="1"/>
          <p:nvPr/>
        </p:nvSpPr>
        <p:spPr>
          <a:xfrm>
            <a:off x="5719331" y="2884200"/>
            <a:ext cx="29610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Release from bondage or imprisonment.</a:t>
            </a:r>
            <a:endParaRPr sz="1200"/>
          </a:p>
        </p:txBody>
      </p:sp>
      <p:sp>
        <p:nvSpPr>
          <p:cNvPr id="317" name="Google Shape;317;p37"/>
          <p:cNvSpPr txBox="1"/>
          <p:nvPr/>
        </p:nvSpPr>
        <p:spPr>
          <a:xfrm>
            <a:off x="3044436" y="2884200"/>
            <a:ext cx="28665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To send away.</a:t>
            </a:r>
            <a:endParaRPr sz="22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To let go, give up a debt, forgive, to remit.</a:t>
            </a:r>
            <a:endParaRPr sz="1200"/>
          </a:p>
        </p:txBody>
      </p:sp>
      <p:sp>
        <p:nvSpPr>
          <p:cNvPr id="318" name="Google Shape;318;p37"/>
          <p:cNvSpPr txBox="1"/>
          <p:nvPr/>
        </p:nvSpPr>
        <p:spPr>
          <a:xfrm>
            <a:off x="340712" y="2884200"/>
            <a:ext cx="2866500" cy="18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To do something pleasant or agreeable (to one), to do a favour to, gratify.</a:t>
            </a:r>
            <a:endParaRPr sz="22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grpSp>
        <p:nvGrpSpPr>
          <p:cNvPr id="319" name="Google Shape;319;p37"/>
          <p:cNvGrpSpPr/>
          <p:nvPr/>
        </p:nvGrpSpPr>
        <p:grpSpPr>
          <a:xfrm>
            <a:off x="564846" y="2255934"/>
            <a:ext cx="8016225" cy="848403"/>
            <a:chOff x="490775" y="1826750"/>
            <a:chExt cx="8016225" cy="848403"/>
          </a:xfrm>
        </p:grpSpPr>
        <p:sp>
          <p:nvSpPr>
            <p:cNvPr id="320" name="Google Shape;320;p37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G859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21" name="Google Shape;321;p37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G5483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22" name="Google Shape;322;p37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G863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323" name="Google Shape;323;p37"/>
          <p:cNvGrpSpPr/>
          <p:nvPr/>
        </p:nvGrpSpPr>
        <p:grpSpPr>
          <a:xfrm>
            <a:off x="561875" y="1427172"/>
            <a:ext cx="8016225" cy="848403"/>
            <a:chOff x="490775" y="1826750"/>
            <a:chExt cx="8016225" cy="848403"/>
          </a:xfrm>
        </p:grpSpPr>
        <p:sp>
          <p:nvSpPr>
            <p:cNvPr id="324" name="Google Shape;324;p37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FFE599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Remit</a:t>
              </a:r>
              <a:endParaRPr sz="30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25" name="Google Shape;325;p37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FFE599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Let Go</a:t>
              </a:r>
              <a:endParaRPr sz="30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26" name="Google Shape;326;p37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FFE599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 Release Debt</a:t>
              </a:r>
              <a:endParaRPr sz="30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The Forgiveness Process</a:t>
            </a:r>
            <a:endParaRPr sz="3600">
              <a:solidFill>
                <a:srgbClr val="FFE599"/>
              </a:solidFill>
            </a:endParaRPr>
          </a:p>
        </p:txBody>
      </p:sp>
      <p:grpSp>
        <p:nvGrpSpPr>
          <p:cNvPr id="332" name="Google Shape;332;p38"/>
          <p:cNvGrpSpPr/>
          <p:nvPr/>
        </p:nvGrpSpPr>
        <p:grpSpPr>
          <a:xfrm>
            <a:off x="561875" y="2402392"/>
            <a:ext cx="8016225" cy="848403"/>
            <a:chOff x="490775" y="1826750"/>
            <a:chExt cx="8016225" cy="848403"/>
          </a:xfrm>
        </p:grpSpPr>
        <p:sp>
          <p:nvSpPr>
            <p:cNvPr id="333" name="Google Shape;333;p38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Remit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34" name="Google Shape;334;p38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Let Go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35" name="Google Shape;335;p38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 Release Debt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9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Let Go - </a:t>
            </a:r>
            <a:r>
              <a:rPr lang="en" sz="30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G5483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0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Let Go - </a:t>
            </a:r>
            <a:r>
              <a:rPr lang="en" sz="30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G5483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346" name="Google Shape;346;p40"/>
          <p:cNvSpPr txBox="1"/>
          <p:nvPr>
            <p:ph type="title"/>
          </p:nvPr>
        </p:nvSpPr>
        <p:spPr>
          <a:xfrm>
            <a:off x="274725" y="2111375"/>
            <a:ext cx="5160000" cy="134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Justify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Shift Blame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41"/>
          <p:cNvSpPr txBox="1"/>
          <p:nvPr>
            <p:ph type="title"/>
          </p:nvPr>
        </p:nvSpPr>
        <p:spPr>
          <a:xfrm>
            <a:off x="274722" y="1588675"/>
            <a:ext cx="56631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Hebrews 12:14-15</a:t>
            </a: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14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Pursue peace with all people, and holiness, without which no one will see the Lord: </a:t>
            </a: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15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looking carefully lest anyone fall short of the grace of God; lest any root of bitterness springing up cause trouble, and by this many become defiled;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352" name="Google Shape;352;p41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Let Go - </a:t>
            </a:r>
            <a:r>
              <a:rPr lang="en" sz="30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G5483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42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</a:t>
            </a: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358" name="Google Shape;358;p42"/>
          <p:cNvSpPr txBox="1"/>
          <p:nvPr>
            <p:ph type="title"/>
          </p:nvPr>
        </p:nvSpPr>
        <p:spPr>
          <a:xfrm>
            <a:off x="274725" y="1997625"/>
            <a:ext cx="5160000" cy="24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Absolve</a:t>
            </a: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Responsibility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Remove Legal Penalties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Victim Blaming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3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364" name="Google Shape;364;p43"/>
          <p:cNvSpPr txBox="1"/>
          <p:nvPr>
            <p:ph type="title"/>
          </p:nvPr>
        </p:nvSpPr>
        <p:spPr>
          <a:xfrm>
            <a:off x="274725" y="1997625"/>
            <a:ext cx="5160000" cy="24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Absolve Responsibility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Remove Legal Penalties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Victim Blaming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Justice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Vengeance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Reconciliation, the Full Picture</a:t>
            </a:r>
            <a:endParaRPr sz="3600">
              <a:solidFill>
                <a:srgbClr val="FFE599"/>
              </a:solidFill>
            </a:endParaRPr>
          </a:p>
        </p:txBody>
      </p:sp>
      <p:grpSp>
        <p:nvGrpSpPr>
          <p:cNvPr id="197" name="Google Shape;197;p26"/>
          <p:cNvGrpSpPr/>
          <p:nvPr/>
        </p:nvGrpSpPr>
        <p:grpSpPr>
          <a:xfrm>
            <a:off x="561875" y="3740400"/>
            <a:ext cx="8016300" cy="848410"/>
            <a:chOff x="490775" y="1826743"/>
            <a:chExt cx="8016300" cy="848410"/>
          </a:xfrm>
        </p:grpSpPr>
        <p:sp>
          <p:nvSpPr>
            <p:cNvPr id="198" name="Google Shape;198;p26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Remit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199" name="Google Shape;199;p26"/>
            <p:cNvSpPr/>
            <p:nvPr/>
          </p:nvSpPr>
          <p:spPr>
            <a:xfrm>
              <a:off x="490775" y="1826743"/>
              <a:ext cx="80163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Changedds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00" name="Google Shape;200;p26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Repentance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201" name="Google Shape;201;p26"/>
          <p:cNvGrpSpPr/>
          <p:nvPr/>
        </p:nvGrpSpPr>
        <p:grpSpPr>
          <a:xfrm>
            <a:off x="561875" y="2120275"/>
            <a:ext cx="8016300" cy="848411"/>
            <a:chOff x="490775" y="1826742"/>
            <a:chExt cx="8016300" cy="848411"/>
          </a:xfrm>
        </p:grpSpPr>
        <p:sp>
          <p:nvSpPr>
            <p:cNvPr id="202" name="Google Shape;202;p26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Restore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03" name="Google Shape;203;p26"/>
            <p:cNvSpPr/>
            <p:nvPr/>
          </p:nvSpPr>
          <p:spPr>
            <a:xfrm>
              <a:off x="490775" y="1826742"/>
              <a:ext cx="80163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Grace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04" name="Google Shape;204;p26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Forgiveness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4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370" name="Google Shape;370;p44"/>
          <p:cNvSpPr txBox="1"/>
          <p:nvPr>
            <p:ph type="title"/>
          </p:nvPr>
        </p:nvSpPr>
        <p:spPr>
          <a:xfrm>
            <a:off x="274743" y="1588675"/>
            <a:ext cx="56631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Romans 12:17-21</a:t>
            </a: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 - NKJV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17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Repay no one evil for evil. Have regard for good things in the sight of all men. </a:t>
            </a: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18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If it is possible, as much as depends on you, live peaceably with all men. </a:t>
            </a: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19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Beloved, do not avenge yourselves, but rather give place to wrath; for it is written, “Vengeance is Mine, I will repay,” says the Lord.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45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376" name="Google Shape;376;p45"/>
          <p:cNvSpPr txBox="1"/>
          <p:nvPr>
            <p:ph type="title"/>
          </p:nvPr>
        </p:nvSpPr>
        <p:spPr>
          <a:xfrm>
            <a:off x="274743" y="1588675"/>
            <a:ext cx="56631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Romans 12:17-21</a:t>
            </a: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 - NKJV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20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Therefore</a:t>
            </a:r>
            <a:endParaRPr sz="1200"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5080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“If your enemy is hungry, feed him;</a:t>
            </a:r>
            <a:b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</a:b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If he is thirsty, give him a drink;</a:t>
            </a:r>
            <a:b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</a:b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For in so doing you will heap coals of fire on his head.”</a:t>
            </a:r>
            <a:endParaRPr sz="1200"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21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Do not be overcome by evil, but overcome evil with good.</a:t>
            </a:r>
            <a:endParaRPr sz="1200"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46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382" name="Google Shape;382;p46"/>
          <p:cNvSpPr txBox="1"/>
          <p:nvPr>
            <p:ph type="title"/>
          </p:nvPr>
        </p:nvSpPr>
        <p:spPr>
          <a:xfrm>
            <a:off x="959475" y="2516700"/>
            <a:ext cx="4522200" cy="138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This is explicitly commanded</a:t>
            </a:r>
            <a:r>
              <a:rPr b="1" lang="en" sz="38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.</a:t>
            </a:r>
            <a:endParaRPr b="1" sz="36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47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388" name="Google Shape;388;p47"/>
          <p:cNvSpPr txBox="1"/>
          <p:nvPr>
            <p:ph type="title"/>
          </p:nvPr>
        </p:nvSpPr>
        <p:spPr>
          <a:xfrm>
            <a:off x="274743" y="1588675"/>
            <a:ext cx="56631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Matthew 6:12 -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The Model Prayer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12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And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us our debts,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As we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our debtors.</a:t>
            </a:r>
            <a:endParaRPr b="1"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48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394" name="Google Shape;394;p48"/>
          <p:cNvSpPr txBox="1"/>
          <p:nvPr>
            <p:ph type="title"/>
          </p:nvPr>
        </p:nvSpPr>
        <p:spPr>
          <a:xfrm>
            <a:off x="274743" y="1588675"/>
            <a:ext cx="56631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Matthew 6:14-15 -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The Model Prayer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14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“For if you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men their trespasses, your heavenly Father will also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you. </a:t>
            </a: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15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But if you do not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men their trespasses, neither will your Father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your trespasses.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49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400" name="Google Shape;400;p49"/>
          <p:cNvSpPr txBox="1"/>
          <p:nvPr>
            <p:ph type="title"/>
          </p:nvPr>
        </p:nvSpPr>
        <p:spPr>
          <a:xfrm>
            <a:off x="274743" y="1588675"/>
            <a:ext cx="56631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Mark 11</a:t>
            </a: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:25 -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25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“And whenever you stand praying, if you have anything against anyone,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him, that your Father in heaven may also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you your trespasses.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1 John 1</a:t>
            </a: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:9 - NKJV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9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If we confess our sins, He is faithful and just to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us our sins and to cleanse us from all unrighteousness.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50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406" name="Google Shape;406;p50"/>
          <p:cNvSpPr txBox="1"/>
          <p:nvPr>
            <p:ph type="title"/>
          </p:nvPr>
        </p:nvSpPr>
        <p:spPr>
          <a:xfrm>
            <a:off x="274743" y="1588675"/>
            <a:ext cx="56631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Luke 17:3-4</a:t>
            </a: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3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Take heed to yourselves. If your brother sins against you, rebuke him; and if he repents,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him.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4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And if he sins against you seven times in a day, and seven times in a day returns to you, saying, ‘I repent,’ you shall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him.”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51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412" name="Google Shape;412;p51"/>
          <p:cNvSpPr txBox="1"/>
          <p:nvPr>
            <p:ph type="title"/>
          </p:nvPr>
        </p:nvSpPr>
        <p:spPr>
          <a:xfrm>
            <a:off x="274743" y="1588675"/>
            <a:ext cx="56631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Matthew 18:21 -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21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Then Peter came to Him and said, “Lord, how often shall my brother sin against me, and I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him? Up to seven times?” </a:t>
            </a: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22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Jesus said to him, “I do not say to you, up to seven times, but up to seventy times seven.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52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418" name="Google Shape;418;p52"/>
          <p:cNvSpPr txBox="1"/>
          <p:nvPr>
            <p:ph type="title"/>
          </p:nvPr>
        </p:nvSpPr>
        <p:spPr>
          <a:xfrm>
            <a:off x="274743" y="1588675"/>
            <a:ext cx="56631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Romans 5:6-11 - NKJV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6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For when we were still without strength, in due time Christ died for the ungodly. </a:t>
            </a: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7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For scarcely for a righteous man will one die; yet perhaps for a good man someone would even dare to die. </a:t>
            </a:r>
            <a:endParaRPr b="1"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53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424" name="Google Shape;424;p53"/>
          <p:cNvSpPr txBox="1"/>
          <p:nvPr>
            <p:ph type="title"/>
          </p:nvPr>
        </p:nvSpPr>
        <p:spPr>
          <a:xfrm>
            <a:off x="274743" y="1588675"/>
            <a:ext cx="56631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Romans 5:6-11</a:t>
            </a: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 - NKJV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8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But God demonstrates His own love toward us, in that while we were still sinners, Christ died for us. </a:t>
            </a: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9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Much more then, having now been justified by His blood, we shall be saved from wrath through Him. </a:t>
            </a:r>
            <a:endParaRPr b="1"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Reconciliation</a:t>
            </a:r>
            <a:r>
              <a:rPr lang="en" sz="3600">
                <a:solidFill>
                  <a:srgbClr val="FFE599"/>
                </a:solidFill>
              </a:rPr>
              <a:t>, the Full Picture</a:t>
            </a:r>
            <a:endParaRPr sz="3600">
              <a:solidFill>
                <a:srgbClr val="FFE599"/>
              </a:solidFill>
            </a:endParaRPr>
          </a:p>
        </p:txBody>
      </p:sp>
      <p:sp>
        <p:nvSpPr>
          <p:cNvPr id="210" name="Google Shape;210;p27"/>
          <p:cNvSpPr txBox="1"/>
          <p:nvPr>
            <p:ph type="title"/>
          </p:nvPr>
        </p:nvSpPr>
        <p:spPr>
          <a:xfrm>
            <a:off x="390025" y="3008200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Repentance</a:t>
            </a:r>
            <a:endParaRPr>
              <a:solidFill>
                <a:srgbClr val="FFF2CC"/>
              </a:solidFill>
            </a:endParaRPr>
          </a:p>
        </p:txBody>
      </p:sp>
      <p:sp>
        <p:nvSpPr>
          <p:cNvPr id="211" name="Google Shape;211;p27"/>
          <p:cNvSpPr txBox="1"/>
          <p:nvPr>
            <p:ph type="title"/>
          </p:nvPr>
        </p:nvSpPr>
        <p:spPr>
          <a:xfrm>
            <a:off x="387900" y="1388950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Forgiveness</a:t>
            </a:r>
            <a:endParaRPr>
              <a:solidFill>
                <a:srgbClr val="FFF2CC"/>
              </a:solidFill>
            </a:endParaRPr>
          </a:p>
        </p:txBody>
      </p:sp>
      <p:grpSp>
        <p:nvGrpSpPr>
          <p:cNvPr id="212" name="Google Shape;212;p27"/>
          <p:cNvGrpSpPr/>
          <p:nvPr/>
        </p:nvGrpSpPr>
        <p:grpSpPr>
          <a:xfrm>
            <a:off x="561875" y="3740407"/>
            <a:ext cx="8016225" cy="848403"/>
            <a:chOff x="490775" y="1826750"/>
            <a:chExt cx="8016225" cy="848403"/>
          </a:xfrm>
        </p:grpSpPr>
        <p:sp>
          <p:nvSpPr>
            <p:cNvPr id="213" name="Google Shape;213;p27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3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14" name="Google Shape;214;p27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1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15" name="Google Shape;215;p27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2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216" name="Google Shape;216;p27"/>
          <p:cNvGrpSpPr/>
          <p:nvPr/>
        </p:nvGrpSpPr>
        <p:grpSpPr>
          <a:xfrm>
            <a:off x="561875" y="2120283"/>
            <a:ext cx="8016225" cy="848403"/>
            <a:chOff x="490775" y="1826750"/>
            <a:chExt cx="8016225" cy="848403"/>
          </a:xfrm>
        </p:grpSpPr>
        <p:sp>
          <p:nvSpPr>
            <p:cNvPr id="217" name="Google Shape;217;p27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3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18" name="Google Shape;218;p27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1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19" name="Google Shape;219;p27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2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54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Release Debt - </a:t>
            </a:r>
            <a:r>
              <a:rPr lang="en" sz="3626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430" name="Google Shape;430;p54"/>
          <p:cNvSpPr txBox="1"/>
          <p:nvPr>
            <p:ph type="title"/>
          </p:nvPr>
        </p:nvSpPr>
        <p:spPr>
          <a:xfrm>
            <a:off x="274743" y="1588675"/>
            <a:ext cx="56631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Romans 5:6-11</a:t>
            </a: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 - NKJV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10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For if when we were enemies we were </a:t>
            </a:r>
            <a:r>
              <a:rPr lang="en" sz="2200">
                <a:solidFill>
                  <a:srgbClr val="F6B26B"/>
                </a:solidFill>
                <a:latin typeface="Roboto Slab"/>
                <a:ea typeface="Roboto Slab"/>
                <a:cs typeface="Roboto Slab"/>
                <a:sym typeface="Roboto Slab"/>
              </a:rPr>
              <a:t>reconciled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to God through the death of His Son, much more, having been </a:t>
            </a:r>
            <a:r>
              <a:rPr lang="en" sz="2200">
                <a:solidFill>
                  <a:srgbClr val="F6B26B"/>
                </a:solidFill>
                <a:latin typeface="Roboto Slab"/>
                <a:ea typeface="Roboto Slab"/>
                <a:cs typeface="Roboto Slab"/>
                <a:sym typeface="Roboto Slab"/>
              </a:rPr>
              <a:t>reconciled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, we shall be saved by His life. </a:t>
            </a: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11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And not only that, but we also rejoice in God through our Lord Jesus Christ, through whom we have now received the </a:t>
            </a:r>
            <a:r>
              <a:rPr lang="en" sz="2200">
                <a:solidFill>
                  <a:srgbClr val="F6B26B"/>
                </a:solidFill>
                <a:latin typeface="Roboto Slab"/>
                <a:ea typeface="Roboto Slab"/>
                <a:cs typeface="Roboto Slab"/>
                <a:sym typeface="Roboto Slab"/>
              </a:rPr>
              <a:t>reconciliation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5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The Forgiveness Process</a:t>
            </a:r>
            <a:endParaRPr sz="3600">
              <a:solidFill>
                <a:srgbClr val="FFE599"/>
              </a:solidFill>
            </a:endParaRPr>
          </a:p>
        </p:txBody>
      </p:sp>
      <p:grpSp>
        <p:nvGrpSpPr>
          <p:cNvPr id="436" name="Google Shape;436;p55"/>
          <p:cNvGrpSpPr/>
          <p:nvPr/>
        </p:nvGrpSpPr>
        <p:grpSpPr>
          <a:xfrm>
            <a:off x="561875" y="2402392"/>
            <a:ext cx="8016225" cy="848403"/>
            <a:chOff x="490775" y="1826750"/>
            <a:chExt cx="8016225" cy="848403"/>
          </a:xfrm>
        </p:grpSpPr>
        <p:sp>
          <p:nvSpPr>
            <p:cNvPr id="437" name="Google Shape;437;p55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Remit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38" name="Google Shape;438;p55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Let Go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39" name="Google Shape;439;p55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 Release Debt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40" name="Google Shape;440;p55"/>
          <p:cNvSpPr txBox="1"/>
          <p:nvPr>
            <p:ph type="title"/>
          </p:nvPr>
        </p:nvSpPr>
        <p:spPr>
          <a:xfrm>
            <a:off x="3942350" y="1169875"/>
            <a:ext cx="38211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Reconciliation</a:t>
            </a:r>
            <a:endParaRPr>
              <a:solidFill>
                <a:srgbClr val="FFF2CC"/>
              </a:solidFill>
            </a:endParaRPr>
          </a:p>
        </p:txBody>
      </p:sp>
      <p:sp>
        <p:nvSpPr>
          <p:cNvPr id="441" name="Google Shape;441;p55"/>
          <p:cNvSpPr/>
          <p:nvPr/>
        </p:nvSpPr>
        <p:spPr>
          <a:xfrm rot="5400000">
            <a:off x="5656249" y="-646819"/>
            <a:ext cx="393300" cy="54504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19050">
            <a:solidFill>
              <a:srgbClr val="FFE5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5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The Forgiveness Process</a:t>
            </a:r>
            <a:endParaRPr sz="3600">
              <a:solidFill>
                <a:srgbClr val="FFE599"/>
              </a:solidFill>
            </a:endParaRPr>
          </a:p>
        </p:txBody>
      </p:sp>
      <p:grpSp>
        <p:nvGrpSpPr>
          <p:cNvPr id="447" name="Google Shape;447;p56"/>
          <p:cNvGrpSpPr/>
          <p:nvPr/>
        </p:nvGrpSpPr>
        <p:grpSpPr>
          <a:xfrm>
            <a:off x="561875" y="2402392"/>
            <a:ext cx="8016225" cy="848403"/>
            <a:chOff x="490775" y="1826750"/>
            <a:chExt cx="8016225" cy="848403"/>
          </a:xfrm>
        </p:grpSpPr>
        <p:sp>
          <p:nvSpPr>
            <p:cNvPr id="448" name="Google Shape;448;p56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Remit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49" name="Google Shape;449;p56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Let Go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50" name="Google Shape;450;p56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 Release Debt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51" name="Google Shape;451;p56"/>
          <p:cNvSpPr/>
          <p:nvPr/>
        </p:nvSpPr>
        <p:spPr>
          <a:xfrm rot="-5400000">
            <a:off x="2926225" y="915600"/>
            <a:ext cx="393300" cy="53649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19050">
            <a:solidFill>
              <a:srgbClr val="FFE5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52" name="Google Shape;452;p56"/>
          <p:cNvSpPr txBox="1"/>
          <p:nvPr>
            <p:ph type="title"/>
          </p:nvPr>
        </p:nvSpPr>
        <p:spPr>
          <a:xfrm>
            <a:off x="1621075" y="3811600"/>
            <a:ext cx="30036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Performed Solo</a:t>
            </a:r>
            <a:endParaRPr>
              <a:solidFill>
                <a:srgbClr val="FFF2CC"/>
              </a:solidFill>
            </a:endParaRPr>
          </a:p>
        </p:txBody>
      </p:sp>
      <p:sp>
        <p:nvSpPr>
          <p:cNvPr id="453" name="Google Shape;453;p56"/>
          <p:cNvSpPr txBox="1"/>
          <p:nvPr>
            <p:ph type="title"/>
          </p:nvPr>
        </p:nvSpPr>
        <p:spPr>
          <a:xfrm>
            <a:off x="3942350" y="1169875"/>
            <a:ext cx="38211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Reconciliation</a:t>
            </a:r>
            <a:endParaRPr>
              <a:solidFill>
                <a:srgbClr val="FFF2CC"/>
              </a:solidFill>
            </a:endParaRPr>
          </a:p>
        </p:txBody>
      </p:sp>
      <p:sp>
        <p:nvSpPr>
          <p:cNvPr id="454" name="Google Shape;454;p56"/>
          <p:cNvSpPr/>
          <p:nvPr/>
        </p:nvSpPr>
        <p:spPr>
          <a:xfrm rot="5400000">
            <a:off x="5656249" y="-646819"/>
            <a:ext cx="393300" cy="54504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19050">
            <a:solidFill>
              <a:srgbClr val="FFE5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5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The Repentance Process</a:t>
            </a:r>
            <a:endParaRPr sz="3600">
              <a:solidFill>
                <a:srgbClr val="FFE599"/>
              </a:solidFill>
            </a:endParaRPr>
          </a:p>
        </p:txBody>
      </p:sp>
      <p:grpSp>
        <p:nvGrpSpPr>
          <p:cNvPr id="460" name="Google Shape;460;p57"/>
          <p:cNvGrpSpPr/>
          <p:nvPr/>
        </p:nvGrpSpPr>
        <p:grpSpPr>
          <a:xfrm>
            <a:off x="561875" y="2403412"/>
            <a:ext cx="8016225" cy="848403"/>
            <a:chOff x="490775" y="1826750"/>
            <a:chExt cx="8016225" cy="848403"/>
          </a:xfrm>
        </p:grpSpPr>
        <p:sp>
          <p:nvSpPr>
            <p:cNvPr id="461" name="Google Shape;461;p57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Restore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62" name="Google Shape;462;p57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Change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63" name="Google Shape;463;p57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 Pay Debt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64" name="Google Shape;464;p57"/>
          <p:cNvSpPr txBox="1"/>
          <p:nvPr>
            <p:ph type="title"/>
          </p:nvPr>
        </p:nvSpPr>
        <p:spPr>
          <a:xfrm>
            <a:off x="3942350" y="1169875"/>
            <a:ext cx="38211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Reconciliation</a:t>
            </a:r>
            <a:endParaRPr>
              <a:solidFill>
                <a:srgbClr val="FFF2CC"/>
              </a:solidFill>
            </a:endParaRPr>
          </a:p>
        </p:txBody>
      </p:sp>
      <p:sp>
        <p:nvSpPr>
          <p:cNvPr id="465" name="Google Shape;465;p57"/>
          <p:cNvSpPr/>
          <p:nvPr/>
        </p:nvSpPr>
        <p:spPr>
          <a:xfrm rot="5400000">
            <a:off x="5656249" y="-646819"/>
            <a:ext cx="393300" cy="54504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19050">
            <a:solidFill>
              <a:srgbClr val="FFE5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58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Repentance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grpSp>
        <p:nvGrpSpPr>
          <p:cNvPr id="471" name="Google Shape;471;p58"/>
          <p:cNvGrpSpPr/>
          <p:nvPr/>
        </p:nvGrpSpPr>
        <p:grpSpPr>
          <a:xfrm>
            <a:off x="198069" y="2900816"/>
            <a:ext cx="5313314" cy="573094"/>
            <a:chOff x="641250" y="1826750"/>
            <a:chExt cx="7865750" cy="848400"/>
          </a:xfrm>
        </p:grpSpPr>
        <p:sp>
          <p:nvSpPr>
            <p:cNvPr id="472" name="Google Shape;472;p58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826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G3338*</a:t>
              </a:r>
              <a:endParaRPr sz="2826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73" name="Google Shape;473;p58"/>
            <p:cNvSpPr/>
            <p:nvPr/>
          </p:nvSpPr>
          <p:spPr>
            <a:xfrm>
              <a:off x="64125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826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G3340</a:t>
              </a:r>
              <a:endParaRPr sz="2826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74" name="Google Shape;474;p58"/>
            <p:cNvSpPr/>
            <p:nvPr/>
          </p:nvSpPr>
          <p:spPr>
            <a:xfrm>
              <a:off x="331202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826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G3341</a:t>
              </a:r>
              <a:endParaRPr sz="2826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75" name="Google Shape;475;p58"/>
          <p:cNvSpPr txBox="1"/>
          <p:nvPr>
            <p:ph type="title"/>
          </p:nvPr>
        </p:nvSpPr>
        <p:spPr>
          <a:xfrm>
            <a:off x="274725" y="1747200"/>
            <a:ext cx="34956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Greek Words</a:t>
            </a:r>
            <a:endParaRPr sz="36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59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Repentance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grpSp>
        <p:nvGrpSpPr>
          <p:cNvPr id="481" name="Google Shape;481;p59"/>
          <p:cNvGrpSpPr/>
          <p:nvPr/>
        </p:nvGrpSpPr>
        <p:grpSpPr>
          <a:xfrm>
            <a:off x="198069" y="2900816"/>
            <a:ext cx="5313314" cy="573094"/>
            <a:chOff x="641250" y="1826750"/>
            <a:chExt cx="7865750" cy="848400"/>
          </a:xfrm>
        </p:grpSpPr>
        <p:sp>
          <p:nvSpPr>
            <p:cNvPr id="482" name="Google Shape;482;p59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826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G3338*</a:t>
              </a:r>
              <a:endParaRPr sz="2826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83" name="Google Shape;483;p59"/>
            <p:cNvSpPr/>
            <p:nvPr/>
          </p:nvSpPr>
          <p:spPr>
            <a:xfrm>
              <a:off x="64125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826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G3340</a:t>
              </a:r>
              <a:endParaRPr sz="2826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84" name="Google Shape;484;p59"/>
            <p:cNvSpPr/>
            <p:nvPr/>
          </p:nvSpPr>
          <p:spPr>
            <a:xfrm>
              <a:off x="331202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826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G3341</a:t>
              </a:r>
              <a:endParaRPr sz="2826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85" name="Google Shape;485;p59"/>
          <p:cNvSpPr txBox="1"/>
          <p:nvPr>
            <p:ph type="title"/>
          </p:nvPr>
        </p:nvSpPr>
        <p:spPr>
          <a:xfrm>
            <a:off x="274725" y="1747200"/>
            <a:ext cx="34956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Greek Words</a:t>
            </a:r>
            <a:endParaRPr sz="36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grpSp>
        <p:nvGrpSpPr>
          <p:cNvPr id="486" name="Google Shape;486;p59"/>
          <p:cNvGrpSpPr/>
          <p:nvPr/>
        </p:nvGrpSpPr>
        <p:grpSpPr>
          <a:xfrm>
            <a:off x="193190" y="3658841"/>
            <a:ext cx="5241736" cy="573094"/>
            <a:chOff x="641250" y="1826750"/>
            <a:chExt cx="7865750" cy="848400"/>
          </a:xfrm>
        </p:grpSpPr>
        <p:sp>
          <p:nvSpPr>
            <p:cNvPr id="487" name="Google Shape;487;p59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826">
                  <a:solidFill>
                    <a:srgbClr val="FFE599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Guilt</a:t>
              </a:r>
              <a:endParaRPr sz="2826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88" name="Google Shape;488;p59"/>
            <p:cNvSpPr/>
            <p:nvPr/>
          </p:nvSpPr>
          <p:spPr>
            <a:xfrm>
              <a:off x="64125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26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89" name="Google Shape;489;p59"/>
            <p:cNvSpPr/>
            <p:nvPr/>
          </p:nvSpPr>
          <p:spPr>
            <a:xfrm>
              <a:off x="331202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26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0" name="Google Shape;490;p59"/>
          <p:cNvSpPr txBox="1"/>
          <p:nvPr/>
        </p:nvSpPr>
        <p:spPr>
          <a:xfrm>
            <a:off x="451750" y="3635488"/>
            <a:ext cx="3000000" cy="6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26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Repent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60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Repentance - Change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496" name="Google Shape;496;p60"/>
          <p:cNvSpPr txBox="1"/>
          <p:nvPr>
            <p:ph type="title"/>
          </p:nvPr>
        </p:nvSpPr>
        <p:spPr>
          <a:xfrm>
            <a:off x="274725" y="2910325"/>
            <a:ext cx="6117600" cy="174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Acts 2:38 -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38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Peter said to them, “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Repent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, and let every one of you be </a:t>
            </a:r>
            <a:r>
              <a:rPr lang="en" sz="2200">
                <a:solidFill>
                  <a:srgbClr val="F6B26B"/>
                </a:solidFill>
                <a:latin typeface="Roboto Slab"/>
                <a:ea typeface="Roboto Slab"/>
                <a:cs typeface="Roboto Slab"/>
                <a:sym typeface="Roboto Slab"/>
              </a:rPr>
              <a:t>baptized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in the name of Jesus Christ for the remission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of sins; and you shall receive the gift of the Holy Spirit.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61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Repentance - Debt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02" name="Google Shape;502;p61"/>
          <p:cNvSpPr txBox="1"/>
          <p:nvPr>
            <p:ph type="title"/>
          </p:nvPr>
        </p:nvSpPr>
        <p:spPr>
          <a:xfrm>
            <a:off x="274725" y="2910325"/>
            <a:ext cx="6117600" cy="174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Romans 6:23 -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23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For the wages of sin is death, but the gift of God is eternal life in Christ Jesus our Lord.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62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Repentance - Debt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08" name="Google Shape;508;p62"/>
          <p:cNvSpPr txBox="1"/>
          <p:nvPr>
            <p:ph type="title"/>
          </p:nvPr>
        </p:nvSpPr>
        <p:spPr>
          <a:xfrm>
            <a:off x="274725" y="2910325"/>
            <a:ext cx="6117600" cy="174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Leviticus 4</a:t>
            </a: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:26 -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26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He shall burn all the fat on the altar as he burned the fat of the fellowship offering. In this way the priest will make </a:t>
            </a:r>
            <a:r>
              <a:rPr lang="en" sz="2200">
                <a:solidFill>
                  <a:srgbClr val="F6B26B"/>
                </a:solidFill>
                <a:latin typeface="Roboto Slab"/>
                <a:ea typeface="Roboto Slab"/>
                <a:cs typeface="Roboto Slab"/>
                <a:sym typeface="Roboto Slab"/>
              </a:rPr>
              <a:t>atonement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for the leader’s sin, and he will be </a:t>
            </a:r>
            <a:r>
              <a:rPr lang="en" sz="2200">
                <a:solidFill>
                  <a:srgbClr val="F6B26B"/>
                </a:solidFill>
                <a:latin typeface="Roboto Slab"/>
                <a:ea typeface="Roboto Slab"/>
                <a:cs typeface="Roboto Slab"/>
                <a:sym typeface="Roboto Slab"/>
              </a:rPr>
              <a:t>forgiven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09" name="Google Shape;509;p62"/>
          <p:cNvSpPr txBox="1"/>
          <p:nvPr>
            <p:ph type="title"/>
          </p:nvPr>
        </p:nvSpPr>
        <p:spPr>
          <a:xfrm>
            <a:off x="274725" y="1754475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6B26B"/>
                </a:solidFill>
                <a:latin typeface="Roboto Slab"/>
                <a:ea typeface="Roboto Slab"/>
                <a:cs typeface="Roboto Slab"/>
                <a:sym typeface="Roboto Slab"/>
              </a:rPr>
              <a:t>Relate to </a:t>
            </a:r>
            <a:r>
              <a:rPr lang="en" sz="3000">
                <a:solidFill>
                  <a:srgbClr val="F6B26B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000">
              <a:solidFill>
                <a:srgbClr val="F6B26B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9CB9C"/>
                </a:solidFill>
                <a:latin typeface="Roboto Slab"/>
                <a:ea typeface="Roboto Slab"/>
                <a:cs typeface="Roboto Slab"/>
                <a:sym typeface="Roboto Slab"/>
              </a:rPr>
              <a:t>To send away.</a:t>
            </a:r>
            <a:endParaRPr sz="2400">
              <a:solidFill>
                <a:srgbClr val="F9CB9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9CB9C"/>
                </a:solidFill>
                <a:latin typeface="Roboto Slab"/>
                <a:ea typeface="Roboto Slab"/>
                <a:cs typeface="Roboto Slab"/>
                <a:sym typeface="Roboto Slab"/>
              </a:rPr>
              <a:t>To let go, give up a debt, forgive, to remit.</a:t>
            </a:r>
            <a:endParaRPr sz="2400">
              <a:solidFill>
                <a:srgbClr val="F9CB9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3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63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The Repentance Process</a:t>
            </a:r>
            <a:endParaRPr sz="3600">
              <a:solidFill>
                <a:srgbClr val="FFE599"/>
              </a:solidFill>
            </a:endParaRPr>
          </a:p>
        </p:txBody>
      </p:sp>
      <p:grpSp>
        <p:nvGrpSpPr>
          <p:cNvPr id="515" name="Google Shape;515;p63"/>
          <p:cNvGrpSpPr/>
          <p:nvPr/>
        </p:nvGrpSpPr>
        <p:grpSpPr>
          <a:xfrm>
            <a:off x="561875" y="2403412"/>
            <a:ext cx="8016225" cy="848403"/>
            <a:chOff x="490775" y="1826750"/>
            <a:chExt cx="8016225" cy="848403"/>
          </a:xfrm>
        </p:grpSpPr>
        <p:sp>
          <p:nvSpPr>
            <p:cNvPr id="516" name="Google Shape;516;p63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Restore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17" name="Google Shape;517;p63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Change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18" name="Google Shape;518;p63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 Pay Debt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519" name="Google Shape;519;p63"/>
          <p:cNvSpPr txBox="1"/>
          <p:nvPr>
            <p:ph type="title"/>
          </p:nvPr>
        </p:nvSpPr>
        <p:spPr>
          <a:xfrm>
            <a:off x="3942350" y="1169875"/>
            <a:ext cx="38211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Reconciliation</a:t>
            </a:r>
            <a:endParaRPr>
              <a:solidFill>
                <a:srgbClr val="FFF2CC"/>
              </a:solidFill>
            </a:endParaRPr>
          </a:p>
        </p:txBody>
      </p:sp>
      <p:sp>
        <p:nvSpPr>
          <p:cNvPr id="520" name="Google Shape;520;p63"/>
          <p:cNvSpPr/>
          <p:nvPr/>
        </p:nvSpPr>
        <p:spPr>
          <a:xfrm rot="5400000">
            <a:off x="5656249" y="-646819"/>
            <a:ext cx="393300" cy="54504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19050">
            <a:solidFill>
              <a:srgbClr val="FFE5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1" name="Google Shape;521;p63"/>
          <p:cNvSpPr/>
          <p:nvPr/>
        </p:nvSpPr>
        <p:spPr>
          <a:xfrm rot="-5400000">
            <a:off x="1554625" y="2287200"/>
            <a:ext cx="393300" cy="26217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19050">
            <a:solidFill>
              <a:srgbClr val="FFE5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2" name="Google Shape;522;p63"/>
          <p:cNvSpPr txBox="1"/>
          <p:nvPr>
            <p:ph type="title"/>
          </p:nvPr>
        </p:nvSpPr>
        <p:spPr>
          <a:xfrm>
            <a:off x="175675" y="4205200"/>
            <a:ext cx="3151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Through Baptism</a:t>
            </a:r>
            <a:endParaRPr>
              <a:solidFill>
                <a:srgbClr val="FFF2CC"/>
              </a:solidFill>
            </a:endParaRPr>
          </a:p>
        </p:txBody>
      </p:sp>
      <p:sp>
        <p:nvSpPr>
          <p:cNvPr id="523" name="Google Shape;523;p63"/>
          <p:cNvSpPr/>
          <p:nvPr/>
        </p:nvSpPr>
        <p:spPr>
          <a:xfrm rot="-5400000">
            <a:off x="4176322" y="2304100"/>
            <a:ext cx="393300" cy="26217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19050">
            <a:solidFill>
              <a:srgbClr val="FFE5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4" name="Google Shape;524;p63"/>
          <p:cNvSpPr txBox="1"/>
          <p:nvPr>
            <p:ph type="title"/>
          </p:nvPr>
        </p:nvSpPr>
        <p:spPr>
          <a:xfrm>
            <a:off x="2797375" y="4205200"/>
            <a:ext cx="3151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Paid by Christ’s Sacrifice</a:t>
            </a:r>
            <a:endParaRPr>
              <a:solidFill>
                <a:srgbClr val="FFF2CC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8"/>
          <p:cNvSpPr/>
          <p:nvPr/>
        </p:nvSpPr>
        <p:spPr>
          <a:xfrm>
            <a:off x="3106550" y="1770075"/>
            <a:ext cx="5529000" cy="30981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D9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5" name="Google Shape;225;p2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Reconciliation, the Full Picture</a:t>
            </a:r>
            <a:endParaRPr sz="3600">
              <a:solidFill>
                <a:srgbClr val="FFE599"/>
              </a:solidFill>
            </a:endParaRPr>
          </a:p>
        </p:txBody>
      </p:sp>
      <p:sp>
        <p:nvSpPr>
          <p:cNvPr id="226" name="Google Shape;226;p28"/>
          <p:cNvSpPr txBox="1"/>
          <p:nvPr>
            <p:ph type="title"/>
          </p:nvPr>
        </p:nvSpPr>
        <p:spPr>
          <a:xfrm>
            <a:off x="390025" y="3008200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Repentance</a:t>
            </a:r>
            <a:endParaRPr>
              <a:solidFill>
                <a:srgbClr val="FFF2CC"/>
              </a:solidFill>
            </a:endParaRPr>
          </a:p>
        </p:txBody>
      </p:sp>
      <p:sp>
        <p:nvSpPr>
          <p:cNvPr id="227" name="Google Shape;227;p28"/>
          <p:cNvSpPr txBox="1"/>
          <p:nvPr>
            <p:ph type="title"/>
          </p:nvPr>
        </p:nvSpPr>
        <p:spPr>
          <a:xfrm>
            <a:off x="387900" y="1388950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Forgiveness</a:t>
            </a:r>
            <a:endParaRPr>
              <a:solidFill>
                <a:srgbClr val="FFF2CC"/>
              </a:solidFill>
            </a:endParaRPr>
          </a:p>
        </p:txBody>
      </p:sp>
      <p:grpSp>
        <p:nvGrpSpPr>
          <p:cNvPr id="228" name="Google Shape;228;p28"/>
          <p:cNvGrpSpPr/>
          <p:nvPr/>
        </p:nvGrpSpPr>
        <p:grpSpPr>
          <a:xfrm>
            <a:off x="561875" y="3740407"/>
            <a:ext cx="8016225" cy="848403"/>
            <a:chOff x="490775" y="1826750"/>
            <a:chExt cx="8016225" cy="848403"/>
          </a:xfrm>
        </p:grpSpPr>
        <p:sp>
          <p:nvSpPr>
            <p:cNvPr id="229" name="Google Shape;229;p28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3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1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2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232" name="Google Shape;232;p28"/>
          <p:cNvGrpSpPr/>
          <p:nvPr/>
        </p:nvGrpSpPr>
        <p:grpSpPr>
          <a:xfrm>
            <a:off x="561875" y="2120283"/>
            <a:ext cx="8016225" cy="848403"/>
            <a:chOff x="490775" y="1826750"/>
            <a:chExt cx="8016225" cy="848403"/>
          </a:xfrm>
        </p:grpSpPr>
        <p:sp>
          <p:nvSpPr>
            <p:cNvPr id="233" name="Google Shape;233;p28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3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1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Step 2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236" name="Google Shape;236;p28"/>
          <p:cNvSpPr txBox="1"/>
          <p:nvPr/>
        </p:nvSpPr>
        <p:spPr>
          <a:xfrm>
            <a:off x="4103000" y="1123575"/>
            <a:ext cx="3536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D966"/>
                </a:solidFill>
                <a:latin typeface="Roboto Slab"/>
                <a:ea typeface="Roboto Slab"/>
                <a:cs typeface="Roboto Slab"/>
                <a:sym typeface="Roboto Slab"/>
              </a:rPr>
              <a:t>Reconciliation</a:t>
            </a:r>
            <a:endParaRPr sz="800">
              <a:solidFill>
                <a:srgbClr val="FFD966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64"/>
          <p:cNvSpPr/>
          <p:nvPr/>
        </p:nvSpPr>
        <p:spPr>
          <a:xfrm flipH="1">
            <a:off x="2798577" y="3595254"/>
            <a:ext cx="2524200" cy="848400"/>
          </a:xfrm>
          <a:prstGeom prst="homePlate">
            <a:avLst>
              <a:gd fmla="val 50581" name="adj"/>
            </a:avLst>
          </a:prstGeom>
          <a:solidFill>
            <a:srgbClr val="A2C4C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517C"/>
                </a:solidFill>
                <a:latin typeface="Roboto Slab"/>
                <a:ea typeface="Roboto Slab"/>
                <a:cs typeface="Roboto Slab"/>
                <a:sym typeface="Roboto Slab"/>
              </a:rPr>
              <a:t>Restore</a:t>
            </a:r>
            <a:endParaRPr sz="3000">
              <a:solidFill>
                <a:srgbClr val="00517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30" name="Google Shape;530;p64"/>
          <p:cNvSpPr/>
          <p:nvPr/>
        </p:nvSpPr>
        <p:spPr>
          <a:xfrm>
            <a:off x="274725" y="3595255"/>
            <a:ext cx="2524200" cy="848400"/>
          </a:xfrm>
          <a:prstGeom prst="homePlate">
            <a:avLst>
              <a:gd fmla="val 50581" name="adj"/>
            </a:avLst>
          </a:prstGeom>
          <a:solidFill>
            <a:srgbClr val="A2C4C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517C"/>
                </a:solidFill>
                <a:latin typeface="Roboto Slab"/>
                <a:ea typeface="Roboto Slab"/>
                <a:cs typeface="Roboto Slab"/>
                <a:sym typeface="Roboto Slab"/>
              </a:rPr>
              <a:t>Remit</a:t>
            </a:r>
            <a:endParaRPr sz="3000">
              <a:solidFill>
                <a:srgbClr val="00517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31" name="Google Shape;531;p64"/>
          <p:cNvSpPr txBox="1"/>
          <p:nvPr>
            <p:ph type="title"/>
          </p:nvPr>
        </p:nvSpPr>
        <p:spPr>
          <a:xfrm>
            <a:off x="3580595" y="2909146"/>
            <a:ext cx="17511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Forgivee</a:t>
            </a:r>
            <a:endParaRPr sz="30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32" name="Google Shape;532;p64"/>
          <p:cNvSpPr txBox="1"/>
          <p:nvPr>
            <p:ph type="title"/>
          </p:nvPr>
        </p:nvSpPr>
        <p:spPr>
          <a:xfrm>
            <a:off x="274725" y="2909146"/>
            <a:ext cx="17061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Forgiver</a:t>
            </a:r>
            <a:endParaRPr sz="30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33" name="Google Shape;533;p64"/>
          <p:cNvSpPr txBox="1"/>
          <p:nvPr>
            <p:ph type="title"/>
          </p:nvPr>
        </p:nvSpPr>
        <p:spPr>
          <a:xfrm>
            <a:off x="274725" y="458025"/>
            <a:ext cx="4767900" cy="125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The Last Page</a:t>
            </a: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 -</a:t>
            </a: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 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Remit and Restore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34" name="Google Shape;534;p64"/>
          <p:cNvSpPr txBox="1"/>
          <p:nvPr>
            <p:ph type="title"/>
          </p:nvPr>
        </p:nvSpPr>
        <p:spPr>
          <a:xfrm>
            <a:off x="274725" y="1629150"/>
            <a:ext cx="5160000" cy="94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Renewing the Relationship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65"/>
          <p:cNvSpPr txBox="1"/>
          <p:nvPr>
            <p:ph type="title"/>
          </p:nvPr>
        </p:nvSpPr>
        <p:spPr>
          <a:xfrm>
            <a:off x="274725" y="458025"/>
            <a:ext cx="4767900" cy="125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The Last Page - 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Remit and Restore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40" name="Google Shape;540;p65"/>
          <p:cNvSpPr txBox="1"/>
          <p:nvPr>
            <p:ph type="title"/>
          </p:nvPr>
        </p:nvSpPr>
        <p:spPr>
          <a:xfrm>
            <a:off x="274725" y="1629150"/>
            <a:ext cx="5160000" cy="94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strike="sngStrike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Forget</a:t>
            </a:r>
            <a:endParaRPr sz="30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41" name="Google Shape;541;p65"/>
          <p:cNvSpPr txBox="1"/>
          <p:nvPr>
            <p:ph type="title"/>
          </p:nvPr>
        </p:nvSpPr>
        <p:spPr>
          <a:xfrm>
            <a:off x="274725" y="2910325"/>
            <a:ext cx="6117600" cy="174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Isaiah 43:25 -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25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“I, even I, am He who blots out your transgressions for My own sake;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And I will not remember your sins.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66"/>
          <p:cNvSpPr txBox="1"/>
          <p:nvPr>
            <p:ph type="title"/>
          </p:nvPr>
        </p:nvSpPr>
        <p:spPr>
          <a:xfrm>
            <a:off x="274725" y="458025"/>
            <a:ext cx="4767900" cy="125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The Last Page - 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Remit and Restore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47" name="Google Shape;547;p66"/>
          <p:cNvSpPr txBox="1"/>
          <p:nvPr>
            <p:ph type="title"/>
          </p:nvPr>
        </p:nvSpPr>
        <p:spPr>
          <a:xfrm>
            <a:off x="274725" y="1629150"/>
            <a:ext cx="5160000" cy="94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New rules &amp; safeguards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67"/>
          <p:cNvSpPr txBox="1"/>
          <p:nvPr>
            <p:ph type="title"/>
          </p:nvPr>
        </p:nvSpPr>
        <p:spPr>
          <a:xfrm>
            <a:off x="274725" y="458025"/>
            <a:ext cx="4767900" cy="125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The Last Page - 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Remit and Restore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53" name="Google Shape;553;p67"/>
          <p:cNvSpPr txBox="1"/>
          <p:nvPr>
            <p:ph type="title"/>
          </p:nvPr>
        </p:nvSpPr>
        <p:spPr>
          <a:xfrm>
            <a:off x="274725" y="1629150"/>
            <a:ext cx="5160000" cy="94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New rules &amp; safeguards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54" name="Google Shape;554;p67"/>
          <p:cNvSpPr txBox="1"/>
          <p:nvPr>
            <p:ph type="title"/>
          </p:nvPr>
        </p:nvSpPr>
        <p:spPr>
          <a:xfrm>
            <a:off x="274725" y="2577878"/>
            <a:ext cx="6576300" cy="231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Hebrews 8:7-9 -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7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For if that first covenant had been faultless, then no place would have been sought for a second. </a:t>
            </a: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8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Because finding fault with them, He says: “Behold, the days are coming, says the Lord, when I will make a new covenant with the house of Israel and with the house of Judah— 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68"/>
          <p:cNvSpPr txBox="1"/>
          <p:nvPr>
            <p:ph type="title"/>
          </p:nvPr>
        </p:nvSpPr>
        <p:spPr>
          <a:xfrm>
            <a:off x="274725" y="458025"/>
            <a:ext cx="4767900" cy="125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The Last Page - 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Remit and Restore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60" name="Google Shape;560;p68"/>
          <p:cNvSpPr txBox="1"/>
          <p:nvPr>
            <p:ph type="title"/>
          </p:nvPr>
        </p:nvSpPr>
        <p:spPr>
          <a:xfrm>
            <a:off x="274725" y="1629150"/>
            <a:ext cx="5160000" cy="94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New rules &amp; safeguards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61" name="Google Shape;561;p68"/>
          <p:cNvSpPr txBox="1"/>
          <p:nvPr>
            <p:ph type="title"/>
          </p:nvPr>
        </p:nvSpPr>
        <p:spPr>
          <a:xfrm>
            <a:off x="274725" y="2577878"/>
            <a:ext cx="6576300" cy="231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Hebrews 8:7-9 -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9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not according to the covenant that I made with their fathers in the day when I took them by the hand to lead them out of the land of Egypt; because they did not continue in My covenant, and I disregarded them, says the Lord.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69"/>
          <p:cNvSpPr txBox="1"/>
          <p:nvPr>
            <p:ph type="title"/>
          </p:nvPr>
        </p:nvSpPr>
        <p:spPr>
          <a:xfrm>
            <a:off x="274725" y="458025"/>
            <a:ext cx="4767900" cy="125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The Last Page - 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Remit and Restore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67" name="Google Shape;567;p69"/>
          <p:cNvSpPr txBox="1"/>
          <p:nvPr>
            <p:ph type="title"/>
          </p:nvPr>
        </p:nvSpPr>
        <p:spPr>
          <a:xfrm>
            <a:off x="274725" y="2577878"/>
            <a:ext cx="6576300" cy="231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Matthew 18</a:t>
            </a: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:15-9 -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15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“Moreover if your brother sins against you, go and tell him his fault between you and him alone. If he hears you, you have gained your brother. </a:t>
            </a: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16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But if he will not hear, take with you one or two more, that ‘by the mouth of two or three witnesses every word may be established.’ 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68" name="Google Shape;568;p69"/>
          <p:cNvSpPr txBox="1"/>
          <p:nvPr>
            <p:ph type="title"/>
          </p:nvPr>
        </p:nvSpPr>
        <p:spPr>
          <a:xfrm>
            <a:off x="274725" y="1629150"/>
            <a:ext cx="5411400" cy="94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Formal </a:t>
            </a:r>
            <a:r>
              <a:rPr lang="en" sz="30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Reconciliation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70"/>
          <p:cNvSpPr txBox="1"/>
          <p:nvPr>
            <p:ph type="title"/>
          </p:nvPr>
        </p:nvSpPr>
        <p:spPr>
          <a:xfrm>
            <a:off x="274725" y="458025"/>
            <a:ext cx="4767900" cy="125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The Last Page - 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Remit and Restore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74" name="Google Shape;574;p70"/>
          <p:cNvSpPr txBox="1"/>
          <p:nvPr>
            <p:ph type="title"/>
          </p:nvPr>
        </p:nvSpPr>
        <p:spPr>
          <a:xfrm>
            <a:off x="274725" y="2577878"/>
            <a:ext cx="6576300" cy="231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Matthew 18:15-9 -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17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 And if he refuses to hear them, tell it to the church. But if he refuses even to hear the church, let him be to you like a heathen and a tax collector.</a:t>
            </a:r>
            <a:endParaRPr b="1"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575" name="Google Shape;575;p70"/>
          <p:cNvSpPr txBox="1"/>
          <p:nvPr>
            <p:ph type="title"/>
          </p:nvPr>
        </p:nvSpPr>
        <p:spPr>
          <a:xfrm>
            <a:off x="274725" y="1629150"/>
            <a:ext cx="5411400" cy="94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Formal Reconciliation</a:t>
            </a:r>
            <a:endParaRPr sz="3000" strike="sngStrike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71"/>
          <p:cNvSpPr/>
          <p:nvPr/>
        </p:nvSpPr>
        <p:spPr>
          <a:xfrm>
            <a:off x="3106550" y="1770075"/>
            <a:ext cx="5529000" cy="30981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D9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1" name="Google Shape;581;p7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Reconciliation, The Full Picture</a:t>
            </a:r>
            <a:endParaRPr sz="3600">
              <a:solidFill>
                <a:srgbClr val="FFE599"/>
              </a:solidFill>
            </a:endParaRPr>
          </a:p>
        </p:txBody>
      </p:sp>
      <p:sp>
        <p:nvSpPr>
          <p:cNvPr id="582" name="Google Shape;582;p71"/>
          <p:cNvSpPr txBox="1"/>
          <p:nvPr>
            <p:ph type="title"/>
          </p:nvPr>
        </p:nvSpPr>
        <p:spPr>
          <a:xfrm>
            <a:off x="390025" y="3008200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Repentance</a:t>
            </a:r>
            <a:endParaRPr>
              <a:solidFill>
                <a:srgbClr val="FFF2CC"/>
              </a:solidFill>
            </a:endParaRPr>
          </a:p>
        </p:txBody>
      </p:sp>
      <p:sp>
        <p:nvSpPr>
          <p:cNvPr id="583" name="Google Shape;583;p71"/>
          <p:cNvSpPr txBox="1"/>
          <p:nvPr>
            <p:ph type="title"/>
          </p:nvPr>
        </p:nvSpPr>
        <p:spPr>
          <a:xfrm>
            <a:off x="387900" y="1388950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Forgiveness</a:t>
            </a:r>
            <a:endParaRPr>
              <a:solidFill>
                <a:srgbClr val="FFF2CC"/>
              </a:solidFill>
            </a:endParaRPr>
          </a:p>
        </p:txBody>
      </p:sp>
      <p:grpSp>
        <p:nvGrpSpPr>
          <p:cNvPr id="584" name="Google Shape;584;p71"/>
          <p:cNvGrpSpPr/>
          <p:nvPr/>
        </p:nvGrpSpPr>
        <p:grpSpPr>
          <a:xfrm>
            <a:off x="561875" y="3740407"/>
            <a:ext cx="8016225" cy="848403"/>
            <a:chOff x="490775" y="1826750"/>
            <a:chExt cx="8016225" cy="848403"/>
          </a:xfrm>
        </p:grpSpPr>
        <p:sp>
          <p:nvSpPr>
            <p:cNvPr id="585" name="Google Shape;585;p71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Restore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86" name="Google Shape;586;p71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Change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87" name="Google Shape;587;p71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 Pay Debt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88" name="Google Shape;588;p71"/>
          <p:cNvGrpSpPr/>
          <p:nvPr/>
        </p:nvGrpSpPr>
        <p:grpSpPr>
          <a:xfrm>
            <a:off x="561875" y="2120283"/>
            <a:ext cx="8016225" cy="848403"/>
            <a:chOff x="490775" y="1826750"/>
            <a:chExt cx="8016225" cy="848403"/>
          </a:xfrm>
        </p:grpSpPr>
        <p:sp>
          <p:nvSpPr>
            <p:cNvPr id="589" name="Google Shape;589;p71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Remit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90" name="Google Shape;590;p71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Let Go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91" name="Google Shape;591;p71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 Release Debt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592" name="Google Shape;592;p71"/>
          <p:cNvSpPr txBox="1"/>
          <p:nvPr/>
        </p:nvSpPr>
        <p:spPr>
          <a:xfrm>
            <a:off x="4103000" y="1123575"/>
            <a:ext cx="3536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D966"/>
                </a:solidFill>
                <a:latin typeface="Roboto Slab"/>
                <a:ea typeface="Roboto Slab"/>
                <a:cs typeface="Roboto Slab"/>
                <a:sym typeface="Roboto Slab"/>
              </a:rPr>
              <a:t>Reconciliation</a:t>
            </a:r>
            <a:endParaRPr sz="800">
              <a:solidFill>
                <a:srgbClr val="FFD966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9"/>
          <p:cNvSpPr/>
          <p:nvPr/>
        </p:nvSpPr>
        <p:spPr>
          <a:xfrm>
            <a:off x="3106550" y="1770075"/>
            <a:ext cx="5529000" cy="30981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D9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2" name="Google Shape;242;p2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</a:rPr>
              <a:t>Reconciliation, the Full Picture</a:t>
            </a:r>
            <a:endParaRPr sz="3600">
              <a:solidFill>
                <a:srgbClr val="FFE599"/>
              </a:solidFill>
            </a:endParaRPr>
          </a:p>
        </p:txBody>
      </p:sp>
      <p:sp>
        <p:nvSpPr>
          <p:cNvPr id="243" name="Google Shape;243;p29"/>
          <p:cNvSpPr txBox="1"/>
          <p:nvPr>
            <p:ph type="title"/>
          </p:nvPr>
        </p:nvSpPr>
        <p:spPr>
          <a:xfrm>
            <a:off x="390025" y="3008200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Repentance</a:t>
            </a:r>
            <a:endParaRPr>
              <a:solidFill>
                <a:srgbClr val="FFF2CC"/>
              </a:solidFill>
            </a:endParaRPr>
          </a:p>
        </p:txBody>
      </p:sp>
      <p:sp>
        <p:nvSpPr>
          <p:cNvPr id="244" name="Google Shape;244;p29"/>
          <p:cNvSpPr txBox="1"/>
          <p:nvPr>
            <p:ph type="title"/>
          </p:nvPr>
        </p:nvSpPr>
        <p:spPr>
          <a:xfrm>
            <a:off x="387900" y="1388950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</a:rPr>
              <a:t>Forgiveness</a:t>
            </a:r>
            <a:endParaRPr>
              <a:solidFill>
                <a:srgbClr val="FFF2CC"/>
              </a:solidFill>
            </a:endParaRPr>
          </a:p>
        </p:txBody>
      </p:sp>
      <p:grpSp>
        <p:nvGrpSpPr>
          <p:cNvPr id="245" name="Google Shape;245;p29"/>
          <p:cNvGrpSpPr/>
          <p:nvPr/>
        </p:nvGrpSpPr>
        <p:grpSpPr>
          <a:xfrm>
            <a:off x="561875" y="3740407"/>
            <a:ext cx="8016225" cy="848403"/>
            <a:chOff x="490775" y="1826750"/>
            <a:chExt cx="8016225" cy="848403"/>
          </a:xfrm>
        </p:grpSpPr>
        <p:sp>
          <p:nvSpPr>
            <p:cNvPr id="246" name="Google Shape;246;p29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Restore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47" name="Google Shape;247;p29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Change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48" name="Google Shape;248;p29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 Pay Debt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249" name="Google Shape;249;p29"/>
          <p:cNvGrpSpPr/>
          <p:nvPr/>
        </p:nvGrpSpPr>
        <p:grpSpPr>
          <a:xfrm>
            <a:off x="561875" y="2120283"/>
            <a:ext cx="8016225" cy="848403"/>
            <a:chOff x="490775" y="1826750"/>
            <a:chExt cx="8016225" cy="848403"/>
          </a:xfrm>
        </p:grpSpPr>
        <p:sp>
          <p:nvSpPr>
            <p:cNvPr id="250" name="Google Shape;250;p29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Remit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51" name="Google Shape;251;p29"/>
            <p:cNvSpPr/>
            <p:nvPr/>
          </p:nvSpPr>
          <p:spPr>
            <a:xfrm>
              <a:off x="49077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Let Go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52" name="Google Shape;252;p29"/>
            <p:cNvSpPr/>
            <p:nvPr/>
          </p:nvSpPr>
          <p:spPr>
            <a:xfrm>
              <a:off x="3094350" y="1826753"/>
              <a:ext cx="2775600" cy="848400"/>
            </a:xfrm>
            <a:prstGeom prst="homePlate">
              <a:avLst>
                <a:gd fmla="val 50581" name="adj"/>
              </a:avLst>
            </a:prstGeom>
            <a:solidFill>
              <a:srgbClr val="A2C4C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 Release Debt</a:t>
              </a:r>
              <a:endParaRPr sz="30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253" name="Google Shape;253;p29"/>
          <p:cNvSpPr txBox="1"/>
          <p:nvPr/>
        </p:nvSpPr>
        <p:spPr>
          <a:xfrm>
            <a:off x="4103000" y="1123575"/>
            <a:ext cx="3536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D966"/>
                </a:solidFill>
                <a:latin typeface="Roboto Slab"/>
                <a:ea typeface="Roboto Slab"/>
                <a:cs typeface="Roboto Slab"/>
                <a:sym typeface="Roboto Slab"/>
              </a:rPr>
              <a:t>Reconciliation</a:t>
            </a:r>
            <a:endParaRPr sz="800">
              <a:solidFill>
                <a:srgbClr val="FFD96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0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Forgiveness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grpSp>
        <p:nvGrpSpPr>
          <p:cNvPr id="259" name="Google Shape;259;p30"/>
          <p:cNvGrpSpPr/>
          <p:nvPr/>
        </p:nvGrpSpPr>
        <p:grpSpPr>
          <a:xfrm>
            <a:off x="198067" y="2900866"/>
            <a:ext cx="5904819" cy="573094"/>
            <a:chOff x="641250" y="1826750"/>
            <a:chExt cx="7865750" cy="848400"/>
          </a:xfrm>
        </p:grpSpPr>
        <p:sp>
          <p:nvSpPr>
            <p:cNvPr id="260" name="Google Shape;260;p30"/>
            <p:cNvSpPr/>
            <p:nvPr/>
          </p:nvSpPr>
          <p:spPr>
            <a:xfrm>
              <a:off x="598280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826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G859</a:t>
              </a:r>
              <a:endParaRPr sz="2826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61" name="Google Shape;261;p30"/>
            <p:cNvSpPr/>
            <p:nvPr/>
          </p:nvSpPr>
          <p:spPr>
            <a:xfrm>
              <a:off x="641250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826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G5483</a:t>
              </a:r>
              <a:endParaRPr sz="2826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62" name="Google Shape;262;p30"/>
            <p:cNvSpPr/>
            <p:nvPr/>
          </p:nvSpPr>
          <p:spPr>
            <a:xfrm>
              <a:off x="3312025" y="1826750"/>
              <a:ext cx="2524200" cy="848400"/>
            </a:xfrm>
            <a:prstGeom prst="homePlate">
              <a:avLst>
                <a:gd fmla="val 50581" name="adj"/>
              </a:avLst>
            </a:prstGeom>
            <a:solidFill>
              <a:srgbClr val="00517C"/>
            </a:solidFill>
            <a:ln>
              <a:noFill/>
            </a:ln>
          </p:spPr>
          <p:txBody>
            <a:bodyPr anchorCtr="0" anchor="ctr" bIns="61750" lIns="61750" spcFirstLastPara="1" rIns="61750" wrap="square" tIns="6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826">
                  <a:solidFill>
                    <a:srgbClr val="93C47D"/>
                  </a:solidFill>
                  <a:latin typeface="Roboto Slab"/>
                  <a:ea typeface="Roboto Slab"/>
                  <a:cs typeface="Roboto Slab"/>
                  <a:sym typeface="Roboto Slab"/>
                </a:rPr>
                <a:t>G863</a:t>
              </a:r>
              <a:endParaRPr sz="2826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263" name="Google Shape;263;p30"/>
          <p:cNvSpPr txBox="1"/>
          <p:nvPr>
            <p:ph type="title"/>
          </p:nvPr>
        </p:nvSpPr>
        <p:spPr>
          <a:xfrm>
            <a:off x="274725" y="1747200"/>
            <a:ext cx="34956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Greek Words</a:t>
            </a:r>
            <a:endParaRPr sz="36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1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Forgiveness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269" name="Google Shape;269;p31"/>
          <p:cNvSpPr txBox="1"/>
          <p:nvPr>
            <p:ph type="title"/>
          </p:nvPr>
        </p:nvSpPr>
        <p:spPr>
          <a:xfrm>
            <a:off x="274725" y="2910325"/>
            <a:ext cx="6117600" cy="174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Colossians 3:13 -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13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bearing with one another, and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forgiving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one another, if anyone has a complaint against another; even as Christ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forgave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you, so you also </a:t>
            </a:r>
            <a:r>
              <a:rPr i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must do.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270" name="Google Shape;270;p31"/>
          <p:cNvSpPr txBox="1"/>
          <p:nvPr>
            <p:ph type="title"/>
          </p:nvPr>
        </p:nvSpPr>
        <p:spPr>
          <a:xfrm>
            <a:off x="274725" y="1754475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G5483</a:t>
            </a:r>
            <a:endParaRPr sz="3000">
              <a:solidFill>
                <a:srgbClr val="93C47D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To do something pleasant or agreeable (to one), to do a favour to, gratify.</a:t>
            </a:r>
            <a:endParaRPr sz="24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2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Forgiveness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276" name="Google Shape;276;p32"/>
          <p:cNvSpPr txBox="1"/>
          <p:nvPr>
            <p:ph type="title"/>
          </p:nvPr>
        </p:nvSpPr>
        <p:spPr>
          <a:xfrm>
            <a:off x="274725" y="2910325"/>
            <a:ext cx="6117600" cy="174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Ephesians 4</a:t>
            </a: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:32 -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32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And be kind to one another, tenderhearted,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forgiving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one another, even as God in Christ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forgave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you.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277" name="Google Shape;277;p32"/>
          <p:cNvSpPr txBox="1"/>
          <p:nvPr>
            <p:ph type="title"/>
          </p:nvPr>
        </p:nvSpPr>
        <p:spPr>
          <a:xfrm>
            <a:off x="274725" y="1754475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G5483</a:t>
            </a:r>
            <a:endParaRPr sz="3000">
              <a:solidFill>
                <a:srgbClr val="93C47D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To do something pleasant or agreeable (to one), to do a favour to, gratify.</a:t>
            </a:r>
            <a:endParaRPr sz="24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17C"/>
        </a:solidFill>
      </p:bgPr>
    </p:bg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3"/>
          <p:cNvSpPr txBox="1"/>
          <p:nvPr>
            <p:ph type="title"/>
          </p:nvPr>
        </p:nvSpPr>
        <p:spPr>
          <a:xfrm>
            <a:off x="274725" y="598650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Forgiveness</a:t>
            </a:r>
            <a:endParaRPr sz="36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283" name="Google Shape;283;p33"/>
          <p:cNvSpPr txBox="1"/>
          <p:nvPr>
            <p:ph type="title"/>
          </p:nvPr>
        </p:nvSpPr>
        <p:spPr>
          <a:xfrm>
            <a:off x="274725" y="2910325"/>
            <a:ext cx="6117600" cy="174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E599"/>
                </a:solidFill>
                <a:latin typeface="Roboto Slab"/>
                <a:ea typeface="Roboto Slab"/>
                <a:cs typeface="Roboto Slab"/>
                <a:sym typeface="Roboto Slab"/>
              </a:rPr>
              <a:t>Mark 11:25 - NKJV</a:t>
            </a:r>
            <a:endParaRPr b="1" sz="2400">
              <a:solidFill>
                <a:srgbClr val="FFE599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25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“And whenever you stand praying, if you have anything against anyone,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him, that your Father in heaven may also </a:t>
            </a:r>
            <a:r>
              <a:rPr lang="en" sz="22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forgive </a:t>
            </a:r>
            <a:r>
              <a:rPr lang="en" sz="2200">
                <a:solidFill>
                  <a:srgbClr val="FFF2CC"/>
                </a:solidFill>
                <a:latin typeface="Roboto Slab"/>
                <a:ea typeface="Roboto Slab"/>
                <a:cs typeface="Roboto Slab"/>
                <a:sym typeface="Roboto Slab"/>
              </a:rPr>
              <a:t>you your trespasses.</a:t>
            </a:r>
            <a:endParaRPr sz="2200">
              <a:solidFill>
                <a:srgbClr val="FFF2CC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284" name="Google Shape;284;p33"/>
          <p:cNvSpPr txBox="1"/>
          <p:nvPr>
            <p:ph type="title"/>
          </p:nvPr>
        </p:nvSpPr>
        <p:spPr>
          <a:xfrm>
            <a:off x="274725" y="1754475"/>
            <a:ext cx="5160000" cy="68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93C47D"/>
                </a:solidFill>
                <a:latin typeface="Roboto Slab"/>
                <a:ea typeface="Roboto Slab"/>
                <a:cs typeface="Roboto Slab"/>
                <a:sym typeface="Roboto Slab"/>
              </a:rPr>
              <a:t>G863</a:t>
            </a:r>
            <a:endParaRPr sz="3000">
              <a:solidFill>
                <a:srgbClr val="93C47D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To send away.</a:t>
            </a:r>
            <a:endParaRPr sz="22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6D7A8"/>
                </a:solidFill>
                <a:latin typeface="Roboto Slab"/>
                <a:ea typeface="Roboto Slab"/>
                <a:cs typeface="Roboto Slab"/>
                <a:sym typeface="Roboto Slab"/>
              </a:rPr>
              <a:t>To let go, give up a debt, forgive, to remit.</a:t>
            </a:r>
            <a:endParaRPr sz="2200">
              <a:solidFill>
                <a:srgbClr val="B6D7A8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