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2" r:id="rId3"/>
    <p:sldId id="257" r:id="rId4"/>
    <p:sldId id="258" r:id="rId5"/>
    <p:sldId id="259"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4" r:id="rId19"/>
    <p:sldId id="275" r:id="rId20"/>
    <p:sldId id="276" r:id="rId21"/>
    <p:sldId id="277" r:id="rId22"/>
    <p:sldId id="278" r:id="rId23"/>
    <p:sldId id="279" r:id="rId24"/>
    <p:sldId id="280" r:id="rId25"/>
    <p:sldId id="281" r:id="rId26"/>
    <p:sldId id="283" r:id="rId27"/>
  </p:sldIdLst>
  <p:sldSz cx="12192000" cy="6858000"/>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96" d="100"/>
          <a:sy n="96" d="100"/>
        </p:scale>
        <p:origin x="178"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BDA585-22B8-4EA7-92E7-AABD25BBDF8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697A564-DBA9-4ADA-BD7F-03B9AED3D90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3AFD1F1-DCBC-4951-9475-FFE99E63C740}"/>
              </a:ext>
            </a:extLst>
          </p:cNvPr>
          <p:cNvSpPr>
            <a:spLocks noGrp="1"/>
          </p:cNvSpPr>
          <p:nvPr>
            <p:ph type="dt" sz="half" idx="10"/>
          </p:nvPr>
        </p:nvSpPr>
        <p:spPr/>
        <p:txBody>
          <a:bodyPr/>
          <a:lstStyle/>
          <a:p>
            <a:fld id="{F6BCA2B0-DBB0-4091-AE54-9A108962D88E}" type="datetimeFigureOut">
              <a:rPr lang="en-US" smtClean="0"/>
              <a:t>5/26/2026</a:t>
            </a:fld>
            <a:endParaRPr lang="en-US"/>
          </a:p>
        </p:txBody>
      </p:sp>
      <p:sp>
        <p:nvSpPr>
          <p:cNvPr id="5" name="Footer Placeholder 4">
            <a:extLst>
              <a:ext uri="{FF2B5EF4-FFF2-40B4-BE49-F238E27FC236}">
                <a16:creationId xmlns:a16="http://schemas.microsoft.com/office/drawing/2014/main" id="{0036CFA2-64CD-4F99-A21C-55EB7BFBF74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B0C7AC-2019-486F-A509-E9502246BAAC}"/>
              </a:ext>
            </a:extLst>
          </p:cNvPr>
          <p:cNvSpPr>
            <a:spLocks noGrp="1"/>
          </p:cNvSpPr>
          <p:nvPr>
            <p:ph type="sldNum" sz="quarter" idx="12"/>
          </p:nvPr>
        </p:nvSpPr>
        <p:spPr/>
        <p:txBody>
          <a:bodyPr/>
          <a:lstStyle/>
          <a:p>
            <a:fld id="{E596E29E-60BF-4FA2-8C1A-8250F621AEEC}" type="slidenum">
              <a:rPr lang="en-US" smtClean="0"/>
              <a:t>‹#›</a:t>
            </a:fld>
            <a:endParaRPr lang="en-US"/>
          </a:p>
        </p:txBody>
      </p:sp>
    </p:spTree>
    <p:extLst>
      <p:ext uri="{BB962C8B-B14F-4D97-AF65-F5344CB8AC3E}">
        <p14:creationId xmlns:p14="http://schemas.microsoft.com/office/powerpoint/2010/main" val="13010114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8A5CD9-D059-46A0-8805-6DFEE5B280F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2A5B954-6997-466E-8794-0385CF0D66AF}"/>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32243D-786A-4A67-AFC5-A073EBA5CEDB}"/>
              </a:ext>
            </a:extLst>
          </p:cNvPr>
          <p:cNvSpPr>
            <a:spLocks noGrp="1"/>
          </p:cNvSpPr>
          <p:nvPr>
            <p:ph type="dt" sz="half" idx="10"/>
          </p:nvPr>
        </p:nvSpPr>
        <p:spPr/>
        <p:txBody>
          <a:bodyPr/>
          <a:lstStyle/>
          <a:p>
            <a:fld id="{F6BCA2B0-DBB0-4091-AE54-9A108962D88E}" type="datetimeFigureOut">
              <a:rPr lang="en-US" smtClean="0"/>
              <a:t>5/26/2026</a:t>
            </a:fld>
            <a:endParaRPr lang="en-US"/>
          </a:p>
        </p:txBody>
      </p:sp>
      <p:sp>
        <p:nvSpPr>
          <p:cNvPr id="5" name="Footer Placeholder 4">
            <a:extLst>
              <a:ext uri="{FF2B5EF4-FFF2-40B4-BE49-F238E27FC236}">
                <a16:creationId xmlns:a16="http://schemas.microsoft.com/office/drawing/2014/main" id="{9E5CC653-8B75-4CCF-8263-17EAF80E208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B963894-23D6-4765-81A5-94C4B8E3952B}"/>
              </a:ext>
            </a:extLst>
          </p:cNvPr>
          <p:cNvSpPr>
            <a:spLocks noGrp="1"/>
          </p:cNvSpPr>
          <p:nvPr>
            <p:ph type="sldNum" sz="quarter" idx="12"/>
          </p:nvPr>
        </p:nvSpPr>
        <p:spPr/>
        <p:txBody>
          <a:bodyPr/>
          <a:lstStyle/>
          <a:p>
            <a:fld id="{E596E29E-60BF-4FA2-8C1A-8250F621AEEC}" type="slidenum">
              <a:rPr lang="en-US" smtClean="0"/>
              <a:t>‹#›</a:t>
            </a:fld>
            <a:endParaRPr lang="en-US"/>
          </a:p>
        </p:txBody>
      </p:sp>
    </p:spTree>
    <p:extLst>
      <p:ext uri="{BB962C8B-B14F-4D97-AF65-F5344CB8AC3E}">
        <p14:creationId xmlns:p14="http://schemas.microsoft.com/office/powerpoint/2010/main" val="41475581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7B58B99-8EFE-4B81-8CD2-D95F9D047BC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BCA9BD6-01F1-42EF-B409-F7E5D3E4D8EE}"/>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AE97D3-8D2F-47A8-B21F-8F39148061D6}"/>
              </a:ext>
            </a:extLst>
          </p:cNvPr>
          <p:cNvSpPr>
            <a:spLocks noGrp="1"/>
          </p:cNvSpPr>
          <p:nvPr>
            <p:ph type="dt" sz="half" idx="10"/>
          </p:nvPr>
        </p:nvSpPr>
        <p:spPr/>
        <p:txBody>
          <a:bodyPr/>
          <a:lstStyle/>
          <a:p>
            <a:fld id="{F6BCA2B0-DBB0-4091-AE54-9A108962D88E}" type="datetimeFigureOut">
              <a:rPr lang="en-US" smtClean="0"/>
              <a:t>5/26/2026</a:t>
            </a:fld>
            <a:endParaRPr lang="en-US"/>
          </a:p>
        </p:txBody>
      </p:sp>
      <p:sp>
        <p:nvSpPr>
          <p:cNvPr id="5" name="Footer Placeholder 4">
            <a:extLst>
              <a:ext uri="{FF2B5EF4-FFF2-40B4-BE49-F238E27FC236}">
                <a16:creationId xmlns:a16="http://schemas.microsoft.com/office/drawing/2014/main" id="{A90E8239-797B-4EDB-B35F-E96D601F7BA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6B9D73C-582E-42C8-961A-73EE6AF6863E}"/>
              </a:ext>
            </a:extLst>
          </p:cNvPr>
          <p:cNvSpPr>
            <a:spLocks noGrp="1"/>
          </p:cNvSpPr>
          <p:nvPr>
            <p:ph type="sldNum" sz="quarter" idx="12"/>
          </p:nvPr>
        </p:nvSpPr>
        <p:spPr/>
        <p:txBody>
          <a:bodyPr/>
          <a:lstStyle/>
          <a:p>
            <a:fld id="{E596E29E-60BF-4FA2-8C1A-8250F621AEEC}" type="slidenum">
              <a:rPr lang="en-US" smtClean="0"/>
              <a:t>‹#›</a:t>
            </a:fld>
            <a:endParaRPr lang="en-US"/>
          </a:p>
        </p:txBody>
      </p:sp>
    </p:spTree>
    <p:extLst>
      <p:ext uri="{BB962C8B-B14F-4D97-AF65-F5344CB8AC3E}">
        <p14:creationId xmlns:p14="http://schemas.microsoft.com/office/powerpoint/2010/main" val="24345586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7F3194-CF8F-4D11-9B4B-D44E86B196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A422F35-6A57-4457-9D8F-570EC4A0DADB}"/>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9AE647F-1BEF-4B9A-8457-BD83B1A19BEC}"/>
              </a:ext>
            </a:extLst>
          </p:cNvPr>
          <p:cNvSpPr>
            <a:spLocks noGrp="1"/>
          </p:cNvSpPr>
          <p:nvPr>
            <p:ph type="dt" sz="half" idx="10"/>
          </p:nvPr>
        </p:nvSpPr>
        <p:spPr/>
        <p:txBody>
          <a:bodyPr/>
          <a:lstStyle/>
          <a:p>
            <a:fld id="{F6BCA2B0-DBB0-4091-AE54-9A108962D88E}" type="datetimeFigureOut">
              <a:rPr lang="en-US" smtClean="0"/>
              <a:t>5/26/2026</a:t>
            </a:fld>
            <a:endParaRPr lang="en-US"/>
          </a:p>
        </p:txBody>
      </p:sp>
      <p:sp>
        <p:nvSpPr>
          <p:cNvPr id="5" name="Footer Placeholder 4">
            <a:extLst>
              <a:ext uri="{FF2B5EF4-FFF2-40B4-BE49-F238E27FC236}">
                <a16:creationId xmlns:a16="http://schemas.microsoft.com/office/drawing/2014/main" id="{8ED5D5BC-66C3-4A95-97B4-1EBB020230F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147F919-044E-4866-9575-3723A3E89223}"/>
              </a:ext>
            </a:extLst>
          </p:cNvPr>
          <p:cNvSpPr>
            <a:spLocks noGrp="1"/>
          </p:cNvSpPr>
          <p:nvPr>
            <p:ph type="sldNum" sz="quarter" idx="12"/>
          </p:nvPr>
        </p:nvSpPr>
        <p:spPr/>
        <p:txBody>
          <a:bodyPr/>
          <a:lstStyle/>
          <a:p>
            <a:fld id="{E596E29E-60BF-4FA2-8C1A-8250F621AEEC}" type="slidenum">
              <a:rPr lang="en-US" smtClean="0"/>
              <a:t>‹#›</a:t>
            </a:fld>
            <a:endParaRPr lang="en-US"/>
          </a:p>
        </p:txBody>
      </p:sp>
    </p:spTree>
    <p:extLst>
      <p:ext uri="{BB962C8B-B14F-4D97-AF65-F5344CB8AC3E}">
        <p14:creationId xmlns:p14="http://schemas.microsoft.com/office/powerpoint/2010/main" val="3137008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8D32C8-19CA-411E-A4BD-DAE42DCF0DF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D126A5A-9824-45C9-B004-3B154393216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FBA3831-7FFE-4462-950C-71DB7B6ACE8F}"/>
              </a:ext>
            </a:extLst>
          </p:cNvPr>
          <p:cNvSpPr>
            <a:spLocks noGrp="1"/>
          </p:cNvSpPr>
          <p:nvPr>
            <p:ph type="dt" sz="half" idx="10"/>
          </p:nvPr>
        </p:nvSpPr>
        <p:spPr/>
        <p:txBody>
          <a:bodyPr/>
          <a:lstStyle/>
          <a:p>
            <a:fld id="{F6BCA2B0-DBB0-4091-AE54-9A108962D88E}" type="datetimeFigureOut">
              <a:rPr lang="en-US" smtClean="0"/>
              <a:t>5/26/2026</a:t>
            </a:fld>
            <a:endParaRPr lang="en-US"/>
          </a:p>
        </p:txBody>
      </p:sp>
      <p:sp>
        <p:nvSpPr>
          <p:cNvPr id="5" name="Footer Placeholder 4">
            <a:extLst>
              <a:ext uri="{FF2B5EF4-FFF2-40B4-BE49-F238E27FC236}">
                <a16:creationId xmlns:a16="http://schemas.microsoft.com/office/drawing/2014/main" id="{85EB9D2C-0DA6-4C46-A1E5-F16B82FC7EA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D101B84-DA78-4F23-9F82-2E6FD94BB7F8}"/>
              </a:ext>
            </a:extLst>
          </p:cNvPr>
          <p:cNvSpPr>
            <a:spLocks noGrp="1"/>
          </p:cNvSpPr>
          <p:nvPr>
            <p:ph type="sldNum" sz="quarter" idx="12"/>
          </p:nvPr>
        </p:nvSpPr>
        <p:spPr/>
        <p:txBody>
          <a:bodyPr/>
          <a:lstStyle/>
          <a:p>
            <a:fld id="{E596E29E-60BF-4FA2-8C1A-8250F621AEEC}" type="slidenum">
              <a:rPr lang="en-US" smtClean="0"/>
              <a:t>‹#›</a:t>
            </a:fld>
            <a:endParaRPr lang="en-US"/>
          </a:p>
        </p:txBody>
      </p:sp>
    </p:spTree>
    <p:extLst>
      <p:ext uri="{BB962C8B-B14F-4D97-AF65-F5344CB8AC3E}">
        <p14:creationId xmlns:p14="http://schemas.microsoft.com/office/powerpoint/2010/main" val="13763755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89679-08DD-4205-A0CE-36B6608A25E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BA08504-BA2D-421B-A86F-3B7AFEB4E501}"/>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A7EC727-AC4E-4213-B7CD-EF27A6EF807D}"/>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83836A0-7E25-4267-A298-D1E5D669E5FA}"/>
              </a:ext>
            </a:extLst>
          </p:cNvPr>
          <p:cNvSpPr>
            <a:spLocks noGrp="1"/>
          </p:cNvSpPr>
          <p:nvPr>
            <p:ph type="dt" sz="half" idx="10"/>
          </p:nvPr>
        </p:nvSpPr>
        <p:spPr/>
        <p:txBody>
          <a:bodyPr/>
          <a:lstStyle/>
          <a:p>
            <a:fld id="{F6BCA2B0-DBB0-4091-AE54-9A108962D88E}" type="datetimeFigureOut">
              <a:rPr lang="en-US" smtClean="0"/>
              <a:t>5/26/2026</a:t>
            </a:fld>
            <a:endParaRPr lang="en-US"/>
          </a:p>
        </p:txBody>
      </p:sp>
      <p:sp>
        <p:nvSpPr>
          <p:cNvPr id="6" name="Footer Placeholder 5">
            <a:extLst>
              <a:ext uri="{FF2B5EF4-FFF2-40B4-BE49-F238E27FC236}">
                <a16:creationId xmlns:a16="http://schemas.microsoft.com/office/drawing/2014/main" id="{CF562926-1C0A-4393-B0B6-758992E3E14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42E7360-C568-445B-A841-5C4A76497623}"/>
              </a:ext>
            </a:extLst>
          </p:cNvPr>
          <p:cNvSpPr>
            <a:spLocks noGrp="1"/>
          </p:cNvSpPr>
          <p:nvPr>
            <p:ph type="sldNum" sz="quarter" idx="12"/>
          </p:nvPr>
        </p:nvSpPr>
        <p:spPr/>
        <p:txBody>
          <a:bodyPr/>
          <a:lstStyle/>
          <a:p>
            <a:fld id="{E596E29E-60BF-4FA2-8C1A-8250F621AEEC}" type="slidenum">
              <a:rPr lang="en-US" smtClean="0"/>
              <a:t>‹#›</a:t>
            </a:fld>
            <a:endParaRPr lang="en-US"/>
          </a:p>
        </p:txBody>
      </p:sp>
    </p:spTree>
    <p:extLst>
      <p:ext uri="{BB962C8B-B14F-4D97-AF65-F5344CB8AC3E}">
        <p14:creationId xmlns:p14="http://schemas.microsoft.com/office/powerpoint/2010/main" val="1904525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081712-1380-4E31-B30C-551F38F28BA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20AD7FB-B734-444A-9B42-9BA73049C90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F09F1099-FBB3-4DA9-98D7-07D6674BD9AD}"/>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444E587-C356-4FC3-AF2E-06A980E0C41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21421EB6-38E4-4167-B91B-9F18D49C048E}"/>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8DA6363-3D9F-410C-9DC5-116C7E70030D}"/>
              </a:ext>
            </a:extLst>
          </p:cNvPr>
          <p:cNvSpPr>
            <a:spLocks noGrp="1"/>
          </p:cNvSpPr>
          <p:nvPr>
            <p:ph type="dt" sz="half" idx="10"/>
          </p:nvPr>
        </p:nvSpPr>
        <p:spPr/>
        <p:txBody>
          <a:bodyPr/>
          <a:lstStyle/>
          <a:p>
            <a:fld id="{F6BCA2B0-DBB0-4091-AE54-9A108962D88E}" type="datetimeFigureOut">
              <a:rPr lang="en-US" smtClean="0"/>
              <a:t>5/26/2026</a:t>
            </a:fld>
            <a:endParaRPr lang="en-US"/>
          </a:p>
        </p:txBody>
      </p:sp>
      <p:sp>
        <p:nvSpPr>
          <p:cNvPr id="8" name="Footer Placeholder 7">
            <a:extLst>
              <a:ext uri="{FF2B5EF4-FFF2-40B4-BE49-F238E27FC236}">
                <a16:creationId xmlns:a16="http://schemas.microsoft.com/office/drawing/2014/main" id="{09F9F0F0-4DD1-48A8-A924-ED4CA1A1A78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E7E1146-9FDC-4D6A-ADDB-2AD99C1A2191}"/>
              </a:ext>
            </a:extLst>
          </p:cNvPr>
          <p:cNvSpPr>
            <a:spLocks noGrp="1"/>
          </p:cNvSpPr>
          <p:nvPr>
            <p:ph type="sldNum" sz="quarter" idx="12"/>
          </p:nvPr>
        </p:nvSpPr>
        <p:spPr/>
        <p:txBody>
          <a:bodyPr/>
          <a:lstStyle/>
          <a:p>
            <a:fld id="{E596E29E-60BF-4FA2-8C1A-8250F621AEEC}" type="slidenum">
              <a:rPr lang="en-US" smtClean="0"/>
              <a:t>‹#›</a:t>
            </a:fld>
            <a:endParaRPr lang="en-US"/>
          </a:p>
        </p:txBody>
      </p:sp>
    </p:spTree>
    <p:extLst>
      <p:ext uri="{BB962C8B-B14F-4D97-AF65-F5344CB8AC3E}">
        <p14:creationId xmlns:p14="http://schemas.microsoft.com/office/powerpoint/2010/main" val="35215474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372D40-D8F9-4513-8E4E-CC45D48F946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DC413AD-0C9D-4593-AC87-9D309523BA9B}"/>
              </a:ext>
            </a:extLst>
          </p:cNvPr>
          <p:cNvSpPr>
            <a:spLocks noGrp="1"/>
          </p:cNvSpPr>
          <p:nvPr>
            <p:ph type="dt" sz="half" idx="10"/>
          </p:nvPr>
        </p:nvSpPr>
        <p:spPr/>
        <p:txBody>
          <a:bodyPr/>
          <a:lstStyle/>
          <a:p>
            <a:fld id="{F6BCA2B0-DBB0-4091-AE54-9A108962D88E}" type="datetimeFigureOut">
              <a:rPr lang="en-US" smtClean="0"/>
              <a:t>5/26/2026</a:t>
            </a:fld>
            <a:endParaRPr lang="en-US"/>
          </a:p>
        </p:txBody>
      </p:sp>
      <p:sp>
        <p:nvSpPr>
          <p:cNvPr id="4" name="Footer Placeholder 3">
            <a:extLst>
              <a:ext uri="{FF2B5EF4-FFF2-40B4-BE49-F238E27FC236}">
                <a16:creationId xmlns:a16="http://schemas.microsoft.com/office/drawing/2014/main" id="{2A60CA5A-35EA-4E01-A671-25FC44094C1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97D2DA5-A16D-4121-8E0A-CEAE2D9286C1}"/>
              </a:ext>
            </a:extLst>
          </p:cNvPr>
          <p:cNvSpPr>
            <a:spLocks noGrp="1"/>
          </p:cNvSpPr>
          <p:nvPr>
            <p:ph type="sldNum" sz="quarter" idx="12"/>
          </p:nvPr>
        </p:nvSpPr>
        <p:spPr/>
        <p:txBody>
          <a:bodyPr/>
          <a:lstStyle/>
          <a:p>
            <a:fld id="{E596E29E-60BF-4FA2-8C1A-8250F621AEEC}" type="slidenum">
              <a:rPr lang="en-US" smtClean="0"/>
              <a:t>‹#›</a:t>
            </a:fld>
            <a:endParaRPr lang="en-US"/>
          </a:p>
        </p:txBody>
      </p:sp>
    </p:spTree>
    <p:extLst>
      <p:ext uri="{BB962C8B-B14F-4D97-AF65-F5344CB8AC3E}">
        <p14:creationId xmlns:p14="http://schemas.microsoft.com/office/powerpoint/2010/main" val="10367591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AC80300-69A6-4BCC-8231-31A3A52D439C}"/>
              </a:ext>
            </a:extLst>
          </p:cNvPr>
          <p:cNvSpPr>
            <a:spLocks noGrp="1"/>
          </p:cNvSpPr>
          <p:nvPr>
            <p:ph type="dt" sz="half" idx="10"/>
          </p:nvPr>
        </p:nvSpPr>
        <p:spPr/>
        <p:txBody>
          <a:bodyPr/>
          <a:lstStyle/>
          <a:p>
            <a:fld id="{F6BCA2B0-DBB0-4091-AE54-9A108962D88E}" type="datetimeFigureOut">
              <a:rPr lang="en-US" smtClean="0"/>
              <a:t>5/26/2026</a:t>
            </a:fld>
            <a:endParaRPr lang="en-US"/>
          </a:p>
        </p:txBody>
      </p:sp>
      <p:sp>
        <p:nvSpPr>
          <p:cNvPr id="3" name="Footer Placeholder 2">
            <a:extLst>
              <a:ext uri="{FF2B5EF4-FFF2-40B4-BE49-F238E27FC236}">
                <a16:creationId xmlns:a16="http://schemas.microsoft.com/office/drawing/2014/main" id="{22D04CC6-BF1B-40D1-8F92-22587BBA311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8E391D6-765A-4A68-9AD7-2E57CC661836}"/>
              </a:ext>
            </a:extLst>
          </p:cNvPr>
          <p:cNvSpPr>
            <a:spLocks noGrp="1"/>
          </p:cNvSpPr>
          <p:nvPr>
            <p:ph type="sldNum" sz="quarter" idx="12"/>
          </p:nvPr>
        </p:nvSpPr>
        <p:spPr/>
        <p:txBody>
          <a:bodyPr/>
          <a:lstStyle/>
          <a:p>
            <a:fld id="{E596E29E-60BF-4FA2-8C1A-8250F621AEEC}" type="slidenum">
              <a:rPr lang="en-US" smtClean="0"/>
              <a:t>‹#›</a:t>
            </a:fld>
            <a:endParaRPr lang="en-US"/>
          </a:p>
        </p:txBody>
      </p:sp>
    </p:spTree>
    <p:extLst>
      <p:ext uri="{BB962C8B-B14F-4D97-AF65-F5344CB8AC3E}">
        <p14:creationId xmlns:p14="http://schemas.microsoft.com/office/powerpoint/2010/main" val="567785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F0B044-C08C-4C8B-B1DD-11098065468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E050BDC-788F-4FA5-891D-3CCDAA49B00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B9E7B85-DC8C-452A-B851-2A28FFD167C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0229EB6-D990-4B37-B302-37256A6BBA48}"/>
              </a:ext>
            </a:extLst>
          </p:cNvPr>
          <p:cNvSpPr>
            <a:spLocks noGrp="1"/>
          </p:cNvSpPr>
          <p:nvPr>
            <p:ph type="dt" sz="half" idx="10"/>
          </p:nvPr>
        </p:nvSpPr>
        <p:spPr/>
        <p:txBody>
          <a:bodyPr/>
          <a:lstStyle/>
          <a:p>
            <a:fld id="{F6BCA2B0-DBB0-4091-AE54-9A108962D88E}" type="datetimeFigureOut">
              <a:rPr lang="en-US" smtClean="0"/>
              <a:t>5/26/2026</a:t>
            </a:fld>
            <a:endParaRPr lang="en-US"/>
          </a:p>
        </p:txBody>
      </p:sp>
      <p:sp>
        <p:nvSpPr>
          <p:cNvPr id="6" name="Footer Placeholder 5">
            <a:extLst>
              <a:ext uri="{FF2B5EF4-FFF2-40B4-BE49-F238E27FC236}">
                <a16:creationId xmlns:a16="http://schemas.microsoft.com/office/drawing/2014/main" id="{014E9AFF-E195-4961-B579-1258D747DD3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CD7D880-ED38-4A9A-9806-39EE7CD1FD1B}"/>
              </a:ext>
            </a:extLst>
          </p:cNvPr>
          <p:cNvSpPr>
            <a:spLocks noGrp="1"/>
          </p:cNvSpPr>
          <p:nvPr>
            <p:ph type="sldNum" sz="quarter" idx="12"/>
          </p:nvPr>
        </p:nvSpPr>
        <p:spPr/>
        <p:txBody>
          <a:bodyPr/>
          <a:lstStyle/>
          <a:p>
            <a:fld id="{E596E29E-60BF-4FA2-8C1A-8250F621AEEC}" type="slidenum">
              <a:rPr lang="en-US" smtClean="0"/>
              <a:t>‹#›</a:t>
            </a:fld>
            <a:endParaRPr lang="en-US"/>
          </a:p>
        </p:txBody>
      </p:sp>
    </p:spTree>
    <p:extLst>
      <p:ext uri="{BB962C8B-B14F-4D97-AF65-F5344CB8AC3E}">
        <p14:creationId xmlns:p14="http://schemas.microsoft.com/office/powerpoint/2010/main" val="41307190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324195-CAFB-428D-BBEE-539523C197E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EDB59EE-C6D0-45D9-B705-911EF8BD9DF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60138D8-2975-4BB8-A2F6-6D273154933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B06546F-2A87-4F20-AB27-2F6646DDAC88}"/>
              </a:ext>
            </a:extLst>
          </p:cNvPr>
          <p:cNvSpPr>
            <a:spLocks noGrp="1"/>
          </p:cNvSpPr>
          <p:nvPr>
            <p:ph type="dt" sz="half" idx="10"/>
          </p:nvPr>
        </p:nvSpPr>
        <p:spPr/>
        <p:txBody>
          <a:bodyPr/>
          <a:lstStyle/>
          <a:p>
            <a:fld id="{F6BCA2B0-DBB0-4091-AE54-9A108962D88E}" type="datetimeFigureOut">
              <a:rPr lang="en-US" smtClean="0"/>
              <a:t>5/26/2026</a:t>
            </a:fld>
            <a:endParaRPr lang="en-US"/>
          </a:p>
        </p:txBody>
      </p:sp>
      <p:sp>
        <p:nvSpPr>
          <p:cNvPr id="6" name="Footer Placeholder 5">
            <a:extLst>
              <a:ext uri="{FF2B5EF4-FFF2-40B4-BE49-F238E27FC236}">
                <a16:creationId xmlns:a16="http://schemas.microsoft.com/office/drawing/2014/main" id="{F93C7115-089D-4F13-A91A-76D1F9D92B1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DCC4F6A-CC56-4FD1-A88A-FAE21FDF07F5}"/>
              </a:ext>
            </a:extLst>
          </p:cNvPr>
          <p:cNvSpPr>
            <a:spLocks noGrp="1"/>
          </p:cNvSpPr>
          <p:nvPr>
            <p:ph type="sldNum" sz="quarter" idx="12"/>
          </p:nvPr>
        </p:nvSpPr>
        <p:spPr/>
        <p:txBody>
          <a:bodyPr/>
          <a:lstStyle/>
          <a:p>
            <a:fld id="{E596E29E-60BF-4FA2-8C1A-8250F621AEEC}" type="slidenum">
              <a:rPr lang="en-US" smtClean="0"/>
              <a:t>‹#›</a:t>
            </a:fld>
            <a:endParaRPr lang="en-US"/>
          </a:p>
        </p:txBody>
      </p:sp>
    </p:spTree>
    <p:extLst>
      <p:ext uri="{BB962C8B-B14F-4D97-AF65-F5344CB8AC3E}">
        <p14:creationId xmlns:p14="http://schemas.microsoft.com/office/powerpoint/2010/main" val="2414983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72BE787-B705-4014-9606-26EA83FBC7E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54A8BEE-6A9E-4766-970A-12C1978922B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60EB55D-19B3-4732-8043-E1CE4E09127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BCA2B0-DBB0-4091-AE54-9A108962D88E}" type="datetimeFigureOut">
              <a:rPr lang="en-US" smtClean="0"/>
              <a:t>5/26/2026</a:t>
            </a:fld>
            <a:endParaRPr lang="en-US"/>
          </a:p>
        </p:txBody>
      </p:sp>
      <p:sp>
        <p:nvSpPr>
          <p:cNvPr id="5" name="Footer Placeholder 4">
            <a:extLst>
              <a:ext uri="{FF2B5EF4-FFF2-40B4-BE49-F238E27FC236}">
                <a16:creationId xmlns:a16="http://schemas.microsoft.com/office/drawing/2014/main" id="{57FF6213-E45C-4016-8422-0ADD266039B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8D37D2E-B215-4639-97EB-B60AC94E797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96E29E-60BF-4FA2-8C1A-8250F621AEEC}" type="slidenum">
              <a:rPr lang="en-US" smtClean="0"/>
              <a:t>‹#›</a:t>
            </a:fld>
            <a:endParaRPr lang="en-US"/>
          </a:p>
        </p:txBody>
      </p:sp>
    </p:spTree>
    <p:extLst>
      <p:ext uri="{BB962C8B-B14F-4D97-AF65-F5344CB8AC3E}">
        <p14:creationId xmlns:p14="http://schemas.microsoft.com/office/powerpoint/2010/main" val="16822503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042EC7-FF62-4CBB-B5CE-3D2E80BD4E9D}"/>
              </a:ext>
            </a:extLst>
          </p:cNvPr>
          <p:cNvSpPr>
            <a:spLocks noGrp="1"/>
          </p:cNvSpPr>
          <p:nvPr>
            <p:ph type="ctrTitle"/>
          </p:nvPr>
        </p:nvSpPr>
        <p:spPr/>
        <p:txBody>
          <a:bodyPr/>
          <a:lstStyle/>
          <a:p>
            <a:r>
              <a:rPr lang="en-US" dirty="0"/>
              <a:t>Jeremiah 6-7</a:t>
            </a:r>
          </a:p>
        </p:txBody>
      </p:sp>
      <p:sp>
        <p:nvSpPr>
          <p:cNvPr id="3" name="Subtitle 2">
            <a:extLst>
              <a:ext uri="{FF2B5EF4-FFF2-40B4-BE49-F238E27FC236}">
                <a16:creationId xmlns:a16="http://schemas.microsoft.com/office/drawing/2014/main" id="{3ACD7F45-F81F-4CDD-98ED-9F4991219579}"/>
              </a:ext>
            </a:extLst>
          </p:cNvPr>
          <p:cNvSpPr>
            <a:spLocks noGrp="1"/>
          </p:cNvSpPr>
          <p:nvPr>
            <p:ph type="subTitle" idx="1"/>
          </p:nvPr>
        </p:nvSpPr>
        <p:spPr/>
        <p:txBody>
          <a:bodyPr/>
          <a:lstStyle/>
          <a:p>
            <a:r>
              <a:rPr lang="en-US" dirty="0"/>
              <a:t>Bible Study</a:t>
            </a:r>
          </a:p>
        </p:txBody>
      </p:sp>
    </p:spTree>
    <p:extLst>
      <p:ext uri="{BB962C8B-B14F-4D97-AF65-F5344CB8AC3E}">
        <p14:creationId xmlns:p14="http://schemas.microsoft.com/office/powerpoint/2010/main" val="6115534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114DD31-CDA9-4C09-A928-FCF1C6CFD233}"/>
              </a:ext>
            </a:extLst>
          </p:cNvPr>
          <p:cNvSpPr/>
          <p:nvPr/>
        </p:nvSpPr>
        <p:spPr>
          <a:xfrm>
            <a:off x="0" y="600635"/>
            <a:ext cx="12192000" cy="18288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i="1" dirty="0">
                <a:solidFill>
                  <a:schemeClr val="tx1"/>
                </a:solidFill>
              </a:rPr>
              <a:t>20</a:t>
            </a:r>
            <a:r>
              <a:rPr lang="en-US" sz="2000" dirty="0">
                <a:solidFill>
                  <a:schemeClr val="tx1"/>
                </a:solidFill>
              </a:rPr>
              <a:t> For what purpose to Me Comes frankincense from Sheba, And sweet cane from a far country? Your burnt offerings are not acceptable, Nor your sacrifices sweet to Me.”</a:t>
            </a:r>
          </a:p>
          <a:p>
            <a:endParaRPr lang="en-US" sz="2000" dirty="0">
              <a:solidFill>
                <a:schemeClr val="tx1"/>
              </a:solidFill>
            </a:endParaRPr>
          </a:p>
          <a:p>
            <a:r>
              <a:rPr lang="en-US" sz="2000" dirty="0">
                <a:solidFill>
                  <a:schemeClr val="tx1"/>
                </a:solidFill>
              </a:rPr>
              <a:t> </a:t>
            </a:r>
            <a:r>
              <a:rPr lang="en-US" sz="1600" i="1" dirty="0">
                <a:solidFill>
                  <a:schemeClr val="tx1"/>
                </a:solidFill>
              </a:rPr>
              <a:t>21</a:t>
            </a:r>
            <a:r>
              <a:rPr lang="en-US" sz="2000" dirty="0">
                <a:solidFill>
                  <a:schemeClr val="tx1"/>
                </a:solidFill>
              </a:rPr>
              <a:t> Therefore thus says the Lord: “Behold, I will lay stumbling blocks before this people, And the fathers and the sons together shall fall on them. The neighbor and his friend shall perish.”</a:t>
            </a:r>
          </a:p>
        </p:txBody>
      </p:sp>
      <p:sp>
        <p:nvSpPr>
          <p:cNvPr id="3" name="Rectangle: Rounded Corners 2">
            <a:extLst>
              <a:ext uri="{FF2B5EF4-FFF2-40B4-BE49-F238E27FC236}">
                <a16:creationId xmlns:a16="http://schemas.microsoft.com/office/drawing/2014/main" id="{B711791F-82AB-4888-9800-B20798285E02}"/>
              </a:ext>
            </a:extLst>
          </p:cNvPr>
          <p:cNvSpPr/>
          <p:nvPr/>
        </p:nvSpPr>
        <p:spPr>
          <a:xfrm>
            <a:off x="376517" y="2608729"/>
            <a:ext cx="11295529" cy="9144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v. 20 The people were offering sacrifices but they were not acceptable, not in proper worship to God</a:t>
            </a:r>
          </a:p>
          <a:p>
            <a:pPr marL="342900" indent="-342900" algn="ctr">
              <a:buFont typeface="Wingdings" panose="05000000000000000000" pitchFamily="2" charset="2"/>
              <a:buChar char="Ø"/>
            </a:pPr>
            <a:r>
              <a:rPr lang="en-US" sz="2000" dirty="0">
                <a:solidFill>
                  <a:schemeClr val="tx1"/>
                </a:solidFill>
              </a:rPr>
              <a:t>An outward display of religion</a:t>
            </a:r>
          </a:p>
        </p:txBody>
      </p:sp>
      <p:sp>
        <p:nvSpPr>
          <p:cNvPr id="4" name="Rectangle: Rounded Corners 3">
            <a:extLst>
              <a:ext uri="{FF2B5EF4-FFF2-40B4-BE49-F238E27FC236}">
                <a16:creationId xmlns:a16="http://schemas.microsoft.com/office/drawing/2014/main" id="{6FCC7B0A-9E38-482E-AFFD-DFE0E376E3C6}"/>
              </a:ext>
            </a:extLst>
          </p:cNvPr>
          <p:cNvSpPr/>
          <p:nvPr/>
        </p:nvSpPr>
        <p:spPr>
          <a:xfrm>
            <a:off x="564777" y="3827930"/>
            <a:ext cx="10829364" cy="128016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v. 21 “stumbling blocks” (NIV) ‘obstacles’</a:t>
            </a:r>
          </a:p>
          <a:p>
            <a:pPr algn="ctr"/>
            <a:endParaRPr lang="en-US" sz="2000" dirty="0">
              <a:solidFill>
                <a:schemeClr val="tx1"/>
              </a:solidFill>
            </a:endParaRPr>
          </a:p>
          <a:p>
            <a:pPr algn="ctr"/>
            <a:r>
              <a:rPr lang="en-US" sz="2000" dirty="0">
                <a:solidFill>
                  <a:schemeClr val="tx1"/>
                </a:solidFill>
              </a:rPr>
              <a:t>God’s laws are stumbling blocks to many who refuse to obey</a:t>
            </a:r>
          </a:p>
          <a:p>
            <a:pPr marL="342900" indent="-342900" algn="ctr">
              <a:buFont typeface="Wingdings" panose="05000000000000000000" pitchFamily="2" charset="2"/>
              <a:buChar char="Ø"/>
            </a:pPr>
            <a:r>
              <a:rPr lang="en-US" sz="2000" dirty="0">
                <a:solidFill>
                  <a:schemeClr val="tx1"/>
                </a:solidFill>
              </a:rPr>
              <a:t> results in judgment upon them, and everyone will fall</a:t>
            </a:r>
          </a:p>
        </p:txBody>
      </p:sp>
    </p:spTree>
    <p:extLst>
      <p:ext uri="{BB962C8B-B14F-4D97-AF65-F5344CB8AC3E}">
        <p14:creationId xmlns:p14="http://schemas.microsoft.com/office/powerpoint/2010/main" val="24788503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29CA6E6-4389-49BE-A122-DF8DA05E5133}"/>
              </a:ext>
            </a:extLst>
          </p:cNvPr>
          <p:cNvSpPr/>
          <p:nvPr/>
        </p:nvSpPr>
        <p:spPr>
          <a:xfrm>
            <a:off x="0" y="761999"/>
            <a:ext cx="12192000" cy="18288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i="1" dirty="0">
                <a:solidFill>
                  <a:schemeClr val="tx1"/>
                </a:solidFill>
              </a:rPr>
              <a:t>22</a:t>
            </a:r>
            <a:r>
              <a:rPr lang="en-US" sz="2000" dirty="0">
                <a:solidFill>
                  <a:schemeClr val="tx1"/>
                </a:solidFill>
              </a:rPr>
              <a:t> Thus says the Lord: “Behold, a people comes from the north country, And a great nation will be raised from the farthest parts of the earth. </a:t>
            </a:r>
          </a:p>
          <a:p>
            <a:endParaRPr lang="en-US" sz="2000" dirty="0">
              <a:solidFill>
                <a:schemeClr val="tx1"/>
              </a:solidFill>
            </a:endParaRPr>
          </a:p>
          <a:p>
            <a:r>
              <a:rPr lang="en-US" sz="1600" i="1" dirty="0">
                <a:solidFill>
                  <a:schemeClr val="tx1"/>
                </a:solidFill>
              </a:rPr>
              <a:t>23</a:t>
            </a:r>
            <a:r>
              <a:rPr lang="en-US" sz="2000" dirty="0">
                <a:solidFill>
                  <a:schemeClr val="tx1"/>
                </a:solidFill>
              </a:rPr>
              <a:t> They will lay hold on bow and spear; They are cruel and have no mercy; Their voice roars like the sea; And they ride on horses, As men of war set in array against you, O daughter of Zion.”</a:t>
            </a:r>
          </a:p>
        </p:txBody>
      </p:sp>
      <p:sp>
        <p:nvSpPr>
          <p:cNvPr id="3" name="Rectangle: Rounded Corners 2">
            <a:extLst>
              <a:ext uri="{FF2B5EF4-FFF2-40B4-BE49-F238E27FC236}">
                <a16:creationId xmlns:a16="http://schemas.microsoft.com/office/drawing/2014/main" id="{4F157CCC-A235-48F6-B31B-F79F0506F139}"/>
              </a:ext>
            </a:extLst>
          </p:cNvPr>
          <p:cNvSpPr/>
          <p:nvPr/>
        </p:nvSpPr>
        <p:spPr>
          <a:xfrm>
            <a:off x="3218330" y="80682"/>
            <a:ext cx="5486400" cy="54864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Description of the coming enemy of judgment</a:t>
            </a:r>
          </a:p>
        </p:txBody>
      </p:sp>
      <p:sp>
        <p:nvSpPr>
          <p:cNvPr id="4" name="Rectangle: Rounded Corners 3">
            <a:extLst>
              <a:ext uri="{FF2B5EF4-FFF2-40B4-BE49-F238E27FC236}">
                <a16:creationId xmlns:a16="http://schemas.microsoft.com/office/drawing/2014/main" id="{C9BAFD51-53CE-485B-B518-033C9D172E64}"/>
              </a:ext>
            </a:extLst>
          </p:cNvPr>
          <p:cNvSpPr/>
          <p:nvPr/>
        </p:nvSpPr>
        <p:spPr>
          <a:xfrm>
            <a:off x="518160" y="2840017"/>
            <a:ext cx="11155680" cy="82296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v. 22 The enemy attacks from the north…mentioned first in the vision of the boiling pot (1:13-15)</a:t>
            </a:r>
          </a:p>
        </p:txBody>
      </p:sp>
      <p:sp>
        <p:nvSpPr>
          <p:cNvPr id="5" name="Rectangle: Rounded Corners 4">
            <a:extLst>
              <a:ext uri="{FF2B5EF4-FFF2-40B4-BE49-F238E27FC236}">
                <a16:creationId xmlns:a16="http://schemas.microsoft.com/office/drawing/2014/main" id="{DACF3F83-B3E9-4EC6-8FC3-7568DD99BAFB}"/>
              </a:ext>
            </a:extLst>
          </p:cNvPr>
          <p:cNvSpPr/>
          <p:nvPr/>
        </p:nvSpPr>
        <p:spPr>
          <a:xfrm>
            <a:off x="986116" y="3921162"/>
            <a:ext cx="9418320" cy="82296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v. 23 Description of their powerful army…set against Jerusalem/Judah</a:t>
            </a:r>
          </a:p>
        </p:txBody>
      </p:sp>
    </p:spTree>
    <p:extLst>
      <p:ext uri="{BB962C8B-B14F-4D97-AF65-F5344CB8AC3E}">
        <p14:creationId xmlns:p14="http://schemas.microsoft.com/office/powerpoint/2010/main" val="35350257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141D268-D8E0-40C5-A2B4-B93E3B302BE3}"/>
              </a:ext>
            </a:extLst>
          </p:cNvPr>
          <p:cNvSpPr/>
          <p:nvPr/>
        </p:nvSpPr>
        <p:spPr>
          <a:xfrm>
            <a:off x="0" y="735106"/>
            <a:ext cx="12192000" cy="201168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i="1" dirty="0">
                <a:solidFill>
                  <a:schemeClr val="tx1"/>
                </a:solidFill>
              </a:rPr>
              <a:t>24</a:t>
            </a:r>
            <a:r>
              <a:rPr lang="en-US" sz="2000" dirty="0">
                <a:solidFill>
                  <a:schemeClr val="tx1"/>
                </a:solidFill>
              </a:rPr>
              <a:t> We have heard the report of it; Our hands grow feeble. Anguish has taken hold of us, Pain as of a woman in labor.</a:t>
            </a:r>
          </a:p>
          <a:p>
            <a:r>
              <a:rPr lang="en-US" sz="2000" dirty="0">
                <a:solidFill>
                  <a:schemeClr val="tx1"/>
                </a:solidFill>
              </a:rPr>
              <a:t> </a:t>
            </a:r>
          </a:p>
          <a:p>
            <a:r>
              <a:rPr lang="en-US" sz="1600" i="1" dirty="0">
                <a:solidFill>
                  <a:schemeClr val="tx1"/>
                </a:solidFill>
              </a:rPr>
              <a:t>25</a:t>
            </a:r>
            <a:r>
              <a:rPr lang="en-US" sz="2000" dirty="0">
                <a:solidFill>
                  <a:schemeClr val="tx1"/>
                </a:solidFill>
              </a:rPr>
              <a:t> Do not go out into the field, Nor walk by the way. Because of the sword of the enemy, Fear is on every side.</a:t>
            </a:r>
          </a:p>
          <a:p>
            <a:endParaRPr lang="en-US" sz="2000" dirty="0">
              <a:solidFill>
                <a:schemeClr val="tx1"/>
              </a:solidFill>
            </a:endParaRPr>
          </a:p>
          <a:p>
            <a:r>
              <a:rPr lang="en-US" sz="1600" i="1" dirty="0">
                <a:solidFill>
                  <a:schemeClr val="tx1"/>
                </a:solidFill>
              </a:rPr>
              <a:t>26</a:t>
            </a:r>
            <a:r>
              <a:rPr lang="en-US" sz="2000" dirty="0">
                <a:solidFill>
                  <a:schemeClr val="tx1"/>
                </a:solidFill>
              </a:rPr>
              <a:t>  O daughter of my people, Dress in sackcloth And roll about in ashes! Make mourning as for an only son, most bitter lamentation; For the plunderer will suddenly come upon us.</a:t>
            </a:r>
          </a:p>
        </p:txBody>
      </p:sp>
      <p:sp>
        <p:nvSpPr>
          <p:cNvPr id="3" name="Rectangle: Rounded Corners 2">
            <a:extLst>
              <a:ext uri="{FF2B5EF4-FFF2-40B4-BE49-F238E27FC236}">
                <a16:creationId xmlns:a16="http://schemas.microsoft.com/office/drawing/2014/main" id="{FB46BE85-414C-4331-B501-C5C74CCCF54A}"/>
              </a:ext>
            </a:extLst>
          </p:cNvPr>
          <p:cNvSpPr/>
          <p:nvPr/>
        </p:nvSpPr>
        <p:spPr>
          <a:xfrm>
            <a:off x="2804160" y="107577"/>
            <a:ext cx="7223760" cy="54864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v. 24-25 Report of the people’s reaction to the coming destruction</a:t>
            </a:r>
          </a:p>
        </p:txBody>
      </p:sp>
      <p:sp>
        <p:nvSpPr>
          <p:cNvPr id="4" name="Rectangle: Rounded Corners 3">
            <a:extLst>
              <a:ext uri="{FF2B5EF4-FFF2-40B4-BE49-F238E27FC236}">
                <a16:creationId xmlns:a16="http://schemas.microsoft.com/office/drawing/2014/main" id="{9F0849DA-855F-4AED-A1D2-6348635D257F}"/>
              </a:ext>
            </a:extLst>
          </p:cNvPr>
          <p:cNvSpPr/>
          <p:nvPr/>
        </p:nvSpPr>
        <p:spPr>
          <a:xfrm>
            <a:off x="833717" y="2942217"/>
            <a:ext cx="9235440" cy="73152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v. 24  The reaction is of anguish…pain like a woman in labor</a:t>
            </a:r>
          </a:p>
        </p:txBody>
      </p:sp>
      <p:sp>
        <p:nvSpPr>
          <p:cNvPr id="5" name="Rectangle: Rounded Corners 4">
            <a:extLst>
              <a:ext uri="{FF2B5EF4-FFF2-40B4-BE49-F238E27FC236}">
                <a16:creationId xmlns:a16="http://schemas.microsoft.com/office/drawing/2014/main" id="{02986D68-3348-459B-9A58-22D38F84E7BA}"/>
              </a:ext>
            </a:extLst>
          </p:cNvPr>
          <p:cNvSpPr/>
          <p:nvPr/>
        </p:nvSpPr>
        <p:spPr>
          <a:xfrm>
            <a:off x="1249680" y="3966883"/>
            <a:ext cx="8778240" cy="82296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v. 25 Fear and terror because of the enemy and its fierceness  </a:t>
            </a:r>
          </a:p>
        </p:txBody>
      </p:sp>
      <p:sp>
        <p:nvSpPr>
          <p:cNvPr id="6" name="Rectangle: Rounded Corners 5">
            <a:extLst>
              <a:ext uri="{FF2B5EF4-FFF2-40B4-BE49-F238E27FC236}">
                <a16:creationId xmlns:a16="http://schemas.microsoft.com/office/drawing/2014/main" id="{6AD61A66-EB2B-4392-8215-C8A3708BD50D}"/>
              </a:ext>
            </a:extLst>
          </p:cNvPr>
          <p:cNvSpPr/>
          <p:nvPr/>
        </p:nvSpPr>
        <p:spPr>
          <a:xfrm>
            <a:off x="645456" y="5082990"/>
            <a:ext cx="10424160" cy="82296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v. 26 Jeremiah’s admonition: to begin mourning because the enemy is coming suddenly</a:t>
            </a:r>
          </a:p>
        </p:txBody>
      </p:sp>
    </p:spTree>
    <p:extLst>
      <p:ext uri="{BB962C8B-B14F-4D97-AF65-F5344CB8AC3E}">
        <p14:creationId xmlns:p14="http://schemas.microsoft.com/office/powerpoint/2010/main" val="16266690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DE787DE-53F5-4272-BFB9-C82D0D6F34EB}"/>
              </a:ext>
            </a:extLst>
          </p:cNvPr>
          <p:cNvSpPr/>
          <p:nvPr/>
        </p:nvSpPr>
        <p:spPr>
          <a:xfrm>
            <a:off x="0" y="663387"/>
            <a:ext cx="12192000" cy="219456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i="1" dirty="0">
                <a:solidFill>
                  <a:schemeClr val="tx1"/>
                </a:solidFill>
              </a:rPr>
              <a:t>27</a:t>
            </a:r>
            <a:r>
              <a:rPr lang="en-US" sz="2000" dirty="0">
                <a:solidFill>
                  <a:schemeClr val="tx1"/>
                </a:solidFill>
              </a:rPr>
              <a:t> “I have set you as an assayer and a fortress among My people, That you may know and test their way.</a:t>
            </a:r>
          </a:p>
          <a:p>
            <a:endParaRPr lang="en-US" sz="2000" dirty="0">
              <a:solidFill>
                <a:schemeClr val="tx1"/>
              </a:solidFill>
            </a:endParaRPr>
          </a:p>
          <a:p>
            <a:r>
              <a:rPr lang="en-US" sz="2000" dirty="0">
                <a:solidFill>
                  <a:schemeClr val="tx1"/>
                </a:solidFill>
              </a:rPr>
              <a:t> </a:t>
            </a:r>
            <a:r>
              <a:rPr lang="en-US" sz="1600" i="1" dirty="0">
                <a:solidFill>
                  <a:schemeClr val="tx1"/>
                </a:solidFill>
              </a:rPr>
              <a:t>28</a:t>
            </a:r>
            <a:r>
              <a:rPr lang="en-US" sz="2000" dirty="0">
                <a:solidFill>
                  <a:schemeClr val="tx1"/>
                </a:solidFill>
              </a:rPr>
              <a:t> They are all stubborn rebels, walking as slanderers. They are bronze and iron, They are all corrupters; </a:t>
            </a:r>
          </a:p>
          <a:p>
            <a:r>
              <a:rPr lang="en-US" sz="1600" i="1" dirty="0">
                <a:solidFill>
                  <a:schemeClr val="tx1"/>
                </a:solidFill>
              </a:rPr>
              <a:t>29</a:t>
            </a:r>
            <a:r>
              <a:rPr lang="en-US" sz="2000" dirty="0">
                <a:solidFill>
                  <a:schemeClr val="tx1"/>
                </a:solidFill>
              </a:rPr>
              <a:t> The bellows blow fiercely, The lead is consumed by the fire; The smelter refines in vain, For the wicked are not drawn off.</a:t>
            </a:r>
          </a:p>
          <a:p>
            <a:endParaRPr lang="en-US" sz="2000" dirty="0">
              <a:solidFill>
                <a:schemeClr val="tx1"/>
              </a:solidFill>
            </a:endParaRPr>
          </a:p>
          <a:p>
            <a:r>
              <a:rPr lang="en-US" sz="1600" i="1" dirty="0">
                <a:solidFill>
                  <a:schemeClr val="tx1"/>
                </a:solidFill>
              </a:rPr>
              <a:t>30</a:t>
            </a:r>
            <a:r>
              <a:rPr lang="en-US" sz="2000" dirty="0">
                <a:solidFill>
                  <a:schemeClr val="tx1"/>
                </a:solidFill>
              </a:rPr>
              <a:t> People will call them rejected silver, Because the Lord has rejected them.”</a:t>
            </a:r>
          </a:p>
        </p:txBody>
      </p:sp>
      <p:sp>
        <p:nvSpPr>
          <p:cNvPr id="3" name="Rectangle: Rounded Corners 2">
            <a:extLst>
              <a:ext uri="{FF2B5EF4-FFF2-40B4-BE49-F238E27FC236}">
                <a16:creationId xmlns:a16="http://schemas.microsoft.com/office/drawing/2014/main" id="{D276E79C-E77A-4FD1-9D4D-22E7DEA49A9A}"/>
              </a:ext>
            </a:extLst>
          </p:cNvPr>
          <p:cNvSpPr/>
          <p:nvPr/>
        </p:nvSpPr>
        <p:spPr>
          <a:xfrm>
            <a:off x="2904566" y="107577"/>
            <a:ext cx="6035040" cy="4572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The refining process of the people</a:t>
            </a:r>
          </a:p>
        </p:txBody>
      </p:sp>
      <p:sp>
        <p:nvSpPr>
          <p:cNvPr id="4" name="Rectangle: Rounded Corners 3">
            <a:extLst>
              <a:ext uri="{FF2B5EF4-FFF2-40B4-BE49-F238E27FC236}">
                <a16:creationId xmlns:a16="http://schemas.microsoft.com/office/drawing/2014/main" id="{76F296FD-37F0-499B-B396-75BBF1CFBAE2}"/>
              </a:ext>
            </a:extLst>
          </p:cNvPr>
          <p:cNvSpPr/>
          <p:nvPr/>
        </p:nvSpPr>
        <p:spPr>
          <a:xfrm>
            <a:off x="277905" y="2971800"/>
            <a:ext cx="11600329" cy="9144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v. 27 Jeremiah is set by God as a refiner/tester of His people (as testing silver to see if there is any dross)</a:t>
            </a:r>
          </a:p>
          <a:p>
            <a:pPr marL="342900" indent="-342900" algn="ctr">
              <a:buFont typeface="Wingdings" panose="05000000000000000000" pitchFamily="2" charset="2"/>
              <a:buChar char="Ø"/>
            </a:pPr>
            <a:r>
              <a:rPr lang="en-US" sz="2000" dirty="0">
                <a:solidFill>
                  <a:schemeClr val="tx1"/>
                </a:solidFill>
              </a:rPr>
              <a:t>To see if there is valuable people left  </a:t>
            </a:r>
          </a:p>
        </p:txBody>
      </p:sp>
      <p:sp>
        <p:nvSpPr>
          <p:cNvPr id="5" name="Rectangle: Rounded Corners 4">
            <a:extLst>
              <a:ext uri="{FF2B5EF4-FFF2-40B4-BE49-F238E27FC236}">
                <a16:creationId xmlns:a16="http://schemas.microsoft.com/office/drawing/2014/main" id="{918D67ED-2C6B-4A48-BE5F-397D0967C7CB}"/>
              </a:ext>
            </a:extLst>
          </p:cNvPr>
          <p:cNvSpPr/>
          <p:nvPr/>
        </p:nvSpPr>
        <p:spPr>
          <a:xfrm>
            <a:off x="421340" y="4000053"/>
            <a:ext cx="11187953" cy="9144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v. 28 The results come back quickly—the are all dross (bronze and iron)…rebels, slanderers, corrupters</a:t>
            </a:r>
          </a:p>
        </p:txBody>
      </p:sp>
      <p:sp>
        <p:nvSpPr>
          <p:cNvPr id="6" name="Rectangle: Rounded Corners 5">
            <a:extLst>
              <a:ext uri="{FF2B5EF4-FFF2-40B4-BE49-F238E27FC236}">
                <a16:creationId xmlns:a16="http://schemas.microsoft.com/office/drawing/2014/main" id="{A58A6072-4D64-450B-BB3B-4A547AA6E3E1}"/>
              </a:ext>
            </a:extLst>
          </p:cNvPr>
          <p:cNvSpPr/>
          <p:nvPr/>
        </p:nvSpPr>
        <p:spPr>
          <a:xfrm>
            <a:off x="546847" y="5028306"/>
            <a:ext cx="10945906" cy="9144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v. 29-30 The refining process reveals rejected silver, the people are rejected by God</a:t>
            </a:r>
          </a:p>
        </p:txBody>
      </p:sp>
    </p:spTree>
    <p:extLst>
      <p:ext uri="{BB962C8B-B14F-4D97-AF65-F5344CB8AC3E}">
        <p14:creationId xmlns:p14="http://schemas.microsoft.com/office/powerpoint/2010/main" val="31434920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5D677DB-105C-4012-8354-3552CBBDA76E}"/>
              </a:ext>
            </a:extLst>
          </p:cNvPr>
          <p:cNvSpPr/>
          <p:nvPr/>
        </p:nvSpPr>
        <p:spPr>
          <a:xfrm>
            <a:off x="0" y="1811767"/>
            <a:ext cx="12192000" cy="19202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000" dirty="0">
              <a:solidFill>
                <a:schemeClr val="tx1"/>
              </a:solidFill>
            </a:endParaRPr>
          </a:p>
          <a:p>
            <a:r>
              <a:rPr lang="en-US" sz="1600" i="1" dirty="0">
                <a:solidFill>
                  <a:schemeClr val="tx1"/>
                </a:solidFill>
              </a:rPr>
              <a:t>1 </a:t>
            </a:r>
            <a:r>
              <a:rPr lang="en-US" sz="2000" dirty="0">
                <a:solidFill>
                  <a:schemeClr val="tx1"/>
                </a:solidFill>
              </a:rPr>
              <a:t>The</a:t>
            </a:r>
            <a:r>
              <a:rPr lang="en-US" sz="2000" dirty="0"/>
              <a:t> </a:t>
            </a:r>
            <a:r>
              <a:rPr lang="en-US" sz="2000" dirty="0">
                <a:solidFill>
                  <a:schemeClr val="tx1"/>
                </a:solidFill>
              </a:rPr>
              <a:t>word that came to Jeremiah from the Lord, saying, </a:t>
            </a:r>
          </a:p>
          <a:p>
            <a:r>
              <a:rPr lang="en-US" sz="1600" i="1" dirty="0">
                <a:solidFill>
                  <a:schemeClr val="tx1"/>
                </a:solidFill>
              </a:rPr>
              <a:t>2</a:t>
            </a:r>
            <a:r>
              <a:rPr lang="en-US" sz="2000" dirty="0">
                <a:solidFill>
                  <a:schemeClr val="tx1"/>
                </a:solidFill>
              </a:rPr>
              <a:t> “Stand in the gate of the Lord’s house, and proclaim there this word, and say, ‘Hear the word of the Lord, all you of Judah who enter in at these gates to worship the Lord!’ </a:t>
            </a:r>
            <a:endParaRPr lang="en-US" sz="1400" dirty="0">
              <a:solidFill>
                <a:schemeClr val="tx1"/>
              </a:solidFill>
            </a:endParaRPr>
          </a:p>
          <a:p>
            <a:r>
              <a:rPr lang="en-US" sz="2000" dirty="0">
                <a:solidFill>
                  <a:schemeClr val="tx1"/>
                </a:solidFill>
              </a:rPr>
              <a:t>                               </a:t>
            </a:r>
            <a:endParaRPr lang="en-US" sz="1400" dirty="0">
              <a:solidFill>
                <a:schemeClr val="tx1"/>
              </a:solidFill>
            </a:endParaRPr>
          </a:p>
          <a:p>
            <a:r>
              <a:rPr lang="en-US" sz="1600" i="1" dirty="0">
                <a:solidFill>
                  <a:schemeClr val="tx1"/>
                </a:solidFill>
              </a:rPr>
              <a:t>3 </a:t>
            </a:r>
            <a:r>
              <a:rPr lang="en-US" sz="2000" dirty="0">
                <a:solidFill>
                  <a:schemeClr val="tx1"/>
                </a:solidFill>
              </a:rPr>
              <a:t>Thus says the Lord of hosts, the God of Israel: “Amend your ways and your doings, and I will cause you to dwell in this place.</a:t>
            </a:r>
          </a:p>
          <a:p>
            <a:r>
              <a:rPr lang="en-US" sz="2000" dirty="0">
                <a:solidFill>
                  <a:schemeClr val="tx1"/>
                </a:solidFill>
              </a:rPr>
              <a:t> </a:t>
            </a:r>
          </a:p>
        </p:txBody>
      </p:sp>
      <p:sp>
        <p:nvSpPr>
          <p:cNvPr id="3" name="Oval 2">
            <a:extLst>
              <a:ext uri="{FF2B5EF4-FFF2-40B4-BE49-F238E27FC236}">
                <a16:creationId xmlns:a16="http://schemas.microsoft.com/office/drawing/2014/main" id="{2833590D-9E77-4A3A-9AE9-35D1F5FF8DAE}"/>
              </a:ext>
            </a:extLst>
          </p:cNvPr>
          <p:cNvSpPr/>
          <p:nvPr/>
        </p:nvSpPr>
        <p:spPr>
          <a:xfrm>
            <a:off x="618565" y="80683"/>
            <a:ext cx="2834640" cy="64008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Chapter 7</a:t>
            </a:r>
          </a:p>
        </p:txBody>
      </p:sp>
      <p:sp>
        <p:nvSpPr>
          <p:cNvPr id="4" name="Rectangle: Rounded Corners 3">
            <a:extLst>
              <a:ext uri="{FF2B5EF4-FFF2-40B4-BE49-F238E27FC236}">
                <a16:creationId xmlns:a16="http://schemas.microsoft.com/office/drawing/2014/main" id="{CA6A6C1B-03B7-4484-8D0F-CFD703E58591}"/>
              </a:ext>
            </a:extLst>
          </p:cNvPr>
          <p:cNvSpPr/>
          <p:nvPr/>
        </p:nvSpPr>
        <p:spPr>
          <a:xfrm>
            <a:off x="4052047" y="126403"/>
            <a:ext cx="6126480" cy="64008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“The temple sermon” </a:t>
            </a:r>
          </a:p>
          <a:p>
            <a:pPr algn="ctr"/>
            <a:r>
              <a:rPr lang="en-US" sz="2000" dirty="0">
                <a:solidFill>
                  <a:schemeClr val="tx1"/>
                </a:solidFill>
              </a:rPr>
              <a:t>A new message attacking the hypocrites of his day</a:t>
            </a:r>
          </a:p>
        </p:txBody>
      </p:sp>
      <p:sp>
        <p:nvSpPr>
          <p:cNvPr id="5" name="Rectangle: Rounded Corners 4">
            <a:extLst>
              <a:ext uri="{FF2B5EF4-FFF2-40B4-BE49-F238E27FC236}">
                <a16:creationId xmlns:a16="http://schemas.microsoft.com/office/drawing/2014/main" id="{A1476A28-6164-4D8C-A7F8-6BF282286466}"/>
              </a:ext>
            </a:extLst>
          </p:cNvPr>
          <p:cNvSpPr/>
          <p:nvPr/>
        </p:nvSpPr>
        <p:spPr>
          <a:xfrm>
            <a:off x="246529" y="3883062"/>
            <a:ext cx="11555506" cy="100584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v. 1-2 God’s words to Jeremiah addressed to those who come into the temple to worship</a:t>
            </a:r>
          </a:p>
          <a:p>
            <a:pPr algn="ctr"/>
            <a:endParaRPr lang="en-US" sz="2000" dirty="0">
              <a:solidFill>
                <a:schemeClr val="tx1"/>
              </a:solidFill>
            </a:endParaRPr>
          </a:p>
          <a:p>
            <a:pPr marL="342900" indent="-342900" algn="ctr">
              <a:buFont typeface="Wingdings" panose="05000000000000000000" pitchFamily="2" charset="2"/>
              <a:buChar char="§"/>
            </a:pPr>
            <a:r>
              <a:rPr lang="en-US" sz="2000" dirty="0">
                <a:solidFill>
                  <a:schemeClr val="tx1"/>
                </a:solidFill>
              </a:rPr>
              <a:t>Addressed in the temple precinct where many people including priests would hear</a:t>
            </a:r>
          </a:p>
        </p:txBody>
      </p:sp>
      <p:sp>
        <p:nvSpPr>
          <p:cNvPr id="6" name="Rectangle: Rounded Corners 5">
            <a:extLst>
              <a:ext uri="{FF2B5EF4-FFF2-40B4-BE49-F238E27FC236}">
                <a16:creationId xmlns:a16="http://schemas.microsoft.com/office/drawing/2014/main" id="{DCD570C3-5600-406A-9AC8-C76A6515984E}"/>
              </a:ext>
            </a:extLst>
          </p:cNvPr>
          <p:cNvSpPr/>
          <p:nvPr/>
        </p:nvSpPr>
        <p:spPr>
          <a:xfrm>
            <a:off x="504265" y="6000077"/>
            <a:ext cx="11183470" cy="73152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v. 3 Immediately they are told to change their ways…and if they do, they would live “in this place”—they would not go into exile  (In Babylonia)  </a:t>
            </a:r>
            <a:r>
              <a:rPr lang="en-US" sz="1400" dirty="0">
                <a:solidFill>
                  <a:schemeClr val="tx1"/>
                </a:solidFill>
              </a:rPr>
              <a:t>Repent/reform the theme of the sermon</a:t>
            </a:r>
          </a:p>
        </p:txBody>
      </p:sp>
      <p:sp>
        <p:nvSpPr>
          <p:cNvPr id="7" name="Rectangle: Rounded Corners 6">
            <a:extLst>
              <a:ext uri="{FF2B5EF4-FFF2-40B4-BE49-F238E27FC236}">
                <a16:creationId xmlns:a16="http://schemas.microsoft.com/office/drawing/2014/main" id="{EA438E23-E706-4303-BB2E-48FB84BB294D}"/>
              </a:ext>
            </a:extLst>
          </p:cNvPr>
          <p:cNvSpPr/>
          <p:nvPr/>
        </p:nvSpPr>
        <p:spPr>
          <a:xfrm>
            <a:off x="427616" y="5078729"/>
            <a:ext cx="10789920" cy="73152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v. 2 “all you of Judah” (multitudes)—they were coming to the temple to worship, but not really to worship the Lord (syncretism v. 10) </a:t>
            </a:r>
            <a:endParaRPr lang="en-US" sz="1400" dirty="0">
              <a:solidFill>
                <a:schemeClr val="tx1"/>
              </a:solidFill>
            </a:endParaRPr>
          </a:p>
        </p:txBody>
      </p:sp>
      <p:sp>
        <p:nvSpPr>
          <p:cNvPr id="9" name="Rectangle: Rounded Corners 8">
            <a:extLst>
              <a:ext uri="{FF2B5EF4-FFF2-40B4-BE49-F238E27FC236}">
                <a16:creationId xmlns:a16="http://schemas.microsoft.com/office/drawing/2014/main" id="{282501E3-AD38-4653-AC1F-CBFB704971ED}"/>
              </a:ext>
            </a:extLst>
          </p:cNvPr>
          <p:cNvSpPr/>
          <p:nvPr/>
        </p:nvSpPr>
        <p:spPr>
          <a:xfrm>
            <a:off x="97715" y="917986"/>
            <a:ext cx="11704320" cy="73152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(Expositors) </a:t>
            </a:r>
            <a:r>
              <a:rPr lang="en-US" sz="2000" dirty="0">
                <a:solidFill>
                  <a:schemeClr val="tx1"/>
                </a:solidFill>
              </a:rPr>
              <a:t>“According to 26: 1, Jeremiah delivered it early in Jehoiakim’s reign </a:t>
            </a:r>
            <a:r>
              <a:rPr lang="en-US" sz="1600" dirty="0">
                <a:solidFill>
                  <a:schemeClr val="tx1"/>
                </a:solidFill>
              </a:rPr>
              <a:t>(609-606 BC) </a:t>
            </a:r>
            <a:r>
              <a:rPr lang="en-US" sz="2000" dirty="0">
                <a:solidFill>
                  <a:schemeClr val="tx1"/>
                </a:solidFill>
              </a:rPr>
              <a:t>and </a:t>
            </a:r>
          </a:p>
          <a:p>
            <a:pPr algn="ctr"/>
            <a:r>
              <a:rPr lang="en-US" sz="2000" dirty="0">
                <a:solidFill>
                  <a:schemeClr val="tx1"/>
                </a:solidFill>
              </a:rPr>
              <a:t>chapter 26 records the consequences of the address” </a:t>
            </a:r>
            <a:endParaRPr lang="en-US" dirty="0">
              <a:solidFill>
                <a:schemeClr val="tx1"/>
              </a:solidFill>
            </a:endParaRPr>
          </a:p>
        </p:txBody>
      </p:sp>
    </p:spTree>
    <p:extLst>
      <p:ext uri="{BB962C8B-B14F-4D97-AF65-F5344CB8AC3E}">
        <p14:creationId xmlns:p14="http://schemas.microsoft.com/office/powerpoint/2010/main" val="1699819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animBg="1"/>
      <p:bldP spid="6" grpId="0" animBg="1"/>
      <p:bldP spid="7" grpId="0" animBg="1"/>
      <p:bldP spid="9"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551797B-771E-4E21-A728-74A7D2862118}"/>
              </a:ext>
            </a:extLst>
          </p:cNvPr>
          <p:cNvSpPr/>
          <p:nvPr/>
        </p:nvSpPr>
        <p:spPr>
          <a:xfrm>
            <a:off x="0" y="89647"/>
            <a:ext cx="12192000" cy="265176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i="1" dirty="0">
                <a:solidFill>
                  <a:schemeClr val="tx1"/>
                </a:solidFill>
              </a:rPr>
              <a:t>4 </a:t>
            </a:r>
            <a:r>
              <a:rPr lang="en-US" sz="2000" dirty="0">
                <a:solidFill>
                  <a:schemeClr val="tx1"/>
                </a:solidFill>
              </a:rPr>
              <a:t>Do not trust in these lying words, saying, ‘The temple of the Lord, the temple of the Lord, the temple of the Lord are these.’                                                                                      </a:t>
            </a:r>
            <a:endParaRPr lang="en-US" sz="1600" dirty="0">
              <a:solidFill>
                <a:schemeClr val="tx1"/>
              </a:solidFill>
            </a:endParaRPr>
          </a:p>
          <a:p>
            <a:endParaRPr lang="en-US" sz="2000" dirty="0">
              <a:solidFill>
                <a:schemeClr val="tx1"/>
              </a:solidFill>
            </a:endParaRPr>
          </a:p>
          <a:p>
            <a:r>
              <a:rPr lang="en-US" sz="1600" i="1" dirty="0">
                <a:solidFill>
                  <a:schemeClr val="tx1"/>
                </a:solidFill>
              </a:rPr>
              <a:t>5</a:t>
            </a:r>
            <a:r>
              <a:rPr lang="en-US" sz="2000" dirty="0">
                <a:solidFill>
                  <a:schemeClr val="tx1"/>
                </a:solidFill>
              </a:rPr>
              <a:t> “For if you thoroughly amend your ways and your doings, if you thoroughly execute judgment between a man and his neighbor,</a:t>
            </a:r>
          </a:p>
          <a:p>
            <a:r>
              <a:rPr lang="en-US" sz="1600" i="1" dirty="0">
                <a:solidFill>
                  <a:schemeClr val="tx1"/>
                </a:solidFill>
              </a:rPr>
              <a:t>6 </a:t>
            </a:r>
            <a:r>
              <a:rPr lang="en-US" sz="2000" dirty="0">
                <a:solidFill>
                  <a:schemeClr val="tx1"/>
                </a:solidFill>
              </a:rPr>
              <a:t>if you do not oppress the stranger, the fatherless, and the widow, and do not shed innocent blood in this place, or walk after other gods to your hurt, </a:t>
            </a:r>
          </a:p>
          <a:p>
            <a:r>
              <a:rPr lang="en-US" sz="1600" i="1" dirty="0">
                <a:solidFill>
                  <a:schemeClr val="tx1"/>
                </a:solidFill>
              </a:rPr>
              <a:t>7</a:t>
            </a:r>
            <a:r>
              <a:rPr lang="en-US" sz="2000" dirty="0">
                <a:solidFill>
                  <a:schemeClr val="tx1"/>
                </a:solidFill>
              </a:rPr>
              <a:t> then I will cause you to dwell in this place, in the land that I gave to your fathers forever and ever.</a:t>
            </a:r>
          </a:p>
        </p:txBody>
      </p:sp>
      <p:sp>
        <p:nvSpPr>
          <p:cNvPr id="3" name="Rectangle: Rounded Corners 2">
            <a:extLst>
              <a:ext uri="{FF2B5EF4-FFF2-40B4-BE49-F238E27FC236}">
                <a16:creationId xmlns:a16="http://schemas.microsoft.com/office/drawing/2014/main" id="{AA613969-2FDC-4BBF-94FE-D668F6CA81E8}"/>
              </a:ext>
            </a:extLst>
          </p:cNvPr>
          <p:cNvSpPr/>
          <p:nvPr/>
        </p:nvSpPr>
        <p:spPr>
          <a:xfrm>
            <a:off x="106678" y="2931459"/>
            <a:ext cx="11978640" cy="13716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v. 4 “lying words”—of the false prophets</a:t>
            </a:r>
          </a:p>
          <a:p>
            <a:pPr algn="ctr"/>
            <a:r>
              <a:rPr lang="en-US" sz="2000" dirty="0">
                <a:solidFill>
                  <a:schemeClr val="tx1"/>
                </a:solidFill>
              </a:rPr>
              <a:t>They proclaimed over and over “the temple of the Lord” [i.e. nothing is going to happen to it]</a:t>
            </a:r>
          </a:p>
          <a:p>
            <a:pPr algn="ctr"/>
            <a:endParaRPr lang="en-US" sz="2000" dirty="0">
              <a:solidFill>
                <a:schemeClr val="tx1"/>
              </a:solidFill>
            </a:endParaRPr>
          </a:p>
          <a:p>
            <a:pPr algn="ctr"/>
            <a:r>
              <a:rPr lang="en-US" dirty="0">
                <a:solidFill>
                  <a:schemeClr val="tx1"/>
                </a:solidFill>
              </a:rPr>
              <a:t>“temple of the Lord” [repeated] </a:t>
            </a:r>
            <a:r>
              <a:rPr lang="en-US" sz="1400" dirty="0">
                <a:solidFill>
                  <a:schemeClr val="tx1"/>
                </a:solidFill>
              </a:rPr>
              <a:t>(Companion Bible)</a:t>
            </a:r>
            <a:r>
              <a:rPr lang="en-US" sz="2000" dirty="0">
                <a:solidFill>
                  <a:schemeClr val="tx1"/>
                </a:solidFill>
              </a:rPr>
              <a:t> “for great emphasis, to exhibit the fanaticism common to all idolaters”</a:t>
            </a:r>
          </a:p>
        </p:txBody>
      </p:sp>
      <p:sp>
        <p:nvSpPr>
          <p:cNvPr id="4" name="Rectangle: Rounded Corners 3">
            <a:extLst>
              <a:ext uri="{FF2B5EF4-FFF2-40B4-BE49-F238E27FC236}">
                <a16:creationId xmlns:a16="http://schemas.microsoft.com/office/drawing/2014/main" id="{967B7CD8-EF7A-43CF-905F-ABC3A96F60F5}"/>
              </a:ext>
            </a:extLst>
          </p:cNvPr>
          <p:cNvSpPr/>
          <p:nvPr/>
        </p:nvSpPr>
        <p:spPr>
          <a:xfrm>
            <a:off x="106678" y="4485939"/>
            <a:ext cx="11978640" cy="109728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v. 5-6 God’s admonitions of specifics of what things they need to change:</a:t>
            </a:r>
          </a:p>
          <a:p>
            <a:pPr algn="ctr"/>
            <a:endParaRPr lang="en-US" sz="2000" dirty="0">
              <a:solidFill>
                <a:schemeClr val="tx1"/>
              </a:solidFill>
            </a:endParaRPr>
          </a:p>
          <a:p>
            <a:pPr algn="ctr"/>
            <a:r>
              <a:rPr lang="en-US" sz="2000" dirty="0">
                <a:solidFill>
                  <a:schemeClr val="tx1"/>
                </a:solidFill>
              </a:rPr>
              <a:t>Executing righteous judgment…not to oppress the most vulnerable…nor shed innocent blood…nor pagan worship</a:t>
            </a:r>
          </a:p>
        </p:txBody>
      </p:sp>
      <p:sp>
        <p:nvSpPr>
          <p:cNvPr id="5" name="Rectangle: Rounded Corners 4">
            <a:extLst>
              <a:ext uri="{FF2B5EF4-FFF2-40B4-BE49-F238E27FC236}">
                <a16:creationId xmlns:a16="http://schemas.microsoft.com/office/drawing/2014/main" id="{A5FCEB33-2708-45EB-AD1D-321C93562F2C}"/>
              </a:ext>
            </a:extLst>
          </p:cNvPr>
          <p:cNvSpPr/>
          <p:nvPr/>
        </p:nvSpPr>
        <p:spPr>
          <a:xfrm>
            <a:off x="313764" y="5766099"/>
            <a:ext cx="11667565" cy="9144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v. 7 if the people would change their ways, they would continue to live in the land, not be exiled</a:t>
            </a:r>
          </a:p>
          <a:p>
            <a:pPr algn="ctr"/>
            <a:r>
              <a:rPr lang="en-US" sz="2000" dirty="0">
                <a:solidFill>
                  <a:schemeClr val="tx1"/>
                </a:solidFill>
              </a:rPr>
              <a:t>(Deut. 4:40) for obedience they would live in the land forever</a:t>
            </a:r>
          </a:p>
        </p:txBody>
      </p:sp>
    </p:spTree>
    <p:extLst>
      <p:ext uri="{BB962C8B-B14F-4D97-AF65-F5344CB8AC3E}">
        <p14:creationId xmlns:p14="http://schemas.microsoft.com/office/powerpoint/2010/main" val="34866410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63C96F1-8282-4A99-B244-E9ED9B104470}"/>
              </a:ext>
            </a:extLst>
          </p:cNvPr>
          <p:cNvSpPr/>
          <p:nvPr/>
        </p:nvSpPr>
        <p:spPr>
          <a:xfrm>
            <a:off x="0" y="152400"/>
            <a:ext cx="12192000" cy="27432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i="1" dirty="0">
                <a:solidFill>
                  <a:schemeClr val="tx1"/>
                </a:solidFill>
              </a:rPr>
              <a:t>      8</a:t>
            </a:r>
            <a:r>
              <a:rPr lang="en-US" sz="2000" dirty="0">
                <a:solidFill>
                  <a:schemeClr val="tx1"/>
                </a:solidFill>
              </a:rPr>
              <a:t>  “Behold, you trust in lying words that cannot profit. </a:t>
            </a:r>
          </a:p>
          <a:p>
            <a:endParaRPr lang="en-US" sz="2000" dirty="0">
              <a:solidFill>
                <a:schemeClr val="tx1"/>
              </a:solidFill>
            </a:endParaRPr>
          </a:p>
          <a:p>
            <a:r>
              <a:rPr lang="en-US" sz="1600" i="1" dirty="0">
                <a:solidFill>
                  <a:schemeClr val="tx1"/>
                </a:solidFill>
              </a:rPr>
              <a:t>9  </a:t>
            </a:r>
            <a:r>
              <a:rPr lang="en-US" sz="2000" dirty="0">
                <a:solidFill>
                  <a:schemeClr val="tx1"/>
                </a:solidFill>
              </a:rPr>
              <a:t>Will you steal, murder, commit adultery, swear falsely, burn incense to Baal, and walk after other gods whom you do not know, </a:t>
            </a:r>
          </a:p>
          <a:p>
            <a:r>
              <a:rPr lang="en-US" sz="1600" i="1" dirty="0">
                <a:solidFill>
                  <a:schemeClr val="tx1"/>
                </a:solidFill>
              </a:rPr>
              <a:t>10</a:t>
            </a:r>
            <a:r>
              <a:rPr lang="en-US" sz="2000" dirty="0">
                <a:solidFill>
                  <a:schemeClr val="tx1"/>
                </a:solidFill>
              </a:rPr>
              <a:t>  and then come and stand before Me in this house which is called by My name, and say, ‘We are delivered to do all these abominations’? </a:t>
            </a:r>
          </a:p>
          <a:p>
            <a:endParaRPr lang="en-US" sz="2000" dirty="0">
              <a:solidFill>
                <a:schemeClr val="tx1"/>
              </a:solidFill>
            </a:endParaRPr>
          </a:p>
          <a:p>
            <a:r>
              <a:rPr lang="en-US" sz="1600" i="1" dirty="0">
                <a:solidFill>
                  <a:schemeClr val="tx1"/>
                </a:solidFill>
              </a:rPr>
              <a:t>11</a:t>
            </a:r>
            <a:r>
              <a:rPr lang="en-US" sz="2000" dirty="0">
                <a:solidFill>
                  <a:schemeClr val="tx1"/>
                </a:solidFill>
              </a:rPr>
              <a:t> Has this house, which is called by My name, become a den of thieves in your eyes? Behold, I, even I, have seen it,” says the Lord.</a:t>
            </a:r>
          </a:p>
        </p:txBody>
      </p:sp>
      <p:sp>
        <p:nvSpPr>
          <p:cNvPr id="3" name="Rectangle: Rounded Corners 2">
            <a:extLst>
              <a:ext uri="{FF2B5EF4-FFF2-40B4-BE49-F238E27FC236}">
                <a16:creationId xmlns:a16="http://schemas.microsoft.com/office/drawing/2014/main" id="{560ED9A4-BAD2-44C9-86AB-85383BD37A6C}"/>
              </a:ext>
            </a:extLst>
          </p:cNvPr>
          <p:cNvSpPr/>
          <p:nvPr/>
        </p:nvSpPr>
        <p:spPr>
          <a:xfrm>
            <a:off x="286870" y="3035448"/>
            <a:ext cx="11155680" cy="82296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v. 8 They trusted the lying/deceptive words of the false prophets— ‘the commandments are not relevant’</a:t>
            </a:r>
          </a:p>
          <a:p>
            <a:pPr marL="342900" indent="-342900" algn="ctr">
              <a:buFont typeface="Wingdings" panose="05000000000000000000" pitchFamily="2" charset="2"/>
              <a:buChar char="§"/>
            </a:pPr>
            <a:r>
              <a:rPr lang="en-US" sz="2000" dirty="0">
                <a:solidFill>
                  <a:schemeClr val="tx1"/>
                </a:solidFill>
              </a:rPr>
              <a:t>They also say ‘all is well’</a:t>
            </a:r>
          </a:p>
        </p:txBody>
      </p:sp>
      <p:sp>
        <p:nvSpPr>
          <p:cNvPr id="4" name="Rectangle: Rounded Corners 3">
            <a:extLst>
              <a:ext uri="{FF2B5EF4-FFF2-40B4-BE49-F238E27FC236}">
                <a16:creationId xmlns:a16="http://schemas.microsoft.com/office/drawing/2014/main" id="{DA0C3717-65FF-4FB0-B603-592A0B1483B7}"/>
              </a:ext>
            </a:extLst>
          </p:cNvPr>
          <p:cNvSpPr/>
          <p:nvPr/>
        </p:nvSpPr>
        <p:spPr>
          <a:xfrm>
            <a:off x="251011" y="4067286"/>
            <a:ext cx="11752730" cy="9144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v. 9-10 Several of the ten commandments they broke including worshipping other gods…then they come to the temple claiming they are ‘delivered’ (free) to do these abominations </a:t>
            </a:r>
            <a:r>
              <a:rPr lang="en-US" sz="1400" dirty="0">
                <a:solidFill>
                  <a:schemeClr val="tx1"/>
                </a:solidFill>
              </a:rPr>
              <a:t>(Delivered from any punishment)</a:t>
            </a:r>
          </a:p>
        </p:txBody>
      </p:sp>
      <p:sp>
        <p:nvSpPr>
          <p:cNvPr id="5" name="Rectangle: Rounded Corners 4">
            <a:extLst>
              <a:ext uri="{FF2B5EF4-FFF2-40B4-BE49-F238E27FC236}">
                <a16:creationId xmlns:a16="http://schemas.microsoft.com/office/drawing/2014/main" id="{1DD77031-F037-4C25-8E8D-D0377BF27ABE}"/>
              </a:ext>
            </a:extLst>
          </p:cNvPr>
          <p:cNvSpPr/>
          <p:nvPr/>
        </p:nvSpPr>
        <p:spPr>
          <a:xfrm>
            <a:off x="289560" y="5190564"/>
            <a:ext cx="11612880" cy="13716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v. 11 People congregate at the temple, but since they were such blatant sinners, God calls it a ‘den of thieves’</a:t>
            </a:r>
          </a:p>
          <a:p>
            <a:pPr marL="342900" indent="-342900" algn="ctr">
              <a:buFont typeface="Wingdings" panose="05000000000000000000" pitchFamily="2" charset="2"/>
              <a:buChar char="Ø"/>
            </a:pPr>
            <a:r>
              <a:rPr lang="en-US" sz="2000" dirty="0">
                <a:solidFill>
                  <a:schemeClr val="tx1"/>
                </a:solidFill>
              </a:rPr>
              <a:t>God tells them: He has seen what they do </a:t>
            </a:r>
          </a:p>
          <a:p>
            <a:pPr algn="ctr"/>
            <a:r>
              <a:rPr lang="en-US" sz="2000" dirty="0">
                <a:solidFill>
                  <a:schemeClr val="tx1"/>
                </a:solidFill>
              </a:rPr>
              <a:t>Christ quoted this verse in (Mat. 21:13; Luke 19:46) Addressing those who were selling in the temple</a:t>
            </a:r>
          </a:p>
        </p:txBody>
      </p:sp>
    </p:spTree>
    <p:extLst>
      <p:ext uri="{BB962C8B-B14F-4D97-AF65-F5344CB8AC3E}">
        <p14:creationId xmlns:p14="http://schemas.microsoft.com/office/powerpoint/2010/main" val="41252563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1168245-AA9F-404E-A868-A1C53DF49C44}"/>
              </a:ext>
            </a:extLst>
          </p:cNvPr>
          <p:cNvSpPr/>
          <p:nvPr/>
        </p:nvSpPr>
        <p:spPr>
          <a:xfrm>
            <a:off x="0" y="19721"/>
            <a:ext cx="12192000" cy="265176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i="1" dirty="0">
              <a:solidFill>
                <a:schemeClr val="tx1"/>
              </a:solidFill>
            </a:endParaRPr>
          </a:p>
          <a:p>
            <a:r>
              <a:rPr lang="en-US" sz="1600" i="1" dirty="0">
                <a:solidFill>
                  <a:schemeClr val="tx1"/>
                </a:solidFill>
              </a:rPr>
              <a:t>12</a:t>
            </a:r>
            <a:r>
              <a:rPr lang="en-US" sz="2000" dirty="0">
                <a:solidFill>
                  <a:schemeClr val="tx1"/>
                </a:solidFill>
              </a:rPr>
              <a:t> But go now to My place which was in Shiloh, where I set My name at the first, and see what I did to it because of the wickedness of My people Israel.</a:t>
            </a:r>
          </a:p>
          <a:p>
            <a:r>
              <a:rPr lang="en-US" sz="1400" dirty="0">
                <a:solidFill>
                  <a:schemeClr val="tx1"/>
                </a:solidFill>
              </a:rPr>
              <a:t>                                                                                                                                                                                                                                       </a:t>
            </a:r>
          </a:p>
          <a:p>
            <a:r>
              <a:rPr lang="en-US" sz="1600" i="1" dirty="0">
                <a:solidFill>
                  <a:schemeClr val="tx1"/>
                </a:solidFill>
              </a:rPr>
              <a:t>13</a:t>
            </a:r>
            <a:r>
              <a:rPr lang="en-US" sz="2000" dirty="0">
                <a:solidFill>
                  <a:schemeClr val="tx1"/>
                </a:solidFill>
              </a:rPr>
              <a:t> And now, because you have done all these works,” says the Lord, “and I spoke to you, rising up early and speaking</a:t>
            </a:r>
            <a:r>
              <a:rPr lang="en-US" sz="2000" b="1" dirty="0">
                <a:solidFill>
                  <a:schemeClr val="tx1"/>
                </a:solidFill>
              </a:rPr>
              <a:t>,</a:t>
            </a:r>
            <a:r>
              <a:rPr lang="en-US" sz="2000" dirty="0">
                <a:solidFill>
                  <a:schemeClr val="tx1"/>
                </a:solidFill>
              </a:rPr>
              <a:t> but you did not hear, and I called you, but you did not answer, </a:t>
            </a:r>
          </a:p>
          <a:p>
            <a:r>
              <a:rPr lang="en-US" sz="1600" i="1" dirty="0">
                <a:solidFill>
                  <a:schemeClr val="tx1"/>
                </a:solidFill>
              </a:rPr>
              <a:t>14 </a:t>
            </a:r>
            <a:r>
              <a:rPr lang="en-US" sz="2000" dirty="0">
                <a:solidFill>
                  <a:schemeClr val="tx1"/>
                </a:solidFill>
              </a:rPr>
              <a:t>therefore I will do to the house which is called by My name, in which you trust, and to this place which I gave to you and your fathers, as I have done to Shiloh.</a:t>
            </a:r>
          </a:p>
          <a:p>
            <a:r>
              <a:rPr lang="en-US" sz="1600" i="1" dirty="0">
                <a:solidFill>
                  <a:schemeClr val="tx1"/>
                </a:solidFill>
              </a:rPr>
              <a:t>15</a:t>
            </a:r>
            <a:r>
              <a:rPr lang="en-US" sz="2000" dirty="0">
                <a:solidFill>
                  <a:schemeClr val="tx1"/>
                </a:solidFill>
              </a:rPr>
              <a:t> And I will cast you out of My sight, as I have cast out all your brethren—the whole posterity of Ephraim.</a:t>
            </a:r>
          </a:p>
          <a:p>
            <a:endParaRPr lang="en-US" sz="2000" dirty="0">
              <a:solidFill>
                <a:schemeClr val="tx1"/>
              </a:solidFill>
            </a:endParaRPr>
          </a:p>
        </p:txBody>
      </p:sp>
      <p:sp>
        <p:nvSpPr>
          <p:cNvPr id="9" name="Rectangle: Rounded Corners 8">
            <a:extLst>
              <a:ext uri="{FF2B5EF4-FFF2-40B4-BE49-F238E27FC236}">
                <a16:creationId xmlns:a16="http://schemas.microsoft.com/office/drawing/2014/main" id="{43228354-6AF0-4E1A-8A5D-1A6E89EB9D50}"/>
              </a:ext>
            </a:extLst>
          </p:cNvPr>
          <p:cNvSpPr/>
          <p:nvPr/>
        </p:nvSpPr>
        <p:spPr>
          <a:xfrm>
            <a:off x="349623" y="2788023"/>
            <a:ext cx="11394142" cy="118872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v. 12 God reminds them of what happened at Shiloh, when the Philistines captured the ark, which God allowed to happen because of the wickedness of Israel at that time </a:t>
            </a:r>
            <a:r>
              <a:rPr lang="en-US" sz="1600" dirty="0">
                <a:solidFill>
                  <a:schemeClr val="tx1"/>
                </a:solidFill>
              </a:rPr>
              <a:t>(I Samuel 4)</a:t>
            </a:r>
          </a:p>
          <a:p>
            <a:pPr algn="ctr"/>
            <a:endParaRPr lang="en-US" sz="2000" dirty="0">
              <a:solidFill>
                <a:schemeClr val="tx1"/>
              </a:solidFill>
            </a:endParaRPr>
          </a:p>
          <a:p>
            <a:pPr marL="342900" indent="-342900" algn="ctr">
              <a:buFont typeface="Wingdings" panose="05000000000000000000" pitchFamily="2" charset="2"/>
              <a:buChar char="§"/>
            </a:pPr>
            <a:r>
              <a:rPr lang="en-US" sz="2000" dirty="0">
                <a:solidFill>
                  <a:schemeClr val="tx1"/>
                </a:solidFill>
              </a:rPr>
              <a:t>The people of Judah in Jeremiah’s day should have learned a lesson from that example</a:t>
            </a:r>
          </a:p>
        </p:txBody>
      </p:sp>
      <p:sp>
        <p:nvSpPr>
          <p:cNvPr id="10" name="Rectangle: Rounded Corners 9">
            <a:extLst>
              <a:ext uri="{FF2B5EF4-FFF2-40B4-BE49-F238E27FC236}">
                <a16:creationId xmlns:a16="http://schemas.microsoft.com/office/drawing/2014/main" id="{4D6ADCD3-11F7-48F9-A174-3F5D59ADBD96}"/>
              </a:ext>
            </a:extLst>
          </p:cNvPr>
          <p:cNvSpPr/>
          <p:nvPr/>
        </p:nvSpPr>
        <p:spPr>
          <a:xfrm>
            <a:off x="398929" y="4277959"/>
            <a:ext cx="11394141" cy="146304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v. 13 “done all these works”-- steal, murder, commit adultery, swear falsely, burn incense to Baal, and walk after other gods </a:t>
            </a:r>
          </a:p>
          <a:p>
            <a:pPr marL="342900" indent="-342900" algn="ctr">
              <a:buFont typeface="Wingdings" panose="05000000000000000000" pitchFamily="2" charset="2"/>
              <a:buChar char="§"/>
            </a:pPr>
            <a:r>
              <a:rPr lang="en-US" sz="2000" dirty="0">
                <a:solidFill>
                  <a:schemeClr val="tx1"/>
                </a:solidFill>
              </a:rPr>
              <a:t>They were given repeated warnings but they would not listen…</a:t>
            </a:r>
          </a:p>
          <a:p>
            <a:pPr algn="ctr"/>
            <a:r>
              <a:rPr lang="en-US" sz="2000" dirty="0">
                <a:solidFill>
                  <a:schemeClr val="tx1"/>
                </a:solidFill>
              </a:rPr>
              <a:t>v. 14 what happened at Shiloh will happen to the temple (because of their hypocrisy)</a:t>
            </a:r>
          </a:p>
        </p:txBody>
      </p:sp>
      <p:sp>
        <p:nvSpPr>
          <p:cNvPr id="11" name="Rectangle: Rounded Corners 10">
            <a:extLst>
              <a:ext uri="{FF2B5EF4-FFF2-40B4-BE49-F238E27FC236}">
                <a16:creationId xmlns:a16="http://schemas.microsoft.com/office/drawing/2014/main" id="{C2313914-797C-420D-B4D3-32A59F60AB39}"/>
              </a:ext>
            </a:extLst>
          </p:cNvPr>
          <p:cNvSpPr/>
          <p:nvPr/>
        </p:nvSpPr>
        <p:spPr>
          <a:xfrm>
            <a:off x="645459" y="5853956"/>
            <a:ext cx="10972800" cy="9144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v. 15 “I will cast you out of My sight”—as God had done to the people of Ephraim, where the shrine of Shiloh had been located </a:t>
            </a:r>
            <a:r>
              <a:rPr lang="en-US" dirty="0">
                <a:solidFill>
                  <a:schemeClr val="tx1"/>
                </a:solidFill>
              </a:rPr>
              <a:t>(Ephraim went into captivity along with all the northern tribes)</a:t>
            </a:r>
          </a:p>
        </p:txBody>
      </p:sp>
    </p:spTree>
    <p:extLst>
      <p:ext uri="{BB962C8B-B14F-4D97-AF65-F5344CB8AC3E}">
        <p14:creationId xmlns:p14="http://schemas.microsoft.com/office/powerpoint/2010/main" val="34043448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1"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B04FB47-8F24-4F89-997B-EAE5413183BB}"/>
              </a:ext>
            </a:extLst>
          </p:cNvPr>
          <p:cNvSpPr/>
          <p:nvPr/>
        </p:nvSpPr>
        <p:spPr>
          <a:xfrm>
            <a:off x="0" y="582706"/>
            <a:ext cx="12192000" cy="219456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i="1" dirty="0">
                <a:solidFill>
                  <a:schemeClr val="tx1"/>
                </a:solidFill>
              </a:rPr>
              <a:t>16</a:t>
            </a:r>
            <a:r>
              <a:rPr lang="en-US" sz="2000" dirty="0">
                <a:solidFill>
                  <a:schemeClr val="tx1"/>
                </a:solidFill>
              </a:rPr>
              <a:t> “Therefore do not pray for this people, nor lift up a cry or prayer for them, nor make intercession to Me; for I will not hear you. </a:t>
            </a:r>
            <a:endParaRPr lang="en-US" sz="1400" dirty="0">
              <a:solidFill>
                <a:schemeClr val="tx1"/>
              </a:solidFill>
            </a:endParaRPr>
          </a:p>
          <a:p>
            <a:endParaRPr lang="en-US" sz="1400" dirty="0">
              <a:solidFill>
                <a:schemeClr val="tx1"/>
              </a:solidFill>
            </a:endParaRPr>
          </a:p>
          <a:p>
            <a:r>
              <a:rPr lang="en-US" sz="1600" i="1" dirty="0">
                <a:solidFill>
                  <a:schemeClr val="tx1"/>
                </a:solidFill>
              </a:rPr>
              <a:t>17</a:t>
            </a:r>
            <a:r>
              <a:rPr lang="en-US" sz="2000" dirty="0">
                <a:solidFill>
                  <a:schemeClr val="tx1"/>
                </a:solidFill>
              </a:rPr>
              <a:t> Do you not see what they do in the cities of Judah and in the streets of Jerusalem? </a:t>
            </a:r>
          </a:p>
          <a:p>
            <a:endParaRPr lang="en-US" sz="2000" dirty="0">
              <a:solidFill>
                <a:schemeClr val="tx1"/>
              </a:solidFill>
            </a:endParaRPr>
          </a:p>
          <a:p>
            <a:r>
              <a:rPr lang="en-US" sz="1600" i="1" dirty="0">
                <a:solidFill>
                  <a:schemeClr val="tx1"/>
                </a:solidFill>
              </a:rPr>
              <a:t>18 </a:t>
            </a:r>
            <a:r>
              <a:rPr lang="en-US" sz="2000" dirty="0">
                <a:solidFill>
                  <a:schemeClr val="tx1"/>
                </a:solidFill>
              </a:rPr>
              <a:t>The children gather wood, the fathers kindle the fire, and the women knead dough, to make cakes for the queen of heaven; and they pour out drink offerings to other gods, that they may provoke Me to anger.</a:t>
            </a:r>
          </a:p>
        </p:txBody>
      </p:sp>
      <p:sp>
        <p:nvSpPr>
          <p:cNvPr id="3" name="Rectangle: Rounded Corners 2">
            <a:extLst>
              <a:ext uri="{FF2B5EF4-FFF2-40B4-BE49-F238E27FC236}">
                <a16:creationId xmlns:a16="http://schemas.microsoft.com/office/drawing/2014/main" id="{C84C19AF-FA30-473E-97E9-F7FBDB252FAA}"/>
              </a:ext>
            </a:extLst>
          </p:cNvPr>
          <p:cNvSpPr/>
          <p:nvPr/>
        </p:nvSpPr>
        <p:spPr>
          <a:xfrm>
            <a:off x="335280" y="2971800"/>
            <a:ext cx="11521440" cy="4572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God tells Jeremiah not to pray for the people because of their sin of idolatry, explained in the next verses</a:t>
            </a:r>
          </a:p>
        </p:txBody>
      </p:sp>
      <p:sp>
        <p:nvSpPr>
          <p:cNvPr id="4" name="Rectangle: Rounded Corners 3">
            <a:extLst>
              <a:ext uri="{FF2B5EF4-FFF2-40B4-BE49-F238E27FC236}">
                <a16:creationId xmlns:a16="http://schemas.microsoft.com/office/drawing/2014/main" id="{0279C4A4-25C9-4698-99CC-6E6A4B73EF8D}"/>
              </a:ext>
            </a:extLst>
          </p:cNvPr>
          <p:cNvSpPr/>
          <p:nvPr/>
        </p:nvSpPr>
        <p:spPr>
          <a:xfrm>
            <a:off x="2967317" y="61409"/>
            <a:ext cx="5943600" cy="4572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Worship of the queen of heaven (their hypocrisy)</a:t>
            </a:r>
          </a:p>
        </p:txBody>
      </p:sp>
      <p:sp>
        <p:nvSpPr>
          <p:cNvPr id="5" name="Rectangle: Rounded Corners 4">
            <a:extLst>
              <a:ext uri="{FF2B5EF4-FFF2-40B4-BE49-F238E27FC236}">
                <a16:creationId xmlns:a16="http://schemas.microsoft.com/office/drawing/2014/main" id="{2D8A160D-F24C-4115-946C-B29713394DA3}"/>
              </a:ext>
            </a:extLst>
          </p:cNvPr>
          <p:cNvSpPr/>
          <p:nvPr/>
        </p:nvSpPr>
        <p:spPr>
          <a:xfrm>
            <a:off x="1092797" y="3623534"/>
            <a:ext cx="9692640" cy="4572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v. 17 God is disgusted with what all the people of Judah and Jerusalem are doing</a:t>
            </a:r>
          </a:p>
        </p:txBody>
      </p:sp>
      <p:sp>
        <p:nvSpPr>
          <p:cNvPr id="6" name="Rectangle: Rounded Corners 5">
            <a:extLst>
              <a:ext uri="{FF2B5EF4-FFF2-40B4-BE49-F238E27FC236}">
                <a16:creationId xmlns:a16="http://schemas.microsoft.com/office/drawing/2014/main" id="{8561F6ED-8515-4741-9B8F-01F01DE5AE56}"/>
              </a:ext>
            </a:extLst>
          </p:cNvPr>
          <p:cNvSpPr/>
          <p:nvPr/>
        </p:nvSpPr>
        <p:spPr>
          <a:xfrm>
            <a:off x="210670" y="4275268"/>
            <a:ext cx="11631706" cy="146304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(Expositors) </a:t>
            </a:r>
            <a:r>
              <a:rPr lang="en-US" sz="2000" dirty="0">
                <a:solidFill>
                  <a:schemeClr val="tx1"/>
                </a:solidFill>
              </a:rPr>
              <a:t>“What was particularly abominable to the Lord was the worship of the queen of heaven by the entire populace. This goddess was probably the </a:t>
            </a:r>
            <a:r>
              <a:rPr lang="en-US" sz="2000" dirty="0" err="1">
                <a:solidFill>
                  <a:schemeClr val="tx1"/>
                </a:solidFill>
              </a:rPr>
              <a:t>Assyro</a:t>
            </a:r>
            <a:r>
              <a:rPr lang="en-US" sz="2000" dirty="0">
                <a:solidFill>
                  <a:schemeClr val="tx1"/>
                </a:solidFill>
              </a:rPr>
              <a:t>-Babylonian Ishtar [Astarte] (44:17).</a:t>
            </a:r>
          </a:p>
          <a:p>
            <a:pPr algn="ctr"/>
            <a:r>
              <a:rPr lang="en-US" sz="2000" dirty="0">
                <a:solidFill>
                  <a:schemeClr val="tx1"/>
                </a:solidFill>
              </a:rPr>
              <a:t> </a:t>
            </a:r>
          </a:p>
          <a:p>
            <a:pPr algn="ctr"/>
            <a:r>
              <a:rPr lang="en-US" sz="2000" dirty="0">
                <a:solidFill>
                  <a:schemeClr val="tx1"/>
                </a:solidFill>
              </a:rPr>
              <a:t>Such worship was probably initiated by Manasseh (II Kings 21:1-9) and reintroduced into Judah by Jehoiakim.</a:t>
            </a:r>
          </a:p>
          <a:p>
            <a:pPr algn="ctr"/>
            <a:r>
              <a:rPr lang="en-US" sz="2000" dirty="0">
                <a:solidFill>
                  <a:schemeClr val="tx1"/>
                </a:solidFill>
              </a:rPr>
              <a:t>The cakes have been described as round and flat, resembling the moon.”</a:t>
            </a:r>
          </a:p>
        </p:txBody>
      </p:sp>
      <p:sp>
        <p:nvSpPr>
          <p:cNvPr id="7" name="Rectangle: Rounded Corners 6">
            <a:extLst>
              <a:ext uri="{FF2B5EF4-FFF2-40B4-BE49-F238E27FC236}">
                <a16:creationId xmlns:a16="http://schemas.microsoft.com/office/drawing/2014/main" id="{9D34F3DD-5121-4E06-9A9B-4CC729DC2596}"/>
              </a:ext>
            </a:extLst>
          </p:cNvPr>
          <p:cNvSpPr/>
          <p:nvPr/>
        </p:nvSpPr>
        <p:spPr>
          <a:xfrm>
            <a:off x="384137" y="5909534"/>
            <a:ext cx="11472583" cy="73152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(Vines) </a:t>
            </a:r>
            <a:r>
              <a:rPr lang="en-US" sz="2000" dirty="0">
                <a:solidFill>
                  <a:schemeClr val="tx1"/>
                </a:solidFill>
              </a:rPr>
              <a:t>“The term Easter is not of Christian origin. It is another form of Astarte, one of the titles of the Chaldean goddess, the queen of heaven”</a:t>
            </a:r>
          </a:p>
        </p:txBody>
      </p:sp>
    </p:spTree>
    <p:extLst>
      <p:ext uri="{BB962C8B-B14F-4D97-AF65-F5344CB8AC3E}">
        <p14:creationId xmlns:p14="http://schemas.microsoft.com/office/powerpoint/2010/main" val="22020470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P spid="6" grpId="0" animBg="1"/>
      <p:bldP spid="7"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8F769F1-ADFF-4F10-9F77-8E46AE052CAA}"/>
              </a:ext>
            </a:extLst>
          </p:cNvPr>
          <p:cNvSpPr/>
          <p:nvPr/>
        </p:nvSpPr>
        <p:spPr>
          <a:xfrm>
            <a:off x="0" y="466164"/>
            <a:ext cx="12192000" cy="19202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i="1" dirty="0">
                <a:solidFill>
                  <a:schemeClr val="tx1"/>
                </a:solidFill>
              </a:rPr>
              <a:t>19</a:t>
            </a:r>
            <a:r>
              <a:rPr lang="en-US" sz="2000" dirty="0">
                <a:solidFill>
                  <a:schemeClr val="tx1"/>
                </a:solidFill>
              </a:rPr>
              <a:t> Do they provoke Me to anger?” says the Lord. “Do they not provoke themselves, to the shame of their own faces?” </a:t>
            </a:r>
          </a:p>
          <a:p>
            <a:endParaRPr lang="en-US" sz="2000" dirty="0">
              <a:solidFill>
                <a:schemeClr val="tx1"/>
              </a:solidFill>
            </a:endParaRPr>
          </a:p>
          <a:p>
            <a:r>
              <a:rPr lang="en-US" sz="1600" i="1" dirty="0">
                <a:solidFill>
                  <a:schemeClr val="tx1"/>
                </a:solidFill>
              </a:rPr>
              <a:t>20</a:t>
            </a:r>
            <a:r>
              <a:rPr lang="en-US" sz="2000" dirty="0">
                <a:solidFill>
                  <a:schemeClr val="tx1"/>
                </a:solidFill>
              </a:rPr>
              <a:t> Therefore thus says the Lord God: “Behold, My anger and My fury will be poured out on this place—on man and on beast, on the trees of the field and on the fruit of the ground. And it will burn and not be quenched.”</a:t>
            </a:r>
          </a:p>
        </p:txBody>
      </p:sp>
      <p:sp>
        <p:nvSpPr>
          <p:cNvPr id="3" name="Rectangle: Rounded Corners 2">
            <a:extLst>
              <a:ext uri="{FF2B5EF4-FFF2-40B4-BE49-F238E27FC236}">
                <a16:creationId xmlns:a16="http://schemas.microsoft.com/office/drawing/2014/main" id="{C0B78BBF-4B04-4C7B-8564-3F3CC606AC47}"/>
              </a:ext>
            </a:extLst>
          </p:cNvPr>
          <p:cNvSpPr/>
          <p:nvPr/>
        </p:nvSpPr>
        <p:spPr>
          <a:xfrm>
            <a:off x="354105" y="2698377"/>
            <a:ext cx="11483789" cy="9144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v. 19 “provoke: </a:t>
            </a:r>
            <a:r>
              <a:rPr lang="en-US" sz="1600" dirty="0">
                <a:solidFill>
                  <a:schemeClr val="tx1"/>
                </a:solidFill>
              </a:rPr>
              <a:t>(Companion Bible) </a:t>
            </a:r>
            <a:r>
              <a:rPr lang="en-US" sz="2000" dirty="0">
                <a:solidFill>
                  <a:schemeClr val="tx1"/>
                </a:solidFill>
              </a:rPr>
              <a:t>“fig. </a:t>
            </a:r>
            <a:r>
              <a:rPr lang="en-US" sz="2000" i="1" dirty="0" err="1">
                <a:solidFill>
                  <a:schemeClr val="tx1"/>
                </a:solidFill>
              </a:rPr>
              <a:t>Ploke</a:t>
            </a:r>
            <a:r>
              <a:rPr lang="en-US" sz="2000" dirty="0">
                <a:solidFill>
                  <a:schemeClr val="tx1"/>
                </a:solidFill>
              </a:rPr>
              <a:t> by which the one word applies a second meaning. ‘Do they provoke Me? </a:t>
            </a:r>
          </a:p>
          <a:p>
            <a:pPr algn="ctr"/>
            <a:r>
              <a:rPr lang="en-US" sz="2000" dirty="0">
                <a:solidFill>
                  <a:schemeClr val="tx1"/>
                </a:solidFill>
              </a:rPr>
              <a:t>No: they bring on themselves the judgment of Jehovah’” </a:t>
            </a:r>
          </a:p>
        </p:txBody>
      </p:sp>
      <p:sp>
        <p:nvSpPr>
          <p:cNvPr id="4" name="Rectangle: Rounded Corners 3">
            <a:extLst>
              <a:ext uri="{FF2B5EF4-FFF2-40B4-BE49-F238E27FC236}">
                <a16:creationId xmlns:a16="http://schemas.microsoft.com/office/drawing/2014/main" id="{B4D9C176-7AF5-4DCD-9EE7-BEBA1E3C7E41}"/>
              </a:ext>
            </a:extLst>
          </p:cNvPr>
          <p:cNvSpPr/>
          <p:nvPr/>
        </p:nvSpPr>
        <p:spPr>
          <a:xfrm>
            <a:off x="1389529" y="4059220"/>
            <a:ext cx="7498080" cy="9144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v. 20 God pronounces certain judgment on the land</a:t>
            </a:r>
          </a:p>
        </p:txBody>
      </p:sp>
    </p:spTree>
    <p:extLst>
      <p:ext uri="{BB962C8B-B14F-4D97-AF65-F5344CB8AC3E}">
        <p14:creationId xmlns:p14="http://schemas.microsoft.com/office/powerpoint/2010/main" val="2465943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a:extLst>
              <a:ext uri="{FF2B5EF4-FFF2-40B4-BE49-F238E27FC236}">
                <a16:creationId xmlns:a16="http://schemas.microsoft.com/office/drawing/2014/main" id="{962504C1-EE68-4852-B0B2-40DB5C1D142D}"/>
              </a:ext>
            </a:extLst>
          </p:cNvPr>
          <p:cNvSpPr/>
          <p:nvPr/>
        </p:nvSpPr>
        <p:spPr>
          <a:xfrm>
            <a:off x="4509246" y="161365"/>
            <a:ext cx="1828800" cy="64008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Review</a:t>
            </a:r>
          </a:p>
        </p:txBody>
      </p:sp>
      <p:sp>
        <p:nvSpPr>
          <p:cNvPr id="3" name="Rectangle: Rounded Corners 2">
            <a:extLst>
              <a:ext uri="{FF2B5EF4-FFF2-40B4-BE49-F238E27FC236}">
                <a16:creationId xmlns:a16="http://schemas.microsoft.com/office/drawing/2014/main" id="{9DA163E9-2AE0-4EF3-BBCB-792A226B3CE5}"/>
              </a:ext>
            </a:extLst>
          </p:cNvPr>
          <p:cNvSpPr/>
          <p:nvPr/>
        </p:nvSpPr>
        <p:spPr>
          <a:xfrm>
            <a:off x="179293" y="1004046"/>
            <a:ext cx="11795760" cy="22860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Chapter 4—2</a:t>
            </a:r>
            <a:r>
              <a:rPr lang="en-US" sz="2000" baseline="30000" dirty="0">
                <a:solidFill>
                  <a:schemeClr val="tx1"/>
                </a:solidFill>
              </a:rPr>
              <a:t>nd</a:t>
            </a:r>
            <a:r>
              <a:rPr lang="en-US" sz="2000" dirty="0">
                <a:solidFill>
                  <a:schemeClr val="tx1"/>
                </a:solidFill>
              </a:rPr>
              <a:t> message continues</a:t>
            </a:r>
          </a:p>
          <a:p>
            <a:pPr algn="ctr"/>
            <a:r>
              <a:rPr lang="en-US" sz="2000" dirty="0">
                <a:solidFill>
                  <a:schemeClr val="tx1"/>
                </a:solidFill>
              </a:rPr>
              <a:t>The enemy is coming, and eminent invasion (Babylonians)</a:t>
            </a:r>
          </a:p>
          <a:p>
            <a:pPr algn="ctr"/>
            <a:r>
              <a:rPr lang="en-US" sz="2000" dirty="0">
                <a:solidFill>
                  <a:schemeClr val="tx1"/>
                </a:solidFill>
              </a:rPr>
              <a:t>The people are told to take refuge, the land will be destroyed</a:t>
            </a:r>
          </a:p>
          <a:p>
            <a:pPr algn="ctr"/>
            <a:endParaRPr lang="en-US" sz="2000" dirty="0">
              <a:solidFill>
                <a:schemeClr val="tx1"/>
              </a:solidFill>
            </a:endParaRPr>
          </a:p>
          <a:p>
            <a:pPr algn="ctr"/>
            <a:r>
              <a:rPr lang="en-US" sz="2000" dirty="0">
                <a:solidFill>
                  <a:schemeClr val="tx1"/>
                </a:solidFill>
              </a:rPr>
              <a:t>The people are told to wash their hearts from wickedness/repent—God giving them a chance</a:t>
            </a:r>
          </a:p>
          <a:p>
            <a:pPr algn="ctr"/>
            <a:r>
              <a:rPr lang="en-US" sz="2000" dirty="0">
                <a:solidFill>
                  <a:schemeClr val="tx1"/>
                </a:solidFill>
              </a:rPr>
              <a:t>Jeremiah’s sorrow/lament for the doomed nation</a:t>
            </a:r>
          </a:p>
          <a:p>
            <a:pPr algn="ctr"/>
            <a:r>
              <a:rPr lang="en-US" sz="2000" dirty="0">
                <a:solidFill>
                  <a:schemeClr val="tx1"/>
                </a:solidFill>
              </a:rPr>
              <a:t>Vision of the plundering of the land</a:t>
            </a:r>
          </a:p>
        </p:txBody>
      </p:sp>
      <p:sp>
        <p:nvSpPr>
          <p:cNvPr id="4" name="Rectangle: Rounded Corners 3">
            <a:extLst>
              <a:ext uri="{FF2B5EF4-FFF2-40B4-BE49-F238E27FC236}">
                <a16:creationId xmlns:a16="http://schemas.microsoft.com/office/drawing/2014/main" id="{8543E486-6F53-4883-9D96-938455E9A3E9}"/>
              </a:ext>
            </a:extLst>
          </p:cNvPr>
          <p:cNvSpPr/>
          <p:nvPr/>
        </p:nvSpPr>
        <p:spPr>
          <a:xfrm>
            <a:off x="179293" y="3429000"/>
            <a:ext cx="11795760" cy="32004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Chapter 5—The reasons for God’s judgment</a:t>
            </a:r>
          </a:p>
          <a:p>
            <a:pPr algn="ctr"/>
            <a:r>
              <a:rPr lang="en-US" sz="2000" dirty="0">
                <a:solidFill>
                  <a:schemeClr val="tx1"/>
                </a:solidFill>
              </a:rPr>
              <a:t>Dialog between God and Jeremiah—Jeremiah tries to find a way for the people to change</a:t>
            </a:r>
          </a:p>
          <a:p>
            <a:pPr algn="ctr"/>
            <a:endParaRPr lang="en-US" sz="2000" dirty="0">
              <a:solidFill>
                <a:schemeClr val="tx1"/>
              </a:solidFill>
            </a:endParaRPr>
          </a:p>
          <a:p>
            <a:pPr algn="ctr"/>
            <a:r>
              <a:rPr lang="en-US" sz="2000" dirty="0">
                <a:solidFill>
                  <a:schemeClr val="tx1"/>
                </a:solidFill>
              </a:rPr>
              <a:t>Destruction is coming but God will not make a complete end/remnant will be left</a:t>
            </a:r>
          </a:p>
          <a:p>
            <a:pPr algn="ctr"/>
            <a:r>
              <a:rPr lang="en-US" sz="2000" dirty="0">
                <a:solidFill>
                  <a:schemeClr val="tx1"/>
                </a:solidFill>
              </a:rPr>
              <a:t>A nation will be coming from afar whose language you do not know (dual prophecy)</a:t>
            </a:r>
          </a:p>
          <a:p>
            <a:pPr algn="ctr"/>
            <a:endParaRPr lang="en-US" sz="2000" dirty="0">
              <a:solidFill>
                <a:schemeClr val="tx1"/>
              </a:solidFill>
            </a:endParaRPr>
          </a:p>
          <a:p>
            <a:pPr algn="ctr"/>
            <a:r>
              <a:rPr lang="en-US" sz="2000" dirty="0">
                <a:solidFill>
                  <a:schemeClr val="tx1"/>
                </a:solidFill>
              </a:rPr>
              <a:t>The people are without understanding, eyes see not, hears hear not (spiritually)</a:t>
            </a:r>
          </a:p>
          <a:p>
            <a:pPr algn="ctr"/>
            <a:r>
              <a:rPr lang="en-US" sz="2000" dirty="0">
                <a:solidFill>
                  <a:schemeClr val="tx1"/>
                </a:solidFill>
              </a:rPr>
              <a:t>They have a rebellious heart, they set traps for others for personal gain</a:t>
            </a:r>
          </a:p>
          <a:p>
            <a:pPr algn="ctr"/>
            <a:endParaRPr lang="en-US" sz="2000" dirty="0">
              <a:solidFill>
                <a:schemeClr val="tx1"/>
              </a:solidFill>
            </a:endParaRPr>
          </a:p>
          <a:p>
            <a:pPr algn="ctr"/>
            <a:r>
              <a:rPr lang="en-US" sz="2000" dirty="0">
                <a:solidFill>
                  <a:schemeClr val="tx1"/>
                </a:solidFill>
              </a:rPr>
              <a:t>God asks: What will you do in the end? (How will you respond when judgment comes?)</a:t>
            </a:r>
          </a:p>
        </p:txBody>
      </p:sp>
    </p:spTree>
    <p:extLst>
      <p:ext uri="{BB962C8B-B14F-4D97-AF65-F5344CB8AC3E}">
        <p14:creationId xmlns:p14="http://schemas.microsoft.com/office/powerpoint/2010/main" val="34899163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80A3EB9E-A295-48F3-BC49-BED6B10E2FA3}"/>
              </a:ext>
            </a:extLst>
          </p:cNvPr>
          <p:cNvSpPr/>
          <p:nvPr/>
        </p:nvSpPr>
        <p:spPr>
          <a:xfrm>
            <a:off x="0" y="537882"/>
            <a:ext cx="12192000" cy="219456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i="1" dirty="0">
                <a:solidFill>
                  <a:schemeClr val="tx1"/>
                </a:solidFill>
              </a:rPr>
              <a:t>21</a:t>
            </a:r>
            <a:r>
              <a:rPr lang="en-US" sz="2000" dirty="0">
                <a:solidFill>
                  <a:schemeClr val="tx1"/>
                </a:solidFill>
              </a:rPr>
              <a:t>Thus says the Lord of hosts, the God of Israel: “Add your burnt offerings to your sacrifices and eat meat. </a:t>
            </a:r>
          </a:p>
          <a:p>
            <a:endParaRPr lang="en-US" sz="2000" dirty="0">
              <a:solidFill>
                <a:schemeClr val="tx1"/>
              </a:solidFill>
            </a:endParaRPr>
          </a:p>
          <a:p>
            <a:r>
              <a:rPr lang="en-US" sz="1600" i="1" dirty="0">
                <a:solidFill>
                  <a:schemeClr val="tx1"/>
                </a:solidFill>
              </a:rPr>
              <a:t>22</a:t>
            </a:r>
            <a:r>
              <a:rPr lang="en-US" sz="2000" dirty="0">
                <a:solidFill>
                  <a:schemeClr val="tx1"/>
                </a:solidFill>
              </a:rPr>
              <a:t> For I did not speak to your fathers, or command them in the day that I brought them out of the land of Egypt, concerning burnt offerings or sacrifices. </a:t>
            </a:r>
          </a:p>
          <a:p>
            <a:endParaRPr lang="en-US" sz="2000" dirty="0">
              <a:solidFill>
                <a:schemeClr val="tx1"/>
              </a:solidFill>
            </a:endParaRPr>
          </a:p>
          <a:p>
            <a:r>
              <a:rPr lang="en-US" sz="1600" i="1" dirty="0">
                <a:solidFill>
                  <a:schemeClr val="tx1"/>
                </a:solidFill>
              </a:rPr>
              <a:t>23 </a:t>
            </a:r>
            <a:r>
              <a:rPr lang="en-US" sz="2000" dirty="0">
                <a:solidFill>
                  <a:schemeClr val="tx1"/>
                </a:solidFill>
              </a:rPr>
              <a:t>But this is what I commanded them, saying, ‘Obey My voice, and I will be your God, and you shall be My people. And walk in all the ways that I have commanded you, that it may be well with you.’</a:t>
            </a:r>
          </a:p>
        </p:txBody>
      </p:sp>
      <p:sp>
        <p:nvSpPr>
          <p:cNvPr id="2" name="Rectangle: Rounded Corners 1">
            <a:extLst>
              <a:ext uri="{FF2B5EF4-FFF2-40B4-BE49-F238E27FC236}">
                <a16:creationId xmlns:a16="http://schemas.microsoft.com/office/drawing/2014/main" id="{39162C73-B52B-40D1-B36D-54BF08457233}"/>
              </a:ext>
            </a:extLst>
          </p:cNvPr>
          <p:cNvSpPr/>
          <p:nvPr/>
        </p:nvSpPr>
        <p:spPr>
          <a:xfrm>
            <a:off x="2545976" y="89647"/>
            <a:ext cx="6949440" cy="36576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Obedience is better than worthless sacrifices </a:t>
            </a:r>
          </a:p>
        </p:txBody>
      </p:sp>
      <p:sp>
        <p:nvSpPr>
          <p:cNvPr id="4" name="Rectangle: Rounded Corners 3">
            <a:extLst>
              <a:ext uri="{FF2B5EF4-FFF2-40B4-BE49-F238E27FC236}">
                <a16:creationId xmlns:a16="http://schemas.microsoft.com/office/drawing/2014/main" id="{A4DE77E7-ECE6-4795-B3B4-B38127107347}"/>
              </a:ext>
            </a:extLst>
          </p:cNvPr>
          <p:cNvSpPr/>
          <p:nvPr/>
        </p:nvSpPr>
        <p:spPr>
          <a:xfrm>
            <a:off x="215151" y="2900082"/>
            <a:ext cx="11681013" cy="128016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tx1"/>
              </a:solidFill>
            </a:endParaRPr>
          </a:p>
          <a:p>
            <a:pPr algn="ctr"/>
            <a:r>
              <a:rPr lang="en-US" sz="2000" dirty="0">
                <a:solidFill>
                  <a:schemeClr val="tx1"/>
                </a:solidFill>
              </a:rPr>
              <a:t>v. 21 The burnt offering was totally dedicated to God and the whole animal was burnt up</a:t>
            </a:r>
          </a:p>
          <a:p>
            <a:pPr algn="ctr"/>
            <a:endParaRPr lang="en-US" sz="2000" dirty="0">
              <a:solidFill>
                <a:schemeClr val="tx1"/>
              </a:solidFill>
            </a:endParaRPr>
          </a:p>
          <a:p>
            <a:pPr algn="ctr"/>
            <a:r>
              <a:rPr lang="en-US" sz="2000" dirty="0">
                <a:solidFill>
                  <a:schemeClr val="tx1"/>
                </a:solidFill>
              </a:rPr>
              <a:t>God is saying, because of their sin and rebellion, they might as well eat the meat, because their sacrifices were worthless to Him</a:t>
            </a:r>
          </a:p>
          <a:p>
            <a:pPr algn="ctr"/>
            <a:r>
              <a:rPr lang="en-US" sz="2000" dirty="0">
                <a:solidFill>
                  <a:schemeClr val="tx1"/>
                </a:solidFill>
              </a:rPr>
              <a:t> </a:t>
            </a:r>
          </a:p>
        </p:txBody>
      </p:sp>
      <p:sp>
        <p:nvSpPr>
          <p:cNvPr id="5" name="Rectangle: Rounded Corners 4">
            <a:extLst>
              <a:ext uri="{FF2B5EF4-FFF2-40B4-BE49-F238E27FC236}">
                <a16:creationId xmlns:a16="http://schemas.microsoft.com/office/drawing/2014/main" id="{AE16C1D7-7919-462A-83B9-E94A4E75B52C}"/>
              </a:ext>
            </a:extLst>
          </p:cNvPr>
          <p:cNvSpPr/>
          <p:nvPr/>
        </p:nvSpPr>
        <p:spPr>
          <a:xfrm>
            <a:off x="529813" y="4347882"/>
            <a:ext cx="10981766" cy="146304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v. 22 </a:t>
            </a:r>
            <a:r>
              <a:rPr lang="en-US" sz="2000" dirty="0">
                <a:solidFill>
                  <a:schemeClr val="tx1"/>
                </a:solidFill>
              </a:rPr>
              <a:t>(NIV) “For when I brought your forefathers out of Egypt and spoke to them, I did not just give them commands about burnt offering and sacrifices, </a:t>
            </a:r>
          </a:p>
          <a:p>
            <a:pPr algn="ctr"/>
            <a:r>
              <a:rPr lang="en-US" sz="1600" dirty="0">
                <a:solidFill>
                  <a:schemeClr val="tx1"/>
                </a:solidFill>
              </a:rPr>
              <a:t>v. 23 </a:t>
            </a:r>
            <a:r>
              <a:rPr lang="en-US" sz="2000" dirty="0">
                <a:solidFill>
                  <a:schemeClr val="tx1"/>
                </a:solidFill>
              </a:rPr>
              <a:t>but I gave them this command: obey me, and will be your God and you will be my people. Walk in all the ways I command you, that it may go well with you”</a:t>
            </a:r>
          </a:p>
        </p:txBody>
      </p:sp>
      <p:sp>
        <p:nvSpPr>
          <p:cNvPr id="6" name="Rectangle: Rounded Corners 5">
            <a:extLst>
              <a:ext uri="{FF2B5EF4-FFF2-40B4-BE49-F238E27FC236}">
                <a16:creationId xmlns:a16="http://schemas.microsoft.com/office/drawing/2014/main" id="{75F593C1-0E6F-449E-99DD-1D94A82CA09D}"/>
              </a:ext>
            </a:extLst>
          </p:cNvPr>
          <p:cNvSpPr/>
          <p:nvPr/>
        </p:nvSpPr>
        <p:spPr>
          <a:xfrm>
            <a:off x="797857" y="5978562"/>
            <a:ext cx="10515600" cy="64008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(Expositors) </a:t>
            </a:r>
            <a:r>
              <a:rPr lang="en-US" sz="2000" dirty="0">
                <a:solidFill>
                  <a:schemeClr val="tx1"/>
                </a:solidFill>
              </a:rPr>
              <a:t>“The purpose is to show how totally erroneous was Judah’s concept of sacrifices”</a:t>
            </a:r>
          </a:p>
        </p:txBody>
      </p:sp>
    </p:spTree>
    <p:extLst>
      <p:ext uri="{BB962C8B-B14F-4D97-AF65-F5344CB8AC3E}">
        <p14:creationId xmlns:p14="http://schemas.microsoft.com/office/powerpoint/2010/main" val="20716130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48C3443-B3B8-4345-BD2C-902C06752D17}"/>
              </a:ext>
            </a:extLst>
          </p:cNvPr>
          <p:cNvSpPr/>
          <p:nvPr/>
        </p:nvSpPr>
        <p:spPr>
          <a:xfrm>
            <a:off x="0" y="582706"/>
            <a:ext cx="12192000" cy="173736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i="1" dirty="0">
                <a:solidFill>
                  <a:schemeClr val="tx1"/>
                </a:solidFill>
              </a:rPr>
              <a:t>24</a:t>
            </a:r>
            <a:r>
              <a:rPr lang="en-US" sz="2000" dirty="0">
                <a:solidFill>
                  <a:schemeClr val="tx1"/>
                </a:solidFill>
              </a:rPr>
              <a:t> Yet they did not obey or incline their ear, but followed the counsels and the dictates of their evil hearts, and went backward and not forward. </a:t>
            </a:r>
          </a:p>
          <a:p>
            <a:endParaRPr lang="en-US" sz="2000" dirty="0">
              <a:solidFill>
                <a:schemeClr val="tx1"/>
              </a:solidFill>
            </a:endParaRPr>
          </a:p>
          <a:p>
            <a:r>
              <a:rPr lang="en-US" sz="1600" i="1" dirty="0">
                <a:solidFill>
                  <a:schemeClr val="tx1"/>
                </a:solidFill>
              </a:rPr>
              <a:t>25</a:t>
            </a:r>
            <a:r>
              <a:rPr lang="en-US" sz="2000" dirty="0">
                <a:solidFill>
                  <a:schemeClr val="tx1"/>
                </a:solidFill>
              </a:rPr>
              <a:t> Since the day that your fathers came out of the land of Egypt until this day, I have even sent to you all My servants the prophets, daily rising up early and sending them.</a:t>
            </a:r>
          </a:p>
        </p:txBody>
      </p:sp>
      <p:sp>
        <p:nvSpPr>
          <p:cNvPr id="3" name="Rectangle: Rounded Corners 2">
            <a:extLst>
              <a:ext uri="{FF2B5EF4-FFF2-40B4-BE49-F238E27FC236}">
                <a16:creationId xmlns:a16="http://schemas.microsoft.com/office/drawing/2014/main" id="{8C540222-2FF4-4AFB-A675-B78A6E5ACB48}"/>
              </a:ext>
            </a:extLst>
          </p:cNvPr>
          <p:cNvSpPr/>
          <p:nvPr/>
        </p:nvSpPr>
        <p:spPr>
          <a:xfrm>
            <a:off x="304800" y="2514600"/>
            <a:ext cx="11483788" cy="9144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v. 24 Israel by means of their disobedience went backwards (spiritually) and not forward</a:t>
            </a:r>
          </a:p>
        </p:txBody>
      </p:sp>
      <p:sp>
        <p:nvSpPr>
          <p:cNvPr id="4" name="Rectangle: Rounded Corners 3">
            <a:extLst>
              <a:ext uri="{FF2B5EF4-FFF2-40B4-BE49-F238E27FC236}">
                <a16:creationId xmlns:a16="http://schemas.microsoft.com/office/drawing/2014/main" id="{5BF04B0D-8B3E-413C-9EFE-8B998391762A}"/>
              </a:ext>
            </a:extLst>
          </p:cNvPr>
          <p:cNvSpPr/>
          <p:nvPr/>
        </p:nvSpPr>
        <p:spPr>
          <a:xfrm>
            <a:off x="484094" y="3623534"/>
            <a:ext cx="11017624" cy="9144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v. 25 God sent the prophets to warn then constantly</a:t>
            </a:r>
          </a:p>
        </p:txBody>
      </p:sp>
    </p:spTree>
    <p:extLst>
      <p:ext uri="{BB962C8B-B14F-4D97-AF65-F5344CB8AC3E}">
        <p14:creationId xmlns:p14="http://schemas.microsoft.com/office/powerpoint/2010/main" val="33768020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6DA4570-BE37-4F8C-A7D0-2048EAEAA85D}"/>
              </a:ext>
            </a:extLst>
          </p:cNvPr>
          <p:cNvSpPr/>
          <p:nvPr/>
        </p:nvSpPr>
        <p:spPr>
          <a:xfrm>
            <a:off x="0" y="510988"/>
            <a:ext cx="12192000" cy="201168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i="1" dirty="0">
                <a:solidFill>
                  <a:schemeClr val="tx1"/>
                </a:solidFill>
              </a:rPr>
              <a:t>26 </a:t>
            </a:r>
            <a:r>
              <a:rPr lang="en-US" sz="2000" dirty="0">
                <a:solidFill>
                  <a:schemeClr val="tx1"/>
                </a:solidFill>
              </a:rPr>
              <a:t>Yet they did not obey Me or incline their ear, but stiffened their neck. They did worse than their fathers. </a:t>
            </a:r>
          </a:p>
          <a:p>
            <a:endParaRPr lang="en-US" sz="2000" dirty="0">
              <a:solidFill>
                <a:schemeClr val="tx1"/>
              </a:solidFill>
            </a:endParaRPr>
          </a:p>
          <a:p>
            <a:r>
              <a:rPr lang="en-US" sz="1600" i="1" dirty="0">
                <a:solidFill>
                  <a:schemeClr val="tx1"/>
                </a:solidFill>
              </a:rPr>
              <a:t>27</a:t>
            </a:r>
            <a:r>
              <a:rPr lang="en-US" sz="2000" dirty="0">
                <a:solidFill>
                  <a:schemeClr val="tx1"/>
                </a:solidFill>
              </a:rPr>
              <a:t> “Therefore you shall speak all these words to them, but they will not obey you. You shall also call to them, but they will not answer you.</a:t>
            </a:r>
          </a:p>
        </p:txBody>
      </p:sp>
      <p:sp>
        <p:nvSpPr>
          <p:cNvPr id="3" name="Rectangle: Rounded Corners 2">
            <a:extLst>
              <a:ext uri="{FF2B5EF4-FFF2-40B4-BE49-F238E27FC236}">
                <a16:creationId xmlns:a16="http://schemas.microsoft.com/office/drawing/2014/main" id="{FD5417A3-B68B-4E4E-B6CE-164204AC139D}"/>
              </a:ext>
            </a:extLst>
          </p:cNvPr>
          <p:cNvSpPr/>
          <p:nvPr/>
        </p:nvSpPr>
        <p:spPr>
          <a:xfrm>
            <a:off x="376517" y="2698376"/>
            <a:ext cx="11340354" cy="9144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v. 26 But they would not listen to the warning message and did even worse…in Jeremiah’s day it was getting worse</a:t>
            </a:r>
          </a:p>
        </p:txBody>
      </p:sp>
      <p:sp>
        <p:nvSpPr>
          <p:cNvPr id="4" name="Rectangle: Rounded Corners 3">
            <a:extLst>
              <a:ext uri="{FF2B5EF4-FFF2-40B4-BE49-F238E27FC236}">
                <a16:creationId xmlns:a16="http://schemas.microsoft.com/office/drawing/2014/main" id="{96197C1B-772C-45EE-A527-96192AD1C139}"/>
              </a:ext>
            </a:extLst>
          </p:cNvPr>
          <p:cNvSpPr/>
          <p:nvPr/>
        </p:nvSpPr>
        <p:spPr>
          <a:xfrm>
            <a:off x="636493" y="3854824"/>
            <a:ext cx="10856259" cy="155448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v. 27 God tells Jeremiah that the people would not listen to him</a:t>
            </a:r>
          </a:p>
          <a:p>
            <a:pPr algn="ctr"/>
            <a:r>
              <a:rPr lang="en-US" sz="2000" dirty="0">
                <a:solidFill>
                  <a:schemeClr val="tx1"/>
                </a:solidFill>
              </a:rPr>
              <a:t> </a:t>
            </a:r>
          </a:p>
          <a:p>
            <a:pPr marL="342900" indent="-342900" algn="ctr">
              <a:buFont typeface="Wingdings" panose="05000000000000000000" pitchFamily="2" charset="2"/>
              <a:buChar char="§"/>
            </a:pPr>
            <a:r>
              <a:rPr lang="en-US" sz="2000" dirty="0">
                <a:solidFill>
                  <a:schemeClr val="tx1"/>
                </a:solidFill>
              </a:rPr>
              <a:t>Jeremiah consistently warned the people, yet they would not listen…he was giving that message at the temple where so many were gathered </a:t>
            </a:r>
          </a:p>
        </p:txBody>
      </p:sp>
    </p:spTree>
    <p:extLst>
      <p:ext uri="{BB962C8B-B14F-4D97-AF65-F5344CB8AC3E}">
        <p14:creationId xmlns:p14="http://schemas.microsoft.com/office/powerpoint/2010/main" val="36897606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0DDF4FAB-EA21-466B-8DA0-FB6904943C19}"/>
              </a:ext>
            </a:extLst>
          </p:cNvPr>
          <p:cNvSpPr/>
          <p:nvPr/>
        </p:nvSpPr>
        <p:spPr>
          <a:xfrm>
            <a:off x="0" y="851647"/>
            <a:ext cx="12192000" cy="19202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i="1" dirty="0">
                <a:solidFill>
                  <a:schemeClr val="tx1"/>
                </a:solidFill>
              </a:rPr>
              <a:t>28 </a:t>
            </a:r>
            <a:r>
              <a:rPr lang="en-US" sz="2000" dirty="0">
                <a:solidFill>
                  <a:schemeClr val="tx1"/>
                </a:solidFill>
              </a:rPr>
              <a:t>“So you shall say to them, ‘This is a nation that does not obey the voice of the Lord their God nor receive correction. Truth has perished and has been cut off from their mouth. </a:t>
            </a:r>
          </a:p>
          <a:p>
            <a:endParaRPr lang="en-US" sz="2000" dirty="0">
              <a:solidFill>
                <a:schemeClr val="tx1"/>
              </a:solidFill>
            </a:endParaRPr>
          </a:p>
          <a:p>
            <a:r>
              <a:rPr lang="en-US" sz="1600" i="1" dirty="0">
                <a:solidFill>
                  <a:schemeClr val="tx1"/>
                </a:solidFill>
              </a:rPr>
              <a:t>29</a:t>
            </a:r>
            <a:r>
              <a:rPr lang="en-US" sz="2000" dirty="0">
                <a:solidFill>
                  <a:schemeClr val="tx1"/>
                </a:solidFill>
              </a:rPr>
              <a:t> Cut off your hair and cast it away, and take up a lamentation on the desolate heights; for the Lord has rejected and forsaken the generation of His wrath.’</a:t>
            </a:r>
          </a:p>
        </p:txBody>
      </p:sp>
      <p:sp>
        <p:nvSpPr>
          <p:cNvPr id="4" name="Rectangle: Rounded Corners 3">
            <a:extLst>
              <a:ext uri="{FF2B5EF4-FFF2-40B4-BE49-F238E27FC236}">
                <a16:creationId xmlns:a16="http://schemas.microsoft.com/office/drawing/2014/main" id="{CC7F86B2-0685-4616-958F-9E891AEA11A3}"/>
              </a:ext>
            </a:extLst>
          </p:cNvPr>
          <p:cNvSpPr/>
          <p:nvPr/>
        </p:nvSpPr>
        <p:spPr>
          <a:xfrm>
            <a:off x="3092823" y="152400"/>
            <a:ext cx="6309360" cy="54864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Judgment on false religion</a:t>
            </a:r>
          </a:p>
        </p:txBody>
      </p:sp>
      <p:sp>
        <p:nvSpPr>
          <p:cNvPr id="2" name="Rectangle: Rounded Corners 1">
            <a:extLst>
              <a:ext uri="{FF2B5EF4-FFF2-40B4-BE49-F238E27FC236}">
                <a16:creationId xmlns:a16="http://schemas.microsoft.com/office/drawing/2014/main" id="{23E575CF-67C9-487D-944C-C93D3BABDC1C}"/>
              </a:ext>
            </a:extLst>
          </p:cNvPr>
          <p:cNvSpPr/>
          <p:nvPr/>
        </p:nvSpPr>
        <p:spPr>
          <a:xfrm>
            <a:off x="385482" y="2971800"/>
            <a:ext cx="11421035" cy="9144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v. 28 God instructs Jeremiah to say to those in Jerusalem: that they do not obey God, nor receive correction, truth is lost in them…they are following the lies and worshipping false gods </a:t>
            </a:r>
          </a:p>
        </p:txBody>
      </p:sp>
      <p:sp>
        <p:nvSpPr>
          <p:cNvPr id="5" name="Rectangle: Rounded Corners 4">
            <a:extLst>
              <a:ext uri="{FF2B5EF4-FFF2-40B4-BE49-F238E27FC236}">
                <a16:creationId xmlns:a16="http://schemas.microsoft.com/office/drawing/2014/main" id="{C359D73B-B2BD-4ADD-9105-250F71307C99}"/>
              </a:ext>
            </a:extLst>
          </p:cNvPr>
          <p:cNvSpPr/>
          <p:nvPr/>
        </p:nvSpPr>
        <p:spPr>
          <a:xfrm>
            <a:off x="493058" y="4193690"/>
            <a:ext cx="10972800" cy="128016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v. 29 “cut off your hair”—a sign of mourning, and to lament on the desolate heights</a:t>
            </a:r>
          </a:p>
          <a:p>
            <a:pPr algn="ctr"/>
            <a:r>
              <a:rPr lang="en-US" sz="2000" dirty="0">
                <a:solidFill>
                  <a:schemeClr val="tx1"/>
                </a:solidFill>
              </a:rPr>
              <a:t>                                                                                                               (where they worship the pagans) </a:t>
            </a:r>
          </a:p>
          <a:p>
            <a:pPr algn="ctr"/>
            <a:endParaRPr lang="en-US" sz="2000" dirty="0">
              <a:solidFill>
                <a:schemeClr val="tx1"/>
              </a:solidFill>
            </a:endParaRPr>
          </a:p>
          <a:p>
            <a:pPr marL="342900" indent="-342900" algn="ctr">
              <a:buFont typeface="Wingdings" panose="05000000000000000000" pitchFamily="2" charset="2"/>
              <a:buChar char="§"/>
            </a:pPr>
            <a:r>
              <a:rPr lang="en-US" sz="2000" dirty="0">
                <a:solidFill>
                  <a:schemeClr val="tx1"/>
                </a:solidFill>
              </a:rPr>
              <a:t>A metaphor to say that they are cut off from God, the relationship is done</a:t>
            </a:r>
          </a:p>
        </p:txBody>
      </p:sp>
    </p:spTree>
    <p:extLst>
      <p:ext uri="{BB962C8B-B14F-4D97-AF65-F5344CB8AC3E}">
        <p14:creationId xmlns:p14="http://schemas.microsoft.com/office/powerpoint/2010/main" val="1020815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0A44DEA3-29A8-4679-97FD-64823F099821}"/>
              </a:ext>
            </a:extLst>
          </p:cNvPr>
          <p:cNvSpPr/>
          <p:nvPr/>
        </p:nvSpPr>
        <p:spPr>
          <a:xfrm>
            <a:off x="0" y="582706"/>
            <a:ext cx="12192000" cy="19202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i="1" dirty="0">
                <a:solidFill>
                  <a:schemeClr val="tx1"/>
                </a:solidFill>
              </a:rPr>
              <a:t>30</a:t>
            </a:r>
            <a:r>
              <a:rPr lang="en-US" sz="2000" dirty="0">
                <a:solidFill>
                  <a:schemeClr val="tx1"/>
                </a:solidFill>
              </a:rPr>
              <a:t> For the children of Judah have done evil in My sight,” says the Lord. “They have set their abominations in the house which is called by My name, to pollute it. </a:t>
            </a:r>
          </a:p>
          <a:p>
            <a:pPr algn="ctr"/>
            <a:endParaRPr lang="en-US" sz="2000" dirty="0">
              <a:solidFill>
                <a:schemeClr val="tx1"/>
              </a:solidFill>
            </a:endParaRPr>
          </a:p>
          <a:p>
            <a:pPr algn="ctr"/>
            <a:r>
              <a:rPr lang="en-US" sz="1600" i="1" dirty="0">
                <a:solidFill>
                  <a:schemeClr val="tx1"/>
                </a:solidFill>
              </a:rPr>
              <a:t>31</a:t>
            </a:r>
            <a:r>
              <a:rPr lang="en-US" sz="2000" dirty="0">
                <a:solidFill>
                  <a:schemeClr val="tx1"/>
                </a:solidFill>
              </a:rPr>
              <a:t> And they have built the high places of Tophet, which is in the Valley of the Son of Hinnom, to burn their sons and their daughters in the fire, which I did not command, nor did it come into My heart.</a:t>
            </a:r>
          </a:p>
          <a:p>
            <a:pPr algn="ctr"/>
            <a:endParaRPr lang="en-US" sz="2000" dirty="0">
              <a:solidFill>
                <a:schemeClr val="tx1"/>
              </a:solidFill>
            </a:endParaRPr>
          </a:p>
        </p:txBody>
      </p:sp>
      <p:sp>
        <p:nvSpPr>
          <p:cNvPr id="2" name="Rectangle: Rounded Corners 1">
            <a:extLst>
              <a:ext uri="{FF2B5EF4-FFF2-40B4-BE49-F238E27FC236}">
                <a16:creationId xmlns:a16="http://schemas.microsoft.com/office/drawing/2014/main" id="{E11BEA8E-B20C-46B6-9BE4-CFD8D7627CE8}"/>
              </a:ext>
            </a:extLst>
          </p:cNvPr>
          <p:cNvSpPr/>
          <p:nvPr/>
        </p:nvSpPr>
        <p:spPr>
          <a:xfrm>
            <a:off x="412376" y="2680447"/>
            <a:ext cx="11474824" cy="9144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v. 30 Such an abomination that they have set their idols in the temple, polluting it</a:t>
            </a:r>
          </a:p>
        </p:txBody>
      </p:sp>
      <p:sp>
        <p:nvSpPr>
          <p:cNvPr id="4" name="Rectangle: Rounded Corners 3">
            <a:extLst>
              <a:ext uri="{FF2B5EF4-FFF2-40B4-BE49-F238E27FC236}">
                <a16:creationId xmlns:a16="http://schemas.microsoft.com/office/drawing/2014/main" id="{71BFE22A-55FD-4145-B3D6-F7FCBAE31A5C}"/>
              </a:ext>
            </a:extLst>
          </p:cNvPr>
          <p:cNvSpPr/>
          <p:nvPr/>
        </p:nvSpPr>
        <p:spPr>
          <a:xfrm>
            <a:off x="645458" y="3919369"/>
            <a:ext cx="10829365" cy="9144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v. 31 “the high places of Tophet”—pagan worship place where they passed their sons and daughters through the fire</a:t>
            </a:r>
          </a:p>
        </p:txBody>
      </p:sp>
    </p:spTree>
    <p:extLst>
      <p:ext uri="{BB962C8B-B14F-4D97-AF65-F5344CB8AC3E}">
        <p14:creationId xmlns:p14="http://schemas.microsoft.com/office/powerpoint/2010/main" val="26304954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733EB1EF-7225-4AB2-9CCB-9E9857B100B5}"/>
              </a:ext>
            </a:extLst>
          </p:cNvPr>
          <p:cNvSpPr/>
          <p:nvPr/>
        </p:nvSpPr>
        <p:spPr>
          <a:xfrm>
            <a:off x="0" y="430305"/>
            <a:ext cx="12192000" cy="265176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i="1" dirty="0">
                <a:solidFill>
                  <a:schemeClr val="tx1"/>
                </a:solidFill>
              </a:rPr>
              <a:t>32</a:t>
            </a:r>
            <a:r>
              <a:rPr lang="en-US" sz="2000" dirty="0">
                <a:solidFill>
                  <a:schemeClr val="tx1"/>
                </a:solidFill>
              </a:rPr>
              <a:t> “Therefore behold, the days are coming,” says the Lord, “when it will no more be called Tophet, or the Valley of the Son of Hinnom, but the Valley of Slaughter; for they will bury in Tophet until there is no room. </a:t>
            </a:r>
          </a:p>
          <a:p>
            <a:endParaRPr lang="en-US" sz="2000" dirty="0">
              <a:solidFill>
                <a:schemeClr val="tx1"/>
              </a:solidFill>
            </a:endParaRPr>
          </a:p>
          <a:p>
            <a:r>
              <a:rPr lang="en-US" sz="1600" i="1" dirty="0">
                <a:solidFill>
                  <a:schemeClr val="tx1"/>
                </a:solidFill>
              </a:rPr>
              <a:t>33</a:t>
            </a:r>
            <a:r>
              <a:rPr lang="en-US" sz="2000" dirty="0">
                <a:solidFill>
                  <a:schemeClr val="tx1"/>
                </a:solidFill>
              </a:rPr>
              <a:t> The corpses of this people will be food for the birds of the heaven and for the beasts of the earth. And no one will frighten them away. </a:t>
            </a:r>
          </a:p>
          <a:p>
            <a:endParaRPr lang="en-US" sz="2000" dirty="0">
              <a:solidFill>
                <a:schemeClr val="tx1"/>
              </a:solidFill>
            </a:endParaRPr>
          </a:p>
          <a:p>
            <a:r>
              <a:rPr lang="en-US" sz="1600" i="1" dirty="0">
                <a:solidFill>
                  <a:schemeClr val="tx1"/>
                </a:solidFill>
              </a:rPr>
              <a:t>34 </a:t>
            </a:r>
            <a:r>
              <a:rPr lang="en-US" sz="2000" dirty="0">
                <a:solidFill>
                  <a:schemeClr val="tx1"/>
                </a:solidFill>
              </a:rPr>
              <a:t>Then I will cause to cease from the cities of Judah and from the streets of Jerusalem the voice of mirth and the voice of gladness, the voice of the bridegroom and the voice of the bride. For the land shall be desolate.</a:t>
            </a:r>
          </a:p>
        </p:txBody>
      </p:sp>
      <p:sp>
        <p:nvSpPr>
          <p:cNvPr id="2" name="Rectangle: Rounded Corners 1">
            <a:extLst>
              <a:ext uri="{FF2B5EF4-FFF2-40B4-BE49-F238E27FC236}">
                <a16:creationId xmlns:a16="http://schemas.microsoft.com/office/drawing/2014/main" id="{46FAB043-8238-46B5-8ABE-F7E0F108B78D}"/>
              </a:ext>
            </a:extLst>
          </p:cNvPr>
          <p:cNvSpPr/>
          <p:nvPr/>
        </p:nvSpPr>
        <p:spPr>
          <a:xfrm>
            <a:off x="277905" y="3318736"/>
            <a:ext cx="11465859" cy="13716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v. </a:t>
            </a:r>
            <a:r>
              <a:rPr lang="en-US" sz="2000">
                <a:solidFill>
                  <a:schemeClr val="tx1"/>
                </a:solidFill>
              </a:rPr>
              <a:t>32 Tophet </a:t>
            </a:r>
            <a:r>
              <a:rPr lang="en-US" sz="2000" dirty="0">
                <a:solidFill>
                  <a:schemeClr val="tx1"/>
                </a:solidFill>
              </a:rPr>
              <a:t>will be renamed “Valley of Slaughter”—which would happen to Jerusalem by Babylon (586 BC)</a:t>
            </a:r>
          </a:p>
          <a:p>
            <a:pPr algn="ctr"/>
            <a:r>
              <a:rPr lang="en-US" sz="2000" dirty="0">
                <a:solidFill>
                  <a:schemeClr val="tx1"/>
                </a:solidFill>
              </a:rPr>
              <a:t> </a:t>
            </a:r>
          </a:p>
          <a:p>
            <a:pPr marL="342900" indent="-342900" algn="ctr">
              <a:buFont typeface="Wingdings" panose="05000000000000000000" pitchFamily="2" charset="2"/>
              <a:buChar char="§"/>
            </a:pPr>
            <a:r>
              <a:rPr lang="en-US" sz="2000" dirty="0">
                <a:solidFill>
                  <a:schemeClr val="tx1"/>
                </a:solidFill>
              </a:rPr>
              <a:t>Representative of what will happen in the end time—on Judah and Israel</a:t>
            </a:r>
          </a:p>
          <a:p>
            <a:pPr marL="342900" indent="-342900" algn="ctr">
              <a:buFont typeface="Wingdings" panose="05000000000000000000" pitchFamily="2" charset="2"/>
              <a:buChar char="Ø"/>
            </a:pPr>
            <a:r>
              <a:rPr lang="en-US" sz="2000" dirty="0">
                <a:solidFill>
                  <a:schemeClr val="tx1"/>
                </a:solidFill>
              </a:rPr>
              <a:t>Also a type of the final judgment, the incorrigibly wicked (Lake of fire in Revelation) </a:t>
            </a:r>
          </a:p>
        </p:txBody>
      </p:sp>
      <p:sp>
        <p:nvSpPr>
          <p:cNvPr id="3" name="Rectangle: Rounded Corners 2">
            <a:extLst>
              <a:ext uri="{FF2B5EF4-FFF2-40B4-BE49-F238E27FC236}">
                <a16:creationId xmlns:a16="http://schemas.microsoft.com/office/drawing/2014/main" id="{8010CA3C-AC40-4D05-B306-5B3DBF7C4C1A}"/>
              </a:ext>
            </a:extLst>
          </p:cNvPr>
          <p:cNvSpPr/>
          <p:nvPr/>
        </p:nvSpPr>
        <p:spPr>
          <a:xfrm>
            <a:off x="457199" y="5025618"/>
            <a:ext cx="10802470" cy="9144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v. 34 After the judgment on Jerusalem has passed the voices of celebration will be gone</a:t>
            </a:r>
          </a:p>
        </p:txBody>
      </p:sp>
    </p:spTree>
    <p:extLst>
      <p:ext uri="{BB962C8B-B14F-4D97-AF65-F5344CB8AC3E}">
        <p14:creationId xmlns:p14="http://schemas.microsoft.com/office/powerpoint/2010/main" val="4498878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a:extLst>
              <a:ext uri="{FF2B5EF4-FFF2-40B4-BE49-F238E27FC236}">
                <a16:creationId xmlns:a16="http://schemas.microsoft.com/office/drawing/2014/main" id="{9E1935C3-C977-4C90-98B7-BD1EF03F8056}"/>
              </a:ext>
            </a:extLst>
          </p:cNvPr>
          <p:cNvSpPr/>
          <p:nvPr/>
        </p:nvSpPr>
        <p:spPr>
          <a:xfrm>
            <a:off x="4240306" y="251012"/>
            <a:ext cx="2563905" cy="9144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Lessons</a:t>
            </a:r>
          </a:p>
        </p:txBody>
      </p:sp>
      <p:sp>
        <p:nvSpPr>
          <p:cNvPr id="6" name="Rectangle: Rounded Corners 5">
            <a:extLst>
              <a:ext uri="{FF2B5EF4-FFF2-40B4-BE49-F238E27FC236}">
                <a16:creationId xmlns:a16="http://schemas.microsoft.com/office/drawing/2014/main" id="{C5A1AD0A-E247-4BF2-A6B5-106F5901A1AE}"/>
              </a:ext>
            </a:extLst>
          </p:cNvPr>
          <p:cNvSpPr/>
          <p:nvPr/>
        </p:nvSpPr>
        <p:spPr>
          <a:xfrm>
            <a:off x="681318" y="3078479"/>
            <a:ext cx="10241280" cy="128016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The danger of syncretism—saying one is worshipping God while practicing paganism</a:t>
            </a:r>
          </a:p>
          <a:p>
            <a:pPr algn="ctr"/>
            <a:r>
              <a:rPr lang="en-US" sz="2000" dirty="0">
                <a:solidFill>
                  <a:schemeClr val="tx1"/>
                </a:solidFill>
              </a:rPr>
              <a:t>(a form </a:t>
            </a:r>
            <a:r>
              <a:rPr lang="en-US" sz="2000">
                <a:solidFill>
                  <a:schemeClr val="tx1"/>
                </a:solidFill>
              </a:rPr>
              <a:t>of religion)</a:t>
            </a:r>
            <a:endParaRPr lang="en-US" sz="2000" dirty="0">
              <a:solidFill>
                <a:schemeClr val="tx1"/>
              </a:solidFill>
            </a:endParaRPr>
          </a:p>
          <a:p>
            <a:pPr algn="ctr"/>
            <a:endParaRPr lang="en-US" sz="2000" dirty="0">
              <a:solidFill>
                <a:schemeClr val="tx1"/>
              </a:solidFill>
            </a:endParaRPr>
          </a:p>
          <a:p>
            <a:pPr marL="342900" indent="-342900" algn="ctr">
              <a:buFont typeface="Wingdings" panose="05000000000000000000" pitchFamily="2" charset="2"/>
              <a:buChar char="Ø"/>
            </a:pPr>
            <a:r>
              <a:rPr lang="en-US" sz="2000" dirty="0">
                <a:solidFill>
                  <a:schemeClr val="tx1"/>
                </a:solidFill>
              </a:rPr>
              <a:t>Must be careful to worship God practicing truth (John 17:17)</a:t>
            </a:r>
          </a:p>
        </p:txBody>
      </p:sp>
      <p:sp>
        <p:nvSpPr>
          <p:cNvPr id="3" name="Rectangle: Rounded Corners 2">
            <a:extLst>
              <a:ext uri="{FF2B5EF4-FFF2-40B4-BE49-F238E27FC236}">
                <a16:creationId xmlns:a16="http://schemas.microsoft.com/office/drawing/2014/main" id="{11C7CE26-7D01-4E8A-AD63-FBAC753A120A}"/>
              </a:ext>
            </a:extLst>
          </p:cNvPr>
          <p:cNvSpPr/>
          <p:nvPr/>
        </p:nvSpPr>
        <p:spPr>
          <a:xfrm>
            <a:off x="1221889" y="1613647"/>
            <a:ext cx="8869680" cy="109728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“ask for the old paths, where the good way is, And walk in it”</a:t>
            </a:r>
          </a:p>
          <a:p>
            <a:pPr algn="ctr"/>
            <a:endParaRPr lang="en-US" dirty="0">
              <a:solidFill>
                <a:schemeClr val="tx1"/>
              </a:solidFill>
            </a:endParaRPr>
          </a:p>
          <a:p>
            <a:pPr marL="285750" indent="-285750" algn="ctr">
              <a:buFont typeface="Wingdings" panose="05000000000000000000" pitchFamily="2" charset="2"/>
              <a:buChar char="Ø"/>
            </a:pPr>
            <a:r>
              <a:rPr lang="en-US" dirty="0">
                <a:solidFill>
                  <a:schemeClr val="tx1"/>
                </a:solidFill>
              </a:rPr>
              <a:t>Walk in the way of righteousness in obedience to God</a:t>
            </a:r>
            <a:endParaRPr lang="en-US" dirty="0"/>
          </a:p>
        </p:txBody>
      </p:sp>
      <p:sp>
        <p:nvSpPr>
          <p:cNvPr id="4" name="Rectangle: Rounded Corners 3">
            <a:extLst>
              <a:ext uri="{FF2B5EF4-FFF2-40B4-BE49-F238E27FC236}">
                <a16:creationId xmlns:a16="http://schemas.microsoft.com/office/drawing/2014/main" id="{7AAA88FC-06EC-4CD6-9BA2-6A16B48813E4}"/>
              </a:ext>
            </a:extLst>
          </p:cNvPr>
          <p:cNvSpPr/>
          <p:nvPr/>
        </p:nvSpPr>
        <p:spPr>
          <a:xfrm>
            <a:off x="394447" y="4819426"/>
            <a:ext cx="11403106" cy="13716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Israel by means of their disobedience went backwards and not forward</a:t>
            </a:r>
          </a:p>
          <a:p>
            <a:pPr algn="ctr"/>
            <a:endParaRPr lang="en-US" sz="2000" dirty="0">
              <a:solidFill>
                <a:schemeClr val="tx1"/>
              </a:solidFill>
            </a:endParaRPr>
          </a:p>
          <a:p>
            <a:pPr marL="342900" indent="-342900" algn="ctr">
              <a:buFont typeface="Wingdings" panose="05000000000000000000" pitchFamily="2" charset="2"/>
              <a:buChar char="Ø"/>
            </a:pPr>
            <a:r>
              <a:rPr lang="en-US" sz="2000" dirty="0">
                <a:solidFill>
                  <a:schemeClr val="tx1"/>
                </a:solidFill>
              </a:rPr>
              <a:t>We must be constantly focused to go forward spiritually towards the kingdom following God</a:t>
            </a:r>
          </a:p>
        </p:txBody>
      </p:sp>
    </p:spTree>
    <p:extLst>
      <p:ext uri="{BB962C8B-B14F-4D97-AF65-F5344CB8AC3E}">
        <p14:creationId xmlns:p14="http://schemas.microsoft.com/office/powerpoint/2010/main" val="16594813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3" grpId="0" animBg="1"/>
      <p:bldP spid="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E1791E8-1A0E-49C5-9AC6-78DAA5E01CC0}"/>
              </a:ext>
            </a:extLst>
          </p:cNvPr>
          <p:cNvSpPr/>
          <p:nvPr/>
        </p:nvSpPr>
        <p:spPr>
          <a:xfrm>
            <a:off x="0" y="1057835"/>
            <a:ext cx="12192000" cy="2286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i="1" dirty="0">
                <a:solidFill>
                  <a:schemeClr val="tx1"/>
                </a:solidFill>
              </a:rPr>
              <a:t>1</a:t>
            </a:r>
            <a:r>
              <a:rPr lang="en-US" sz="2000" dirty="0">
                <a:solidFill>
                  <a:schemeClr val="tx1"/>
                </a:solidFill>
              </a:rPr>
              <a:t> “O you children of Benjamin, Gather yourselves to flee from the midst of Jerusalem! Blow the trumpet in Tekoa, And set up a signal-fire in Beth </a:t>
            </a:r>
            <a:r>
              <a:rPr lang="en-US" sz="2000" dirty="0" err="1">
                <a:solidFill>
                  <a:schemeClr val="tx1"/>
                </a:solidFill>
              </a:rPr>
              <a:t>Haccerem</a:t>
            </a:r>
            <a:r>
              <a:rPr lang="en-US" sz="2000" dirty="0">
                <a:solidFill>
                  <a:schemeClr val="tx1"/>
                </a:solidFill>
              </a:rPr>
              <a:t>; For disaster appears out of the north, And great destruction. </a:t>
            </a:r>
          </a:p>
          <a:p>
            <a:endParaRPr lang="en-US" sz="2000" dirty="0">
              <a:solidFill>
                <a:schemeClr val="tx1"/>
              </a:solidFill>
            </a:endParaRPr>
          </a:p>
          <a:p>
            <a:r>
              <a:rPr lang="en-US" sz="1600" i="1" dirty="0">
                <a:solidFill>
                  <a:schemeClr val="tx1"/>
                </a:solidFill>
              </a:rPr>
              <a:t>2</a:t>
            </a:r>
            <a:r>
              <a:rPr lang="en-US" sz="2000" dirty="0">
                <a:solidFill>
                  <a:schemeClr val="tx1"/>
                </a:solidFill>
              </a:rPr>
              <a:t> I have likened the daughter of Zion To a lovely and delicate woman. </a:t>
            </a:r>
          </a:p>
          <a:p>
            <a:endParaRPr lang="en-US" sz="2000" dirty="0">
              <a:solidFill>
                <a:schemeClr val="tx1"/>
              </a:solidFill>
            </a:endParaRPr>
          </a:p>
          <a:p>
            <a:r>
              <a:rPr lang="en-US" sz="1600" i="1" dirty="0">
                <a:solidFill>
                  <a:schemeClr val="tx1"/>
                </a:solidFill>
              </a:rPr>
              <a:t>3 </a:t>
            </a:r>
            <a:r>
              <a:rPr lang="en-US" sz="2000" dirty="0">
                <a:solidFill>
                  <a:schemeClr val="tx1"/>
                </a:solidFill>
              </a:rPr>
              <a:t>The shepherds with their flocks shall come to her. They shall pitch their tents against her all around. Each one shall pasture in his own place.”</a:t>
            </a:r>
          </a:p>
        </p:txBody>
      </p:sp>
      <p:sp>
        <p:nvSpPr>
          <p:cNvPr id="3" name="Oval 2">
            <a:extLst>
              <a:ext uri="{FF2B5EF4-FFF2-40B4-BE49-F238E27FC236}">
                <a16:creationId xmlns:a16="http://schemas.microsoft.com/office/drawing/2014/main" id="{6245FAA8-A43D-4686-BD61-E707E7750CCB}"/>
              </a:ext>
            </a:extLst>
          </p:cNvPr>
          <p:cNvSpPr/>
          <p:nvPr/>
        </p:nvSpPr>
        <p:spPr>
          <a:xfrm>
            <a:off x="152400" y="284181"/>
            <a:ext cx="2011680" cy="54864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Chapter 6</a:t>
            </a:r>
          </a:p>
        </p:txBody>
      </p:sp>
      <p:sp>
        <p:nvSpPr>
          <p:cNvPr id="4" name="Rectangle: Rounded Corners 3">
            <a:extLst>
              <a:ext uri="{FF2B5EF4-FFF2-40B4-BE49-F238E27FC236}">
                <a16:creationId xmlns:a16="http://schemas.microsoft.com/office/drawing/2014/main" id="{1346760E-46A1-48EA-A97A-9BE71281FCAC}"/>
              </a:ext>
            </a:extLst>
          </p:cNvPr>
          <p:cNvSpPr/>
          <p:nvPr/>
        </p:nvSpPr>
        <p:spPr>
          <a:xfrm>
            <a:off x="152400" y="3530304"/>
            <a:ext cx="11887200" cy="164592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v. 1 Benjamin was part of the southern two tribe kingdom along with Judah…located to the north of Jerusalem</a:t>
            </a:r>
          </a:p>
          <a:p>
            <a:pPr marL="342900" indent="-342900" algn="ctr">
              <a:buFont typeface="Wingdings" panose="05000000000000000000" pitchFamily="2" charset="2"/>
              <a:buChar char="§"/>
            </a:pPr>
            <a:r>
              <a:rPr lang="en-US" sz="2000" dirty="0">
                <a:solidFill>
                  <a:schemeClr val="tx1"/>
                </a:solidFill>
              </a:rPr>
              <a:t>Tekoa and Beth </a:t>
            </a:r>
            <a:r>
              <a:rPr lang="en-US" sz="2000" dirty="0" err="1">
                <a:solidFill>
                  <a:schemeClr val="tx1"/>
                </a:solidFill>
              </a:rPr>
              <a:t>Haccerem</a:t>
            </a:r>
            <a:r>
              <a:rPr lang="en-US" sz="2000" dirty="0">
                <a:solidFill>
                  <a:schemeClr val="tx1"/>
                </a:solidFill>
              </a:rPr>
              <a:t> located to the south of Jerusalem</a:t>
            </a:r>
          </a:p>
          <a:p>
            <a:pPr algn="ctr"/>
            <a:endParaRPr lang="en-US" sz="2000" dirty="0">
              <a:solidFill>
                <a:schemeClr val="tx1"/>
              </a:solidFill>
            </a:endParaRPr>
          </a:p>
          <a:p>
            <a:pPr marL="342900" indent="-342900" algn="ctr">
              <a:buFont typeface="Wingdings" panose="05000000000000000000" pitchFamily="2" charset="2"/>
              <a:buChar char="§"/>
            </a:pPr>
            <a:r>
              <a:rPr lang="en-US" sz="2000" dirty="0">
                <a:solidFill>
                  <a:schemeClr val="tx1"/>
                </a:solidFill>
              </a:rPr>
              <a:t>All areas around the city are threatened with destruction </a:t>
            </a:r>
            <a:r>
              <a:rPr lang="en-US" sz="2000" b="1" dirty="0">
                <a:solidFill>
                  <a:schemeClr val="tx1"/>
                </a:solidFill>
              </a:rPr>
              <a:t>from the north</a:t>
            </a:r>
          </a:p>
          <a:p>
            <a:pPr marL="342900" indent="-342900" algn="ctr">
              <a:buFont typeface="Wingdings" panose="05000000000000000000" pitchFamily="2" charset="2"/>
              <a:buChar char="Ø"/>
            </a:pPr>
            <a:r>
              <a:rPr lang="en-US" sz="2000" dirty="0">
                <a:solidFill>
                  <a:schemeClr val="tx1"/>
                </a:solidFill>
              </a:rPr>
              <a:t>Disaster for ancient Jerusalem and end time Jerusalem </a:t>
            </a:r>
          </a:p>
        </p:txBody>
      </p:sp>
      <p:sp>
        <p:nvSpPr>
          <p:cNvPr id="5" name="Rectangle: Rounded Corners 4">
            <a:extLst>
              <a:ext uri="{FF2B5EF4-FFF2-40B4-BE49-F238E27FC236}">
                <a16:creationId xmlns:a16="http://schemas.microsoft.com/office/drawing/2014/main" id="{2C8083FC-1076-422A-B47B-DF7F0C89B39B}"/>
              </a:ext>
            </a:extLst>
          </p:cNvPr>
          <p:cNvSpPr/>
          <p:nvPr/>
        </p:nvSpPr>
        <p:spPr>
          <a:xfrm>
            <a:off x="331694" y="5330417"/>
            <a:ext cx="11528612" cy="13716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tx1"/>
              </a:solidFill>
            </a:endParaRPr>
          </a:p>
          <a:p>
            <a:pPr algn="ctr"/>
            <a:r>
              <a:rPr lang="en-US" sz="2000" dirty="0">
                <a:solidFill>
                  <a:schemeClr val="tx1"/>
                </a:solidFill>
              </a:rPr>
              <a:t>v. 2-3 Jerusalem pictured like a delicate but helpless woman…the enemies are all around</a:t>
            </a:r>
          </a:p>
          <a:p>
            <a:pPr algn="ctr"/>
            <a:endParaRPr lang="en-US" sz="2000" dirty="0">
              <a:solidFill>
                <a:schemeClr val="tx1"/>
              </a:solidFill>
            </a:endParaRPr>
          </a:p>
          <a:p>
            <a:pPr algn="ctr"/>
            <a:r>
              <a:rPr lang="en-US" sz="2000" dirty="0">
                <a:solidFill>
                  <a:schemeClr val="tx1"/>
                </a:solidFill>
              </a:rPr>
              <a:t>Shepherds—figure for the leaders of the attack (Babylonians)… ‘pitching their tents’= the siege</a:t>
            </a:r>
          </a:p>
          <a:p>
            <a:pPr marL="342900" indent="-342900" algn="ctr">
              <a:buFont typeface="Wingdings" panose="05000000000000000000" pitchFamily="2" charset="2"/>
              <a:buChar char="§"/>
            </a:pPr>
            <a:r>
              <a:rPr lang="en-US" sz="2000" dirty="0">
                <a:solidFill>
                  <a:schemeClr val="tx1"/>
                </a:solidFill>
              </a:rPr>
              <a:t>Pastoring in its own place= taking the agricultural resources around to feed their army</a:t>
            </a:r>
          </a:p>
          <a:p>
            <a:pPr algn="ctr"/>
            <a:r>
              <a:rPr lang="en-US" sz="2000" dirty="0">
                <a:solidFill>
                  <a:schemeClr val="tx1"/>
                </a:solidFill>
              </a:rPr>
              <a:t> </a:t>
            </a:r>
          </a:p>
        </p:txBody>
      </p:sp>
      <p:sp>
        <p:nvSpPr>
          <p:cNvPr id="6" name="Rectangle: Rounded Corners 5">
            <a:extLst>
              <a:ext uri="{FF2B5EF4-FFF2-40B4-BE49-F238E27FC236}">
                <a16:creationId xmlns:a16="http://schemas.microsoft.com/office/drawing/2014/main" id="{2FD50769-301B-4141-98AF-32DDFD15E38D}"/>
              </a:ext>
            </a:extLst>
          </p:cNvPr>
          <p:cNvSpPr/>
          <p:nvPr/>
        </p:nvSpPr>
        <p:spPr>
          <a:xfrm>
            <a:off x="2164080" y="744970"/>
            <a:ext cx="3657600" cy="27432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v. 1-8 Jerusalem under siege</a:t>
            </a:r>
          </a:p>
        </p:txBody>
      </p:sp>
      <p:sp>
        <p:nvSpPr>
          <p:cNvPr id="7" name="Rectangle: Rounded Corners 6">
            <a:extLst>
              <a:ext uri="{FF2B5EF4-FFF2-40B4-BE49-F238E27FC236}">
                <a16:creationId xmlns:a16="http://schemas.microsoft.com/office/drawing/2014/main" id="{D45A0100-88BE-4D87-A5B8-3903FD0E1528}"/>
              </a:ext>
            </a:extLst>
          </p:cNvPr>
          <p:cNvSpPr/>
          <p:nvPr/>
        </p:nvSpPr>
        <p:spPr>
          <a:xfrm>
            <a:off x="2534323" y="122368"/>
            <a:ext cx="9418320" cy="54864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Chapter six finishes the 2</a:t>
            </a:r>
            <a:r>
              <a:rPr lang="en-US" sz="2000" baseline="30000" dirty="0">
                <a:solidFill>
                  <a:schemeClr val="tx1"/>
                </a:solidFill>
              </a:rPr>
              <a:t>nd</a:t>
            </a:r>
            <a:r>
              <a:rPr lang="en-US" sz="2000" dirty="0">
                <a:solidFill>
                  <a:schemeClr val="tx1"/>
                </a:solidFill>
              </a:rPr>
              <a:t> sermon—Judgment against Judah in Jeremiah’s day</a:t>
            </a:r>
          </a:p>
          <a:p>
            <a:pPr marL="342900" indent="-342900" algn="ctr">
              <a:buFont typeface="Wingdings" panose="05000000000000000000" pitchFamily="2" charset="2"/>
              <a:buChar char="§"/>
            </a:pPr>
            <a:r>
              <a:rPr lang="en-US" sz="2000" dirty="0">
                <a:solidFill>
                  <a:schemeClr val="tx1"/>
                </a:solidFill>
              </a:rPr>
              <a:t>End time prophecy woven in</a:t>
            </a:r>
          </a:p>
        </p:txBody>
      </p:sp>
    </p:spTree>
    <p:extLst>
      <p:ext uri="{BB962C8B-B14F-4D97-AF65-F5344CB8AC3E}">
        <p14:creationId xmlns:p14="http://schemas.microsoft.com/office/powerpoint/2010/main" val="38814763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F93D9EA-BEC6-409D-BF04-28D2E798240F}"/>
              </a:ext>
            </a:extLst>
          </p:cNvPr>
          <p:cNvSpPr/>
          <p:nvPr/>
        </p:nvSpPr>
        <p:spPr>
          <a:xfrm>
            <a:off x="0" y="636494"/>
            <a:ext cx="12192000" cy="18288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i="1" dirty="0">
                <a:solidFill>
                  <a:schemeClr val="tx1"/>
                </a:solidFill>
              </a:rPr>
              <a:t>4</a:t>
            </a:r>
            <a:r>
              <a:rPr lang="en-US" sz="2000" dirty="0">
                <a:solidFill>
                  <a:schemeClr val="tx1"/>
                </a:solidFill>
              </a:rPr>
              <a:t> “Prepare war against her; Arise, and let us go up at noon. Woe to us, for the day goes away, For the shadows of the evening are lengthening. </a:t>
            </a:r>
          </a:p>
          <a:p>
            <a:endParaRPr lang="en-US" sz="2000" dirty="0">
              <a:solidFill>
                <a:schemeClr val="tx1"/>
              </a:solidFill>
            </a:endParaRPr>
          </a:p>
          <a:p>
            <a:r>
              <a:rPr lang="en-US" sz="1600" i="1" dirty="0">
                <a:solidFill>
                  <a:schemeClr val="tx1"/>
                </a:solidFill>
              </a:rPr>
              <a:t>5</a:t>
            </a:r>
            <a:r>
              <a:rPr lang="en-US" sz="2000" dirty="0">
                <a:solidFill>
                  <a:schemeClr val="tx1"/>
                </a:solidFill>
              </a:rPr>
              <a:t> Arise, and let us go by night, And let us destroy her palaces.”</a:t>
            </a:r>
          </a:p>
        </p:txBody>
      </p:sp>
      <p:sp>
        <p:nvSpPr>
          <p:cNvPr id="3" name="Rectangle: Rounded Corners 2">
            <a:extLst>
              <a:ext uri="{FF2B5EF4-FFF2-40B4-BE49-F238E27FC236}">
                <a16:creationId xmlns:a16="http://schemas.microsoft.com/office/drawing/2014/main" id="{9382A255-1FB5-46B2-A141-8CFB29246543}"/>
              </a:ext>
            </a:extLst>
          </p:cNvPr>
          <p:cNvSpPr/>
          <p:nvPr/>
        </p:nvSpPr>
        <p:spPr>
          <a:xfrm>
            <a:off x="3083859" y="71717"/>
            <a:ext cx="5669280" cy="4572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Statements from the enemy army</a:t>
            </a:r>
          </a:p>
        </p:txBody>
      </p:sp>
      <p:sp>
        <p:nvSpPr>
          <p:cNvPr id="4" name="Rectangle: Rounded Corners 3">
            <a:extLst>
              <a:ext uri="{FF2B5EF4-FFF2-40B4-BE49-F238E27FC236}">
                <a16:creationId xmlns:a16="http://schemas.microsoft.com/office/drawing/2014/main" id="{58F677BE-8A2B-4253-8B0C-7B958F7C88CD}"/>
              </a:ext>
            </a:extLst>
          </p:cNvPr>
          <p:cNvSpPr/>
          <p:nvPr/>
        </p:nvSpPr>
        <p:spPr>
          <a:xfrm>
            <a:off x="1078454" y="2702859"/>
            <a:ext cx="9326880" cy="128016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v. 4 “Prepare for war against her—against Jerusalem</a:t>
            </a:r>
          </a:p>
          <a:p>
            <a:pPr algn="ctr"/>
            <a:endParaRPr lang="en-US" sz="2000" dirty="0">
              <a:solidFill>
                <a:schemeClr val="tx1"/>
              </a:solidFill>
            </a:endParaRPr>
          </a:p>
          <a:p>
            <a:pPr marL="342900" indent="-342900" algn="ctr">
              <a:buFont typeface="Wingdings" panose="05000000000000000000" pitchFamily="2" charset="2"/>
              <a:buChar char="§"/>
            </a:pPr>
            <a:r>
              <a:rPr lang="en-US" sz="2000" dirty="0">
                <a:solidFill>
                  <a:schemeClr val="tx1"/>
                </a:solidFill>
              </a:rPr>
              <a:t>“at noon” “when most are resting” </a:t>
            </a:r>
            <a:r>
              <a:rPr lang="en-US" sz="1600" dirty="0">
                <a:solidFill>
                  <a:schemeClr val="tx1"/>
                </a:solidFill>
              </a:rPr>
              <a:t>(Companion)</a:t>
            </a:r>
          </a:p>
          <a:p>
            <a:pPr marL="342900" indent="-342900" algn="ctr">
              <a:buFont typeface="Wingdings" panose="05000000000000000000" pitchFamily="2" charset="2"/>
              <a:buChar char="Ø"/>
            </a:pPr>
            <a:r>
              <a:rPr lang="en-US" sz="2000" dirty="0">
                <a:solidFill>
                  <a:schemeClr val="tx1"/>
                </a:solidFill>
              </a:rPr>
              <a:t>They are anxious to begin the siege by noon but the day is slipping away</a:t>
            </a:r>
          </a:p>
        </p:txBody>
      </p:sp>
      <p:sp>
        <p:nvSpPr>
          <p:cNvPr id="5" name="Rectangle: Rounded Corners 4">
            <a:extLst>
              <a:ext uri="{FF2B5EF4-FFF2-40B4-BE49-F238E27FC236}">
                <a16:creationId xmlns:a16="http://schemas.microsoft.com/office/drawing/2014/main" id="{838DFBBA-9EBF-4B9F-B7CE-BAC57881E3EA}"/>
              </a:ext>
            </a:extLst>
          </p:cNvPr>
          <p:cNvSpPr/>
          <p:nvPr/>
        </p:nvSpPr>
        <p:spPr>
          <a:xfrm>
            <a:off x="645459" y="4392707"/>
            <a:ext cx="10336306" cy="9144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v. 5 As the day has gone by, they attack at night with the goal of destroying the palaces</a:t>
            </a:r>
          </a:p>
        </p:txBody>
      </p:sp>
    </p:spTree>
    <p:extLst>
      <p:ext uri="{BB962C8B-B14F-4D97-AF65-F5344CB8AC3E}">
        <p14:creationId xmlns:p14="http://schemas.microsoft.com/office/powerpoint/2010/main" val="18397223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CA2F563-5A79-4FAD-AC06-89A2067F8DD2}"/>
              </a:ext>
            </a:extLst>
          </p:cNvPr>
          <p:cNvSpPr/>
          <p:nvPr/>
        </p:nvSpPr>
        <p:spPr>
          <a:xfrm>
            <a:off x="0" y="566567"/>
            <a:ext cx="12192000" cy="23774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i="1" dirty="0">
              <a:solidFill>
                <a:schemeClr val="tx1"/>
              </a:solidFill>
            </a:endParaRPr>
          </a:p>
          <a:p>
            <a:endParaRPr lang="en-US" sz="1600" i="1" dirty="0">
              <a:solidFill>
                <a:schemeClr val="tx1"/>
              </a:solidFill>
            </a:endParaRPr>
          </a:p>
          <a:p>
            <a:r>
              <a:rPr lang="en-US" sz="1600" i="1" dirty="0">
                <a:solidFill>
                  <a:schemeClr val="tx1"/>
                </a:solidFill>
              </a:rPr>
              <a:t>6</a:t>
            </a:r>
            <a:r>
              <a:rPr lang="en-US" sz="2000" dirty="0">
                <a:solidFill>
                  <a:schemeClr val="tx1"/>
                </a:solidFill>
              </a:rPr>
              <a:t> For thus has the Lord of hosts said: “Cut down trees, And build a mound against Jerusalem. This is the city to be punished. She is full of oppression in her midst. </a:t>
            </a:r>
          </a:p>
          <a:p>
            <a:endParaRPr lang="en-US" sz="2000" dirty="0">
              <a:solidFill>
                <a:schemeClr val="tx1"/>
              </a:solidFill>
            </a:endParaRPr>
          </a:p>
          <a:p>
            <a:r>
              <a:rPr lang="en-US" sz="1600" i="1" dirty="0">
                <a:solidFill>
                  <a:schemeClr val="tx1"/>
                </a:solidFill>
              </a:rPr>
              <a:t>7</a:t>
            </a:r>
            <a:r>
              <a:rPr lang="en-US" sz="2000" dirty="0">
                <a:solidFill>
                  <a:schemeClr val="tx1"/>
                </a:solidFill>
              </a:rPr>
              <a:t> As a fountain wells up with water, So she wells up with her wickedness. Violence and plundering are heard in her. Before Me continually are grief and wounds.</a:t>
            </a:r>
          </a:p>
          <a:p>
            <a:endParaRPr lang="en-US" sz="2000" dirty="0">
              <a:solidFill>
                <a:schemeClr val="tx1"/>
              </a:solidFill>
            </a:endParaRPr>
          </a:p>
          <a:p>
            <a:r>
              <a:rPr lang="en-US" sz="1600" i="1" dirty="0">
                <a:solidFill>
                  <a:schemeClr val="tx1"/>
                </a:solidFill>
              </a:rPr>
              <a:t>8</a:t>
            </a:r>
            <a:r>
              <a:rPr lang="en-US" sz="2000" dirty="0">
                <a:solidFill>
                  <a:schemeClr val="tx1"/>
                </a:solidFill>
              </a:rPr>
              <a:t> Be instructed, O Jerusalem, Lest My soul depart from you; Lest I make you desolate, A land not inhabited.” </a:t>
            </a:r>
          </a:p>
          <a:p>
            <a:endParaRPr lang="en-US" sz="2000" dirty="0">
              <a:solidFill>
                <a:schemeClr val="tx1"/>
              </a:solidFill>
            </a:endParaRPr>
          </a:p>
          <a:p>
            <a:endParaRPr lang="en-US" sz="2000" dirty="0">
              <a:solidFill>
                <a:schemeClr val="tx1"/>
              </a:solidFill>
            </a:endParaRPr>
          </a:p>
        </p:txBody>
      </p:sp>
      <p:sp>
        <p:nvSpPr>
          <p:cNvPr id="3" name="Rectangle: Rounded Corners 2">
            <a:extLst>
              <a:ext uri="{FF2B5EF4-FFF2-40B4-BE49-F238E27FC236}">
                <a16:creationId xmlns:a16="http://schemas.microsoft.com/office/drawing/2014/main" id="{69B9E852-1475-4879-B3CE-1E640EDEAEA7}"/>
              </a:ext>
            </a:extLst>
          </p:cNvPr>
          <p:cNvSpPr/>
          <p:nvPr/>
        </p:nvSpPr>
        <p:spPr>
          <a:xfrm>
            <a:off x="860611" y="3097307"/>
            <a:ext cx="9509760" cy="9144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v. 6  Cut down trees and make siege mounds/ramps for the attack</a:t>
            </a:r>
          </a:p>
          <a:p>
            <a:pPr algn="ctr"/>
            <a:endParaRPr lang="en-US" sz="2000" dirty="0">
              <a:solidFill>
                <a:schemeClr val="tx1"/>
              </a:solidFill>
            </a:endParaRPr>
          </a:p>
          <a:p>
            <a:pPr marL="342900" indent="-342900" algn="ctr">
              <a:buFont typeface="Wingdings" panose="05000000000000000000" pitchFamily="2" charset="2"/>
              <a:buChar char="§"/>
            </a:pPr>
            <a:r>
              <a:rPr lang="en-US" sz="2000" dirty="0">
                <a:solidFill>
                  <a:schemeClr val="tx1"/>
                </a:solidFill>
              </a:rPr>
              <a:t>The reason: Jerusalem to be punished because of her oppression </a:t>
            </a:r>
          </a:p>
        </p:txBody>
      </p:sp>
      <p:sp>
        <p:nvSpPr>
          <p:cNvPr id="4" name="Rectangle: Rounded Corners 3">
            <a:extLst>
              <a:ext uri="{FF2B5EF4-FFF2-40B4-BE49-F238E27FC236}">
                <a16:creationId xmlns:a16="http://schemas.microsoft.com/office/drawing/2014/main" id="{D1FCE2E3-9EED-43C2-B0E2-3494A68F043A}"/>
              </a:ext>
            </a:extLst>
          </p:cNvPr>
          <p:cNvSpPr/>
          <p:nvPr/>
        </p:nvSpPr>
        <p:spPr>
          <a:xfrm>
            <a:off x="412375" y="4258235"/>
            <a:ext cx="11214848" cy="82296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v. 7 Jerusalem's wickedness—it overflows like water overflows a fountain</a:t>
            </a:r>
          </a:p>
          <a:p>
            <a:pPr marL="342900" indent="-342900" algn="ctr">
              <a:buFont typeface="Wingdings" panose="05000000000000000000" pitchFamily="2" charset="2"/>
              <a:buChar char="§"/>
            </a:pPr>
            <a:r>
              <a:rPr lang="en-US" sz="2000" dirty="0">
                <a:solidFill>
                  <a:schemeClr val="tx1"/>
                </a:solidFill>
              </a:rPr>
              <a:t>Violence and plundering (physical and spiritual) </a:t>
            </a:r>
          </a:p>
        </p:txBody>
      </p:sp>
      <p:sp>
        <p:nvSpPr>
          <p:cNvPr id="5" name="Rectangle: Rounded Corners 4">
            <a:extLst>
              <a:ext uri="{FF2B5EF4-FFF2-40B4-BE49-F238E27FC236}">
                <a16:creationId xmlns:a16="http://schemas.microsoft.com/office/drawing/2014/main" id="{28160146-BD58-4F48-8802-C0C6B5677AEF}"/>
              </a:ext>
            </a:extLst>
          </p:cNvPr>
          <p:cNvSpPr/>
          <p:nvPr/>
        </p:nvSpPr>
        <p:spPr>
          <a:xfrm>
            <a:off x="1317811" y="5298143"/>
            <a:ext cx="9052560" cy="128016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tx1"/>
              </a:solidFill>
            </a:endParaRPr>
          </a:p>
          <a:p>
            <a:pPr algn="ctr"/>
            <a:r>
              <a:rPr lang="en-US" sz="2000" dirty="0">
                <a:solidFill>
                  <a:schemeClr val="tx1"/>
                </a:solidFill>
              </a:rPr>
              <a:t>v. 8 “Be instructed”—Take heed to the warning from God</a:t>
            </a:r>
          </a:p>
          <a:p>
            <a:pPr marL="342900" indent="-342900" algn="ctr">
              <a:buFont typeface="Wingdings" panose="05000000000000000000" pitchFamily="2" charset="2"/>
              <a:buChar char="Ø"/>
            </a:pPr>
            <a:r>
              <a:rPr lang="en-US" sz="2000" dirty="0">
                <a:solidFill>
                  <a:schemeClr val="tx1"/>
                </a:solidFill>
              </a:rPr>
              <a:t>They have chance to repent…or be desolate</a:t>
            </a:r>
          </a:p>
          <a:p>
            <a:pPr algn="ctr"/>
            <a:endParaRPr lang="en-US" sz="2000" dirty="0">
              <a:solidFill>
                <a:schemeClr val="tx1"/>
              </a:solidFill>
            </a:endParaRPr>
          </a:p>
          <a:p>
            <a:pPr marL="342900" indent="-342900" algn="ctr">
              <a:buFont typeface="Wingdings" panose="05000000000000000000" pitchFamily="2" charset="2"/>
              <a:buChar char="§"/>
            </a:pPr>
            <a:r>
              <a:rPr lang="en-US" sz="2000" dirty="0">
                <a:solidFill>
                  <a:schemeClr val="tx1"/>
                </a:solidFill>
              </a:rPr>
              <a:t>“My soul”= I myself </a:t>
            </a:r>
            <a:r>
              <a:rPr lang="en-US" sz="1600" dirty="0">
                <a:solidFill>
                  <a:schemeClr val="tx1"/>
                </a:solidFill>
              </a:rPr>
              <a:t>(Companion Bible)</a:t>
            </a:r>
          </a:p>
          <a:p>
            <a:pPr algn="ctr"/>
            <a:endParaRPr lang="en-US" sz="2000" dirty="0">
              <a:solidFill>
                <a:schemeClr val="tx1"/>
              </a:solidFill>
            </a:endParaRPr>
          </a:p>
        </p:txBody>
      </p:sp>
      <p:sp>
        <p:nvSpPr>
          <p:cNvPr id="6" name="Rectangle: Rounded Corners 5">
            <a:extLst>
              <a:ext uri="{FF2B5EF4-FFF2-40B4-BE49-F238E27FC236}">
                <a16:creationId xmlns:a16="http://schemas.microsoft.com/office/drawing/2014/main" id="{E4AD5613-108D-4EEF-A856-8CDA467A9195}"/>
              </a:ext>
            </a:extLst>
          </p:cNvPr>
          <p:cNvSpPr/>
          <p:nvPr/>
        </p:nvSpPr>
        <p:spPr>
          <a:xfrm>
            <a:off x="2814918" y="107576"/>
            <a:ext cx="5852160" cy="36576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God’s directions to the enemy</a:t>
            </a:r>
          </a:p>
        </p:txBody>
      </p:sp>
    </p:spTree>
    <p:extLst>
      <p:ext uri="{BB962C8B-B14F-4D97-AF65-F5344CB8AC3E}">
        <p14:creationId xmlns:p14="http://schemas.microsoft.com/office/powerpoint/2010/main" val="21653398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A3D7533-1B81-49CC-BBAB-5782AD6296B7}"/>
              </a:ext>
            </a:extLst>
          </p:cNvPr>
          <p:cNvSpPr/>
          <p:nvPr/>
        </p:nvSpPr>
        <p:spPr>
          <a:xfrm>
            <a:off x="0" y="555811"/>
            <a:ext cx="12192000" cy="347472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i="1" dirty="0">
              <a:solidFill>
                <a:schemeClr val="tx1"/>
              </a:solidFill>
            </a:endParaRPr>
          </a:p>
          <a:p>
            <a:endParaRPr lang="en-US" sz="1600" i="1" dirty="0">
              <a:solidFill>
                <a:schemeClr val="tx1"/>
              </a:solidFill>
            </a:endParaRPr>
          </a:p>
          <a:p>
            <a:r>
              <a:rPr lang="en-US" sz="1600" i="1" dirty="0">
                <a:solidFill>
                  <a:schemeClr val="tx1"/>
                </a:solidFill>
              </a:rPr>
              <a:t>9</a:t>
            </a:r>
            <a:r>
              <a:rPr lang="en-US" sz="1600" dirty="0">
                <a:solidFill>
                  <a:schemeClr val="tx1"/>
                </a:solidFill>
              </a:rPr>
              <a:t> </a:t>
            </a:r>
            <a:r>
              <a:rPr lang="en-US" sz="2000" dirty="0">
                <a:solidFill>
                  <a:schemeClr val="tx1"/>
                </a:solidFill>
              </a:rPr>
              <a:t>Thus says the Lord of hosts: “They shall thoroughly glean as a vine the remnant of Israel; As a grape-gatherer, put your hand back into the branches.”</a:t>
            </a:r>
          </a:p>
          <a:p>
            <a:endParaRPr lang="en-US" sz="2000" dirty="0">
              <a:solidFill>
                <a:schemeClr val="tx1"/>
              </a:solidFill>
            </a:endParaRPr>
          </a:p>
          <a:p>
            <a:r>
              <a:rPr lang="en-US" sz="1600" i="1" dirty="0">
                <a:solidFill>
                  <a:schemeClr val="tx1"/>
                </a:solidFill>
              </a:rPr>
              <a:t>10</a:t>
            </a:r>
            <a:r>
              <a:rPr lang="en-US" sz="2000" dirty="0">
                <a:solidFill>
                  <a:schemeClr val="tx1"/>
                </a:solidFill>
              </a:rPr>
              <a:t> To whom shall I speak and give warning, That they may hear? Indeed their ear is uncircumcised, And they cannot give heed. Behold, the word of the Lord is a reproach to them; They have no delight in it. </a:t>
            </a:r>
          </a:p>
          <a:p>
            <a:endParaRPr lang="en-US" sz="2000" dirty="0">
              <a:solidFill>
                <a:schemeClr val="tx1"/>
              </a:solidFill>
            </a:endParaRPr>
          </a:p>
          <a:p>
            <a:r>
              <a:rPr lang="en-US" sz="1600" i="1" dirty="0">
                <a:solidFill>
                  <a:schemeClr val="tx1"/>
                </a:solidFill>
              </a:rPr>
              <a:t>11</a:t>
            </a:r>
            <a:r>
              <a:rPr lang="en-US" sz="2000" dirty="0">
                <a:solidFill>
                  <a:schemeClr val="tx1"/>
                </a:solidFill>
              </a:rPr>
              <a:t> Therefore I am full of the fury of the Lord. I am weary of holding it in. “I will pour it out on the children outside, And on the assembly of young men together; For even the husband shall be taken with the wife, The aged with him who is full of days.</a:t>
            </a:r>
          </a:p>
          <a:p>
            <a:r>
              <a:rPr lang="en-US" sz="1600" i="1" dirty="0">
                <a:solidFill>
                  <a:schemeClr val="tx1"/>
                </a:solidFill>
              </a:rPr>
              <a:t>12</a:t>
            </a:r>
            <a:r>
              <a:rPr lang="en-US" sz="2000" dirty="0">
                <a:solidFill>
                  <a:schemeClr val="tx1"/>
                </a:solidFill>
              </a:rPr>
              <a:t> And their houses shall be turned over to others, Fields and wives together; For I will stretch out My hand Against the inhabitants of the land,” says the Lord. </a:t>
            </a:r>
          </a:p>
          <a:p>
            <a:endParaRPr lang="en-US" sz="2000" dirty="0">
              <a:solidFill>
                <a:schemeClr val="tx1"/>
              </a:solidFill>
            </a:endParaRPr>
          </a:p>
          <a:p>
            <a:endParaRPr lang="en-US" sz="2000" dirty="0">
              <a:solidFill>
                <a:schemeClr val="tx1"/>
              </a:solidFill>
            </a:endParaRPr>
          </a:p>
        </p:txBody>
      </p:sp>
      <p:sp>
        <p:nvSpPr>
          <p:cNvPr id="3" name="Rectangle: Rounded Corners 2">
            <a:extLst>
              <a:ext uri="{FF2B5EF4-FFF2-40B4-BE49-F238E27FC236}">
                <a16:creationId xmlns:a16="http://schemas.microsoft.com/office/drawing/2014/main" id="{98BB9C81-9795-4131-AA02-617BD2B56A7F}"/>
              </a:ext>
            </a:extLst>
          </p:cNvPr>
          <p:cNvSpPr/>
          <p:nvPr/>
        </p:nvSpPr>
        <p:spPr>
          <a:xfrm>
            <a:off x="3334871" y="98611"/>
            <a:ext cx="5029200" cy="36576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a:solidFill>
                  <a:schemeClr val="tx1"/>
                </a:solidFill>
              </a:rPr>
              <a:t>The gleaning of Israel (v. 9-15)</a:t>
            </a:r>
            <a:endParaRPr lang="en-US" sz="2000" dirty="0">
              <a:solidFill>
                <a:schemeClr val="tx1"/>
              </a:solidFill>
            </a:endParaRPr>
          </a:p>
        </p:txBody>
      </p:sp>
      <p:sp>
        <p:nvSpPr>
          <p:cNvPr id="4" name="Rectangle: Rounded Corners 3">
            <a:extLst>
              <a:ext uri="{FF2B5EF4-FFF2-40B4-BE49-F238E27FC236}">
                <a16:creationId xmlns:a16="http://schemas.microsoft.com/office/drawing/2014/main" id="{F58DF78A-D063-45D4-A957-C71AE0F6D46A}"/>
              </a:ext>
            </a:extLst>
          </p:cNvPr>
          <p:cNvSpPr/>
          <p:nvPr/>
        </p:nvSpPr>
        <p:spPr>
          <a:xfrm>
            <a:off x="327211" y="4104042"/>
            <a:ext cx="11521440" cy="100584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v. 9 Israel has been described in scripture as a vineyard (Isa. 5:1-2; Ps. 80:9-10)</a:t>
            </a:r>
          </a:p>
          <a:p>
            <a:pPr marL="342900" indent="-342900" algn="ctr">
              <a:buFont typeface="Wingdings" panose="05000000000000000000" pitchFamily="2" charset="2"/>
              <a:buChar char="§"/>
            </a:pPr>
            <a:r>
              <a:rPr lang="en-US" sz="2000" dirty="0">
                <a:solidFill>
                  <a:schemeClr val="tx1"/>
                </a:solidFill>
              </a:rPr>
              <a:t>The vineyard had gone bad with wickedness (Jer. 2: 21)</a:t>
            </a:r>
          </a:p>
          <a:p>
            <a:pPr marL="342900" indent="-342900" algn="ctr">
              <a:buFont typeface="Wingdings" panose="05000000000000000000" pitchFamily="2" charset="2"/>
              <a:buChar char="Ø"/>
            </a:pPr>
            <a:r>
              <a:rPr lang="en-US" sz="2000" dirty="0">
                <a:solidFill>
                  <a:schemeClr val="tx1"/>
                </a:solidFill>
              </a:rPr>
              <a:t>The gleaner (enemy), tool of judgment, will glean the vineyard…knock the ‘grapes’ off the vine</a:t>
            </a:r>
          </a:p>
        </p:txBody>
      </p:sp>
      <p:sp>
        <p:nvSpPr>
          <p:cNvPr id="5" name="Rectangle: Rounded Corners 4">
            <a:extLst>
              <a:ext uri="{FF2B5EF4-FFF2-40B4-BE49-F238E27FC236}">
                <a16:creationId xmlns:a16="http://schemas.microsoft.com/office/drawing/2014/main" id="{D7C0BD97-0E40-4B81-B796-EF46C5B97E13}"/>
              </a:ext>
            </a:extLst>
          </p:cNvPr>
          <p:cNvSpPr/>
          <p:nvPr/>
        </p:nvSpPr>
        <p:spPr>
          <a:xfrm>
            <a:off x="327211" y="5183393"/>
            <a:ext cx="11521440" cy="82296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v. 10 Jeremiah’s words: The warning message has been delivered but the people will not listen</a:t>
            </a:r>
          </a:p>
          <a:p>
            <a:pPr marL="342900" indent="-342900" algn="ctr">
              <a:buFont typeface="Wingdings" panose="05000000000000000000" pitchFamily="2" charset="2"/>
              <a:buChar char="§"/>
            </a:pPr>
            <a:r>
              <a:rPr lang="en-US" sz="2000" dirty="0">
                <a:solidFill>
                  <a:schemeClr val="tx1"/>
                </a:solidFill>
              </a:rPr>
              <a:t>“ear is uncircumcised”</a:t>
            </a:r>
            <a:r>
              <a:rPr lang="en-US" sz="1400" dirty="0">
                <a:solidFill>
                  <a:schemeClr val="tx1"/>
                </a:solidFill>
              </a:rPr>
              <a:t>—</a:t>
            </a:r>
            <a:r>
              <a:rPr lang="en-US" sz="2000" dirty="0">
                <a:solidFill>
                  <a:schemeClr val="tx1"/>
                </a:solidFill>
              </a:rPr>
              <a:t>not only ears are closed, but the relationship is gone</a:t>
            </a:r>
          </a:p>
        </p:txBody>
      </p:sp>
      <p:sp>
        <p:nvSpPr>
          <p:cNvPr id="6" name="Rectangle: Rounded Corners 5">
            <a:extLst>
              <a:ext uri="{FF2B5EF4-FFF2-40B4-BE49-F238E27FC236}">
                <a16:creationId xmlns:a16="http://schemas.microsoft.com/office/drawing/2014/main" id="{FE30DA3C-0987-47F1-9325-2ECB8D828874}"/>
              </a:ext>
            </a:extLst>
          </p:cNvPr>
          <p:cNvSpPr/>
          <p:nvPr/>
        </p:nvSpPr>
        <p:spPr>
          <a:xfrm>
            <a:off x="407894" y="6129170"/>
            <a:ext cx="11440757" cy="54864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v. 11 Everyone will feel God’s anger for their wickedness…v. 12 their property will go to the attackers</a:t>
            </a:r>
          </a:p>
        </p:txBody>
      </p:sp>
    </p:spTree>
    <p:extLst>
      <p:ext uri="{BB962C8B-B14F-4D97-AF65-F5344CB8AC3E}">
        <p14:creationId xmlns:p14="http://schemas.microsoft.com/office/powerpoint/2010/main" val="7949869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46091C2-6F23-44D3-9F0B-E2C17A428F73}"/>
              </a:ext>
            </a:extLst>
          </p:cNvPr>
          <p:cNvSpPr/>
          <p:nvPr/>
        </p:nvSpPr>
        <p:spPr>
          <a:xfrm>
            <a:off x="0" y="582706"/>
            <a:ext cx="12192000" cy="256032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i="1" dirty="0">
              <a:solidFill>
                <a:schemeClr val="tx1"/>
              </a:solidFill>
            </a:endParaRPr>
          </a:p>
          <a:p>
            <a:r>
              <a:rPr lang="en-US" sz="1600" i="1" dirty="0">
                <a:solidFill>
                  <a:schemeClr val="tx1"/>
                </a:solidFill>
              </a:rPr>
              <a:t>13</a:t>
            </a:r>
            <a:r>
              <a:rPr lang="en-US" sz="2000" dirty="0">
                <a:solidFill>
                  <a:schemeClr val="tx1"/>
                </a:solidFill>
              </a:rPr>
              <a:t>“Because from the least of them even to the greatest of them, Everyone is given to covetousness; And from the prophet even to the priest, Everyone deals falsely. </a:t>
            </a:r>
          </a:p>
          <a:p>
            <a:endParaRPr lang="en-US" sz="2000" dirty="0">
              <a:solidFill>
                <a:schemeClr val="tx1"/>
              </a:solidFill>
            </a:endParaRPr>
          </a:p>
          <a:p>
            <a:r>
              <a:rPr lang="en-US" sz="1600" i="1" dirty="0">
                <a:solidFill>
                  <a:schemeClr val="tx1"/>
                </a:solidFill>
              </a:rPr>
              <a:t>14</a:t>
            </a:r>
            <a:r>
              <a:rPr lang="en-US" sz="2000" dirty="0">
                <a:solidFill>
                  <a:schemeClr val="tx1"/>
                </a:solidFill>
              </a:rPr>
              <a:t> They have also healed the hurt of My people slightly, Saying, ‘Peace, peace!’ When there is no peace.</a:t>
            </a:r>
          </a:p>
          <a:p>
            <a:endParaRPr lang="en-US" sz="2000" dirty="0">
              <a:solidFill>
                <a:schemeClr val="tx1"/>
              </a:solidFill>
            </a:endParaRPr>
          </a:p>
          <a:p>
            <a:r>
              <a:rPr lang="en-US" sz="1600" i="1" dirty="0">
                <a:solidFill>
                  <a:schemeClr val="tx1"/>
                </a:solidFill>
              </a:rPr>
              <a:t>15</a:t>
            </a:r>
            <a:r>
              <a:rPr lang="en-US" sz="2000" dirty="0">
                <a:solidFill>
                  <a:schemeClr val="tx1"/>
                </a:solidFill>
              </a:rPr>
              <a:t> Were they ashamed when they had committed abomination? No! They were not at all ashamed; Nor did they know how to blush. Therefore they shall fall among those who fall; At the time I punish them, They shall be cast down,” says the Lord. </a:t>
            </a:r>
          </a:p>
          <a:p>
            <a:endParaRPr lang="en-US" sz="2000" dirty="0">
              <a:solidFill>
                <a:schemeClr val="tx1"/>
              </a:solidFill>
            </a:endParaRPr>
          </a:p>
        </p:txBody>
      </p:sp>
      <p:sp>
        <p:nvSpPr>
          <p:cNvPr id="3" name="Rectangle: Rounded Corners 2">
            <a:extLst>
              <a:ext uri="{FF2B5EF4-FFF2-40B4-BE49-F238E27FC236}">
                <a16:creationId xmlns:a16="http://schemas.microsoft.com/office/drawing/2014/main" id="{C113030E-9D20-4F59-A8F7-130141347886}"/>
              </a:ext>
            </a:extLst>
          </p:cNvPr>
          <p:cNvSpPr/>
          <p:nvPr/>
        </p:nvSpPr>
        <p:spPr>
          <a:xfrm>
            <a:off x="3056965" y="125506"/>
            <a:ext cx="5943600" cy="36576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v. 13-15 The guilty are called out—false prophets</a:t>
            </a:r>
          </a:p>
        </p:txBody>
      </p:sp>
      <p:sp>
        <p:nvSpPr>
          <p:cNvPr id="4" name="Rectangle: Rounded Corners 3">
            <a:extLst>
              <a:ext uri="{FF2B5EF4-FFF2-40B4-BE49-F238E27FC236}">
                <a16:creationId xmlns:a16="http://schemas.microsoft.com/office/drawing/2014/main" id="{8CEAFF55-50B2-42B3-88D5-468535E53CDB}"/>
              </a:ext>
            </a:extLst>
          </p:cNvPr>
          <p:cNvSpPr/>
          <p:nvPr/>
        </p:nvSpPr>
        <p:spPr>
          <a:xfrm>
            <a:off x="76200" y="3361765"/>
            <a:ext cx="11743765" cy="82296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v. 13-14  Everyone is guilty…the prophets and priest are especially called out for misleading the people</a:t>
            </a:r>
          </a:p>
          <a:p>
            <a:pPr marL="342900" indent="-342900" algn="ctr">
              <a:buFont typeface="Wingdings" panose="05000000000000000000" pitchFamily="2" charset="2"/>
              <a:buChar char="§"/>
            </a:pPr>
            <a:r>
              <a:rPr lang="en-US" sz="2000" dirty="0">
                <a:solidFill>
                  <a:schemeClr val="tx1"/>
                </a:solidFill>
              </a:rPr>
              <a:t>Their message of peace when destruction is coming</a:t>
            </a:r>
          </a:p>
        </p:txBody>
      </p:sp>
      <p:sp>
        <p:nvSpPr>
          <p:cNvPr id="6" name="Rectangle: Rounded Corners 5">
            <a:extLst>
              <a:ext uri="{FF2B5EF4-FFF2-40B4-BE49-F238E27FC236}">
                <a16:creationId xmlns:a16="http://schemas.microsoft.com/office/drawing/2014/main" id="{C04E0D79-537D-4B5D-A80F-8FC2B3CDBC7E}"/>
              </a:ext>
            </a:extLst>
          </p:cNvPr>
          <p:cNvSpPr/>
          <p:nvPr/>
        </p:nvSpPr>
        <p:spPr>
          <a:xfrm>
            <a:off x="349623" y="5504329"/>
            <a:ext cx="11196917" cy="82296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v. 15 The false prophets and priests are not ashamed of misleading the people…so they will be punished</a:t>
            </a:r>
          </a:p>
        </p:txBody>
      </p:sp>
      <p:sp>
        <p:nvSpPr>
          <p:cNvPr id="5" name="Rectangle 4">
            <a:extLst>
              <a:ext uri="{FF2B5EF4-FFF2-40B4-BE49-F238E27FC236}">
                <a16:creationId xmlns:a16="http://schemas.microsoft.com/office/drawing/2014/main" id="{1D4D3412-EC7C-405D-B520-543E17297EAF}"/>
              </a:ext>
            </a:extLst>
          </p:cNvPr>
          <p:cNvSpPr/>
          <p:nvPr/>
        </p:nvSpPr>
        <p:spPr>
          <a:xfrm>
            <a:off x="349623" y="4430357"/>
            <a:ext cx="11349318" cy="914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v. 14 (NIV) “They dress the wound of My people, as thought it were not serious. Peace, peace, they say when there is no peace’</a:t>
            </a:r>
          </a:p>
          <a:p>
            <a:pPr algn="ctr"/>
            <a:r>
              <a:rPr lang="en-US" sz="2000" dirty="0">
                <a:solidFill>
                  <a:schemeClr val="tx1"/>
                </a:solidFill>
              </a:rPr>
              <a:t>(TEV) [Last part[ “All is well, all is well”</a:t>
            </a:r>
          </a:p>
        </p:txBody>
      </p:sp>
    </p:spTree>
    <p:extLst>
      <p:ext uri="{BB962C8B-B14F-4D97-AF65-F5344CB8AC3E}">
        <p14:creationId xmlns:p14="http://schemas.microsoft.com/office/powerpoint/2010/main" val="15779945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89E0AC4-91C9-4A98-AE7D-559654B57888}"/>
              </a:ext>
            </a:extLst>
          </p:cNvPr>
          <p:cNvSpPr/>
          <p:nvPr/>
        </p:nvSpPr>
        <p:spPr>
          <a:xfrm>
            <a:off x="0" y="672352"/>
            <a:ext cx="12192000" cy="18288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000" dirty="0">
              <a:solidFill>
                <a:schemeClr val="tx1"/>
              </a:solidFill>
            </a:endParaRPr>
          </a:p>
          <a:p>
            <a:r>
              <a:rPr lang="en-US" sz="1600" i="1" dirty="0">
                <a:solidFill>
                  <a:schemeClr val="tx1"/>
                </a:solidFill>
              </a:rPr>
              <a:t>16</a:t>
            </a:r>
            <a:r>
              <a:rPr lang="en-US" sz="2000" dirty="0">
                <a:solidFill>
                  <a:schemeClr val="tx1"/>
                </a:solidFill>
              </a:rPr>
              <a:t> Thus says the Lord: “Stand in the ways and see, And ask for the old paths, where the good way is, And walk in it; Then you will find rest for your souls. But they said, ‘We will not walk in it.’</a:t>
            </a:r>
          </a:p>
          <a:p>
            <a:endParaRPr lang="en-US" sz="2000" dirty="0">
              <a:solidFill>
                <a:schemeClr val="tx1"/>
              </a:solidFill>
            </a:endParaRPr>
          </a:p>
          <a:p>
            <a:r>
              <a:rPr lang="en-US" sz="1600" i="1" dirty="0">
                <a:solidFill>
                  <a:schemeClr val="tx1"/>
                </a:solidFill>
              </a:rPr>
              <a:t>17</a:t>
            </a:r>
            <a:r>
              <a:rPr lang="en-US" sz="2000" dirty="0">
                <a:solidFill>
                  <a:schemeClr val="tx1"/>
                </a:solidFill>
              </a:rPr>
              <a:t> Also, I set watchmen over you, saying, ‘Listen to the sound of the trumpet!’ But they said, ‘We will not listen.’</a:t>
            </a:r>
          </a:p>
          <a:p>
            <a:endParaRPr lang="en-US" sz="2000" dirty="0">
              <a:solidFill>
                <a:schemeClr val="tx1"/>
              </a:solidFill>
            </a:endParaRPr>
          </a:p>
        </p:txBody>
      </p:sp>
      <p:sp>
        <p:nvSpPr>
          <p:cNvPr id="3" name="Rectangle: Rounded Corners 2">
            <a:extLst>
              <a:ext uri="{FF2B5EF4-FFF2-40B4-BE49-F238E27FC236}">
                <a16:creationId xmlns:a16="http://schemas.microsoft.com/office/drawing/2014/main" id="{606E1EF5-8511-459A-8895-AF3B1392D2C9}"/>
              </a:ext>
            </a:extLst>
          </p:cNvPr>
          <p:cNvSpPr/>
          <p:nvPr/>
        </p:nvSpPr>
        <p:spPr>
          <a:xfrm>
            <a:off x="2941320" y="125506"/>
            <a:ext cx="6309360" cy="4572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Refusal to walk in the correct path/God’s way</a:t>
            </a:r>
          </a:p>
        </p:txBody>
      </p:sp>
      <p:sp>
        <p:nvSpPr>
          <p:cNvPr id="4" name="Rectangle: Rounded Corners 3">
            <a:extLst>
              <a:ext uri="{FF2B5EF4-FFF2-40B4-BE49-F238E27FC236}">
                <a16:creationId xmlns:a16="http://schemas.microsoft.com/office/drawing/2014/main" id="{92D15B8B-0753-427C-9E79-F1B88688DBA2}"/>
              </a:ext>
            </a:extLst>
          </p:cNvPr>
          <p:cNvSpPr/>
          <p:nvPr/>
        </p:nvSpPr>
        <p:spPr>
          <a:xfrm>
            <a:off x="566568" y="2666105"/>
            <a:ext cx="10881360" cy="9144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v. 16 God’s admonition to examine their way of life, to choose the right path and to walk in it</a:t>
            </a:r>
          </a:p>
          <a:p>
            <a:pPr algn="ctr"/>
            <a:r>
              <a:rPr lang="en-US" sz="2000" dirty="0">
                <a:solidFill>
                  <a:schemeClr val="tx1"/>
                </a:solidFill>
              </a:rPr>
              <a:t>[Last part] The peoples answer: They refuse to walk God’s way </a:t>
            </a:r>
          </a:p>
        </p:txBody>
      </p:sp>
      <p:sp>
        <p:nvSpPr>
          <p:cNvPr id="5" name="Rectangle: Rounded Corners 4">
            <a:extLst>
              <a:ext uri="{FF2B5EF4-FFF2-40B4-BE49-F238E27FC236}">
                <a16:creationId xmlns:a16="http://schemas.microsoft.com/office/drawing/2014/main" id="{B4A42EF6-830E-4545-AD32-C236ECE4FBF8}"/>
              </a:ext>
            </a:extLst>
          </p:cNvPr>
          <p:cNvSpPr/>
          <p:nvPr/>
        </p:nvSpPr>
        <p:spPr>
          <a:xfrm>
            <a:off x="842681" y="5351931"/>
            <a:ext cx="10149840" cy="9144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v. 17 God sends the watchmen (prophets) to warn them…trumpet being the warning signal</a:t>
            </a:r>
          </a:p>
          <a:p>
            <a:pPr marL="342900" indent="-342900" algn="ctr">
              <a:buFont typeface="Wingdings" panose="05000000000000000000" pitchFamily="2" charset="2"/>
              <a:buChar char="§"/>
            </a:pPr>
            <a:r>
              <a:rPr lang="en-US" sz="2000" dirty="0">
                <a:solidFill>
                  <a:schemeClr val="tx1"/>
                </a:solidFill>
              </a:rPr>
              <a:t>But the people will not listen</a:t>
            </a:r>
          </a:p>
        </p:txBody>
      </p:sp>
      <p:sp>
        <p:nvSpPr>
          <p:cNvPr id="6" name="Rectangle: Rounded Corners 5">
            <a:extLst>
              <a:ext uri="{FF2B5EF4-FFF2-40B4-BE49-F238E27FC236}">
                <a16:creationId xmlns:a16="http://schemas.microsoft.com/office/drawing/2014/main" id="{A37F9DC4-323C-4065-9C5E-95E45CEB0442}"/>
              </a:ext>
            </a:extLst>
          </p:cNvPr>
          <p:cNvSpPr/>
          <p:nvPr/>
        </p:nvSpPr>
        <p:spPr>
          <a:xfrm>
            <a:off x="883023" y="3826138"/>
            <a:ext cx="10425953" cy="128016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“ask for the </a:t>
            </a:r>
            <a:r>
              <a:rPr lang="en-US" sz="2000" b="1" dirty="0">
                <a:solidFill>
                  <a:schemeClr val="tx1"/>
                </a:solidFill>
              </a:rPr>
              <a:t>old paths</a:t>
            </a:r>
            <a:r>
              <a:rPr lang="en-US" sz="2000" dirty="0">
                <a:solidFill>
                  <a:schemeClr val="tx1"/>
                </a:solidFill>
              </a:rPr>
              <a:t>, where the good way is”</a:t>
            </a:r>
          </a:p>
          <a:p>
            <a:pPr algn="ctr"/>
            <a:endParaRPr lang="en-US" sz="2000" dirty="0">
              <a:solidFill>
                <a:schemeClr val="tx1"/>
              </a:solidFill>
            </a:endParaRPr>
          </a:p>
          <a:p>
            <a:pPr marL="342900" indent="-342900" algn="ctr">
              <a:buFont typeface="Wingdings" panose="05000000000000000000" pitchFamily="2" charset="2"/>
              <a:buChar char="§"/>
            </a:pPr>
            <a:r>
              <a:rPr lang="en-US" sz="2000" dirty="0">
                <a:solidFill>
                  <a:schemeClr val="tx1"/>
                </a:solidFill>
              </a:rPr>
              <a:t>The way of righteousness (Psalm 1: 1-6)</a:t>
            </a:r>
          </a:p>
          <a:p>
            <a:pPr algn="ctr"/>
            <a:r>
              <a:rPr lang="en-US" sz="2000" dirty="0">
                <a:solidFill>
                  <a:schemeClr val="tx1"/>
                </a:solidFill>
              </a:rPr>
              <a:t>“For God knows the way of the righteous” (Psalm 1: 6)</a:t>
            </a:r>
          </a:p>
        </p:txBody>
      </p:sp>
    </p:spTree>
    <p:extLst>
      <p:ext uri="{BB962C8B-B14F-4D97-AF65-F5344CB8AC3E}">
        <p14:creationId xmlns:p14="http://schemas.microsoft.com/office/powerpoint/2010/main" val="4309127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ADEF8F1-61C2-49F9-819E-AB7FD577DE57}"/>
              </a:ext>
            </a:extLst>
          </p:cNvPr>
          <p:cNvSpPr/>
          <p:nvPr/>
        </p:nvSpPr>
        <p:spPr>
          <a:xfrm>
            <a:off x="0" y="851646"/>
            <a:ext cx="12192000" cy="18288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a:solidFill>
                  <a:schemeClr val="tx1"/>
                </a:solidFill>
              </a:rPr>
              <a:t>    </a:t>
            </a:r>
            <a:r>
              <a:rPr lang="en-US" sz="1600" i="1" dirty="0">
                <a:solidFill>
                  <a:schemeClr val="tx1"/>
                </a:solidFill>
              </a:rPr>
              <a:t>18</a:t>
            </a:r>
            <a:r>
              <a:rPr lang="en-US" sz="2000" dirty="0">
                <a:solidFill>
                  <a:schemeClr val="tx1"/>
                </a:solidFill>
              </a:rPr>
              <a:t> Therefore hear, you nations, And know, O congregation, what is among them.</a:t>
            </a:r>
          </a:p>
          <a:p>
            <a:endParaRPr lang="en-US" sz="2000" dirty="0">
              <a:solidFill>
                <a:schemeClr val="tx1"/>
              </a:solidFill>
            </a:endParaRPr>
          </a:p>
          <a:p>
            <a:r>
              <a:rPr lang="en-US" sz="1600" i="1" dirty="0">
                <a:solidFill>
                  <a:schemeClr val="tx1"/>
                </a:solidFill>
              </a:rPr>
              <a:t>19 </a:t>
            </a:r>
            <a:r>
              <a:rPr lang="en-US" sz="2000" dirty="0">
                <a:solidFill>
                  <a:schemeClr val="tx1"/>
                </a:solidFill>
              </a:rPr>
              <a:t> Hear, O earth! Behold, I will certainly bring calamity on this people— The fruit of their thoughts, Because they have not heeded My words Nor My law, but rejected it.</a:t>
            </a:r>
          </a:p>
        </p:txBody>
      </p:sp>
      <p:sp>
        <p:nvSpPr>
          <p:cNvPr id="3" name="Rectangle: Rounded Corners 2">
            <a:extLst>
              <a:ext uri="{FF2B5EF4-FFF2-40B4-BE49-F238E27FC236}">
                <a16:creationId xmlns:a16="http://schemas.microsoft.com/office/drawing/2014/main" id="{051E6B08-2D94-4A86-AE33-EC26A3B67A4D}"/>
              </a:ext>
            </a:extLst>
          </p:cNvPr>
          <p:cNvSpPr/>
          <p:nvPr/>
        </p:nvSpPr>
        <p:spPr>
          <a:xfrm>
            <a:off x="887506" y="3074894"/>
            <a:ext cx="9601200" cy="9144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v. 18 The nations are called on to witness the judgment coming upon them</a:t>
            </a:r>
          </a:p>
          <a:p>
            <a:pPr algn="ctr"/>
            <a:r>
              <a:rPr lang="en-US" sz="2000" dirty="0">
                <a:solidFill>
                  <a:schemeClr val="tx1"/>
                </a:solidFill>
              </a:rPr>
              <a:t>“What is among them”—is described in the next verse </a:t>
            </a:r>
          </a:p>
        </p:txBody>
      </p:sp>
      <p:sp>
        <p:nvSpPr>
          <p:cNvPr id="4" name="Rectangle: Rounded Corners 3">
            <a:extLst>
              <a:ext uri="{FF2B5EF4-FFF2-40B4-BE49-F238E27FC236}">
                <a16:creationId xmlns:a16="http://schemas.microsoft.com/office/drawing/2014/main" id="{A66BC9C5-5D07-4A15-B7DE-71E3AC4BB9B0}"/>
              </a:ext>
            </a:extLst>
          </p:cNvPr>
          <p:cNvSpPr/>
          <p:nvPr/>
        </p:nvSpPr>
        <p:spPr>
          <a:xfrm>
            <a:off x="3352800" y="157329"/>
            <a:ext cx="5486400" cy="54864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v. 18- 23 Judgment is coming</a:t>
            </a:r>
          </a:p>
        </p:txBody>
      </p:sp>
      <p:sp>
        <p:nvSpPr>
          <p:cNvPr id="5" name="Rectangle: Rounded Corners 4">
            <a:extLst>
              <a:ext uri="{FF2B5EF4-FFF2-40B4-BE49-F238E27FC236}">
                <a16:creationId xmlns:a16="http://schemas.microsoft.com/office/drawing/2014/main" id="{E500F1D3-F565-4F51-84B4-EA0E387DCF0F}"/>
              </a:ext>
            </a:extLst>
          </p:cNvPr>
          <p:cNvSpPr/>
          <p:nvPr/>
        </p:nvSpPr>
        <p:spPr>
          <a:xfrm>
            <a:off x="1192307" y="4383742"/>
            <a:ext cx="8686800" cy="118872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v. 19 The earth is called on to be a witness…calamity is coming</a:t>
            </a:r>
          </a:p>
          <a:p>
            <a:pPr algn="ctr"/>
            <a:r>
              <a:rPr lang="en-US" sz="2000" dirty="0">
                <a:solidFill>
                  <a:schemeClr val="tx1"/>
                </a:solidFill>
              </a:rPr>
              <a:t> </a:t>
            </a:r>
          </a:p>
          <a:p>
            <a:pPr marL="342900" indent="-342900" algn="ctr">
              <a:buFont typeface="Wingdings" panose="05000000000000000000" pitchFamily="2" charset="2"/>
              <a:buChar char="§"/>
            </a:pPr>
            <a:r>
              <a:rPr lang="en-US" sz="2000" dirty="0">
                <a:solidFill>
                  <a:schemeClr val="tx1"/>
                </a:solidFill>
              </a:rPr>
              <a:t>Because the nation had totally rejected God’s word and His law</a:t>
            </a:r>
          </a:p>
        </p:txBody>
      </p:sp>
    </p:spTree>
    <p:extLst>
      <p:ext uri="{BB962C8B-B14F-4D97-AF65-F5344CB8AC3E}">
        <p14:creationId xmlns:p14="http://schemas.microsoft.com/office/powerpoint/2010/main" val="33444056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833</TotalTime>
  <Words>4562</Words>
  <Application>Microsoft Office PowerPoint</Application>
  <PresentationFormat>Widescreen</PresentationFormat>
  <Paragraphs>286</Paragraphs>
  <Slides>26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26</vt:i4>
      </vt:variant>
    </vt:vector>
  </HeadingPairs>
  <TitlesOfParts>
    <vt:vector size="31" baseType="lpstr">
      <vt:lpstr>Arial</vt:lpstr>
      <vt:lpstr>Calibri</vt:lpstr>
      <vt:lpstr>Calibri Light</vt:lpstr>
      <vt:lpstr>Wingdings</vt:lpstr>
      <vt:lpstr>Office Theme</vt:lpstr>
      <vt:lpstr>Jeremiah 6-7</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Jeremiah 6-7</dc:title>
  <dc:creator>Fred Nance</dc:creator>
  <cp:lastModifiedBy>Bruce Hachmann</cp:lastModifiedBy>
  <cp:revision>86</cp:revision>
  <cp:lastPrinted>2026-05-15T16:54:18Z</cp:lastPrinted>
  <dcterms:created xsi:type="dcterms:W3CDTF">2025-12-18T09:58:19Z</dcterms:created>
  <dcterms:modified xsi:type="dcterms:W3CDTF">2026-05-26T23:15:57Z</dcterms:modified>
</cp:coreProperties>
</file>