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23" y="802298"/>
            <a:ext cx="8637073" cy="2920713"/>
          </a:xfrm>
        </p:spPr>
        <p:txBody>
          <a:bodyPr bIns="0" anchor="b">
            <a:normAutofit/>
          </a:bodyPr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424" y="3724074"/>
            <a:ext cx="8637072" cy="977621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626774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683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7052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518654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96900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4423" y="3725137"/>
            <a:ext cx="8643154" cy="1093987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293577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488654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140" y="2017343"/>
            <a:ext cx="4488654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295603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48879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488794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025" y="2023003"/>
            <a:ext cx="448879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025" y="2821491"/>
            <a:ext cx="4488794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2961967" cy="240651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32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2961967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2"/>
            <a:ext cx="5532328" cy="192229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059600"/>
            <a:ext cx="5524404" cy="209013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3/9/2018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29121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95719CD-8234-4DBD-A6A0-C4E719AA948A}"/>
              </a:ext>
            </a:extLst>
          </p:cNvPr>
          <p:cNvSpPr txBox="1"/>
          <p:nvPr/>
        </p:nvSpPr>
        <p:spPr>
          <a:xfrm>
            <a:off x="4263656" y="555738"/>
            <a:ext cx="762258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>
                <a:ln w="28575"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Papyrus" panose="03070502060502030205" pitchFamily="66" charset="0"/>
              </a:rPr>
              <a:t>Happy Sabbath</a:t>
            </a:r>
          </a:p>
        </p:txBody>
      </p:sp>
      <p:pic>
        <p:nvPicPr>
          <p:cNvPr id="6" name="Picture 5" descr="A close up of a sign&#10;&#10;Description generated with high confidence">
            <a:extLst>
              <a:ext uri="{FF2B5EF4-FFF2-40B4-BE49-F238E27FC236}">
                <a16:creationId xmlns:a16="http://schemas.microsoft.com/office/drawing/2014/main" id="{6CC063A2-9692-426C-96C8-0FF0145C7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64" y="1931108"/>
            <a:ext cx="4723436" cy="4723436"/>
          </a:xfrm>
          <a:prstGeom prst="ellips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11250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3690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95719CD-8234-4DBD-A6A0-C4E719AA948A}"/>
              </a:ext>
            </a:extLst>
          </p:cNvPr>
          <p:cNvSpPr txBox="1"/>
          <p:nvPr/>
        </p:nvSpPr>
        <p:spPr>
          <a:xfrm>
            <a:off x="2270791" y="2502939"/>
            <a:ext cx="96326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“gave him (Christ) to be the head over all things to the church” </a:t>
            </a:r>
            <a:endParaRPr lang="en-US" sz="4400" b="1" dirty="0">
              <a:ln w="12700">
                <a:solidFill>
                  <a:schemeClr val="accent6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pic>
        <p:nvPicPr>
          <p:cNvPr id="6" name="Picture 5" descr="A close up of a sign&#10;&#10;Description generated with high confidence">
            <a:extLst>
              <a:ext uri="{FF2B5EF4-FFF2-40B4-BE49-F238E27FC236}">
                <a16:creationId xmlns:a16="http://schemas.microsoft.com/office/drawing/2014/main" id="{6CC063A2-9692-426C-96C8-0FF0145C7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65" y="4699322"/>
            <a:ext cx="1858701" cy="18587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926F271-E65B-487B-9EAD-E95BDBCD3ECF}"/>
              </a:ext>
            </a:extLst>
          </p:cNvPr>
          <p:cNvSpPr txBox="1"/>
          <p:nvPr/>
        </p:nvSpPr>
        <p:spPr>
          <a:xfrm>
            <a:off x="6845889" y="31898"/>
            <a:ext cx="49512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Eph. 1: 22</a:t>
            </a:r>
          </a:p>
        </p:txBody>
      </p:sp>
    </p:spTree>
    <p:extLst>
      <p:ext uri="{BB962C8B-B14F-4D97-AF65-F5344CB8AC3E}">
        <p14:creationId xmlns:p14="http://schemas.microsoft.com/office/powerpoint/2010/main" val="130837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95719CD-8234-4DBD-A6A0-C4E719AA948A}"/>
              </a:ext>
            </a:extLst>
          </p:cNvPr>
          <p:cNvSpPr txBox="1"/>
          <p:nvPr/>
        </p:nvSpPr>
        <p:spPr>
          <a:xfrm>
            <a:off x="2270791" y="2502939"/>
            <a:ext cx="963265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“For the husband is the head of the wife, even as Christ is the HEAD of the church“</a:t>
            </a:r>
            <a:endParaRPr lang="en-US" sz="4400" b="1" dirty="0">
              <a:ln w="12700">
                <a:solidFill>
                  <a:schemeClr val="accent6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pic>
        <p:nvPicPr>
          <p:cNvPr id="6" name="Picture 5" descr="A close up of a sign&#10;&#10;Description generated with high confidence">
            <a:extLst>
              <a:ext uri="{FF2B5EF4-FFF2-40B4-BE49-F238E27FC236}">
                <a16:creationId xmlns:a16="http://schemas.microsoft.com/office/drawing/2014/main" id="{6CC063A2-9692-426C-96C8-0FF0145C7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65" y="4699322"/>
            <a:ext cx="1858701" cy="18587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926F271-E65B-487B-9EAD-E95BDBCD3ECF}"/>
              </a:ext>
            </a:extLst>
          </p:cNvPr>
          <p:cNvSpPr txBox="1"/>
          <p:nvPr/>
        </p:nvSpPr>
        <p:spPr>
          <a:xfrm>
            <a:off x="6845889" y="31898"/>
            <a:ext cx="49512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Eph. 5: 23</a:t>
            </a:r>
          </a:p>
        </p:txBody>
      </p:sp>
    </p:spTree>
    <p:extLst>
      <p:ext uri="{BB962C8B-B14F-4D97-AF65-F5344CB8AC3E}">
        <p14:creationId xmlns:p14="http://schemas.microsoft.com/office/powerpoint/2010/main" val="282280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95719CD-8234-4DBD-A6A0-C4E719AA948A}"/>
              </a:ext>
            </a:extLst>
          </p:cNvPr>
          <p:cNvSpPr txBox="1"/>
          <p:nvPr/>
        </p:nvSpPr>
        <p:spPr>
          <a:xfrm rot="21408482">
            <a:off x="638311" y="1869880"/>
            <a:ext cx="111257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ln w="12700">
                  <a:solidFill>
                    <a:schemeClr val="accent6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Papyrus" panose="03070502060502030205" pitchFamily="66" charset="0"/>
              </a:rPr>
              <a:t>Offices of Authority</a:t>
            </a:r>
          </a:p>
        </p:txBody>
      </p:sp>
      <p:pic>
        <p:nvPicPr>
          <p:cNvPr id="6" name="Picture 5" descr="A close up of a sign&#10;&#10;Description generated with high confidence">
            <a:extLst>
              <a:ext uri="{FF2B5EF4-FFF2-40B4-BE49-F238E27FC236}">
                <a16:creationId xmlns:a16="http://schemas.microsoft.com/office/drawing/2014/main" id="{6CC063A2-9692-426C-96C8-0FF0145C7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65" y="4699322"/>
            <a:ext cx="1858701" cy="18587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9142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95719CD-8234-4DBD-A6A0-C4E719AA948A}"/>
              </a:ext>
            </a:extLst>
          </p:cNvPr>
          <p:cNvSpPr txBox="1"/>
          <p:nvPr/>
        </p:nvSpPr>
        <p:spPr>
          <a:xfrm rot="21408482">
            <a:off x="638311" y="1869880"/>
            <a:ext cx="111257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ln w="12700">
                  <a:solidFill>
                    <a:schemeClr val="accent6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Papyrus" panose="03070502060502030205" pitchFamily="66" charset="0"/>
              </a:rPr>
              <a:t>God Rules Our Lives</a:t>
            </a:r>
          </a:p>
        </p:txBody>
      </p:sp>
      <p:pic>
        <p:nvPicPr>
          <p:cNvPr id="6" name="Picture 5" descr="A close up of a sign&#10;&#10;Description generated with high confidence">
            <a:extLst>
              <a:ext uri="{FF2B5EF4-FFF2-40B4-BE49-F238E27FC236}">
                <a16:creationId xmlns:a16="http://schemas.microsoft.com/office/drawing/2014/main" id="{6CC063A2-9692-426C-96C8-0FF0145C7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65" y="4699322"/>
            <a:ext cx="1858701" cy="18587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4352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95719CD-8234-4DBD-A6A0-C4E719AA948A}"/>
              </a:ext>
            </a:extLst>
          </p:cNvPr>
          <p:cNvSpPr txBox="1"/>
          <p:nvPr/>
        </p:nvSpPr>
        <p:spPr>
          <a:xfrm>
            <a:off x="2270791" y="2502939"/>
            <a:ext cx="96326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“Man shall not live by bread alone, but by every word of God” </a:t>
            </a:r>
            <a:endParaRPr lang="en-US" sz="4400" b="1" dirty="0">
              <a:ln w="12700">
                <a:solidFill>
                  <a:schemeClr val="accent6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pic>
        <p:nvPicPr>
          <p:cNvPr id="6" name="Picture 5" descr="A close up of a sign&#10;&#10;Description generated with high confidence">
            <a:extLst>
              <a:ext uri="{FF2B5EF4-FFF2-40B4-BE49-F238E27FC236}">
                <a16:creationId xmlns:a16="http://schemas.microsoft.com/office/drawing/2014/main" id="{6CC063A2-9692-426C-96C8-0FF0145C7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65" y="4699322"/>
            <a:ext cx="1858701" cy="18587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926F271-E65B-487B-9EAD-E95BDBCD3ECF}"/>
              </a:ext>
            </a:extLst>
          </p:cNvPr>
          <p:cNvSpPr txBox="1"/>
          <p:nvPr/>
        </p:nvSpPr>
        <p:spPr>
          <a:xfrm>
            <a:off x="6845889" y="31898"/>
            <a:ext cx="49512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Luke 4: 4</a:t>
            </a:r>
          </a:p>
        </p:txBody>
      </p:sp>
    </p:spTree>
    <p:extLst>
      <p:ext uri="{BB962C8B-B14F-4D97-AF65-F5344CB8AC3E}">
        <p14:creationId xmlns:p14="http://schemas.microsoft.com/office/powerpoint/2010/main" val="179720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95719CD-8234-4DBD-A6A0-C4E719AA948A}"/>
              </a:ext>
            </a:extLst>
          </p:cNvPr>
          <p:cNvSpPr txBox="1"/>
          <p:nvPr/>
        </p:nvSpPr>
        <p:spPr>
          <a:xfrm>
            <a:off x="2270791" y="2502939"/>
            <a:ext cx="963265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“which keep the commandments of God, and have the testimony of Jesus Christ” </a:t>
            </a:r>
            <a:endParaRPr lang="en-US" sz="4400" b="1" dirty="0">
              <a:ln w="12700">
                <a:solidFill>
                  <a:schemeClr val="accent6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pic>
        <p:nvPicPr>
          <p:cNvPr id="6" name="Picture 5" descr="A close up of a sign&#10;&#10;Description generated with high confidence">
            <a:extLst>
              <a:ext uri="{FF2B5EF4-FFF2-40B4-BE49-F238E27FC236}">
                <a16:creationId xmlns:a16="http://schemas.microsoft.com/office/drawing/2014/main" id="{6CC063A2-9692-426C-96C8-0FF0145C7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65" y="4699322"/>
            <a:ext cx="1858701" cy="18587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926F271-E65B-487B-9EAD-E95BDBCD3ECF}"/>
              </a:ext>
            </a:extLst>
          </p:cNvPr>
          <p:cNvSpPr txBox="1"/>
          <p:nvPr/>
        </p:nvSpPr>
        <p:spPr>
          <a:xfrm>
            <a:off x="6845889" y="31898"/>
            <a:ext cx="49512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Rev. 12: 17</a:t>
            </a:r>
          </a:p>
        </p:txBody>
      </p:sp>
    </p:spTree>
    <p:extLst>
      <p:ext uri="{BB962C8B-B14F-4D97-AF65-F5344CB8AC3E}">
        <p14:creationId xmlns:p14="http://schemas.microsoft.com/office/powerpoint/2010/main" val="348404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95719CD-8234-4DBD-A6A0-C4E719AA948A}"/>
              </a:ext>
            </a:extLst>
          </p:cNvPr>
          <p:cNvSpPr txBox="1"/>
          <p:nvPr/>
        </p:nvSpPr>
        <p:spPr>
          <a:xfrm>
            <a:off x="2253584" y="1960679"/>
            <a:ext cx="963265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“Whosoever therefore shall break one of these least commandments, and shall teach men SO, he shall be called the least in the kingdom of heaven: but whosoever shall do and teach them, the same shall be called great in the kingdom of heaven” </a:t>
            </a:r>
            <a:endParaRPr lang="en-US" sz="4000" b="1" dirty="0">
              <a:ln w="12700">
                <a:solidFill>
                  <a:schemeClr val="accent6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pic>
        <p:nvPicPr>
          <p:cNvPr id="6" name="Picture 5" descr="A close up of a sign&#10;&#10;Description generated with high confidence">
            <a:extLst>
              <a:ext uri="{FF2B5EF4-FFF2-40B4-BE49-F238E27FC236}">
                <a16:creationId xmlns:a16="http://schemas.microsoft.com/office/drawing/2014/main" id="{6CC063A2-9692-426C-96C8-0FF0145C7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65" y="4699322"/>
            <a:ext cx="1858701" cy="18587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926F271-E65B-487B-9EAD-E95BDBCD3ECF}"/>
              </a:ext>
            </a:extLst>
          </p:cNvPr>
          <p:cNvSpPr txBox="1"/>
          <p:nvPr/>
        </p:nvSpPr>
        <p:spPr>
          <a:xfrm>
            <a:off x="6845889" y="31898"/>
            <a:ext cx="49512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Mark 5: 19</a:t>
            </a:r>
          </a:p>
        </p:txBody>
      </p:sp>
    </p:spTree>
    <p:extLst>
      <p:ext uri="{BB962C8B-B14F-4D97-AF65-F5344CB8AC3E}">
        <p14:creationId xmlns:p14="http://schemas.microsoft.com/office/powerpoint/2010/main" val="42079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95719CD-8234-4DBD-A6A0-C4E719AA948A}"/>
              </a:ext>
            </a:extLst>
          </p:cNvPr>
          <p:cNvSpPr txBox="1"/>
          <p:nvPr/>
        </p:nvSpPr>
        <p:spPr>
          <a:xfrm rot="428217">
            <a:off x="848661" y="2011377"/>
            <a:ext cx="109398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Papyrus" panose="03070502060502030205" pitchFamily="66" charset="0"/>
              </a:rPr>
              <a:t> </a:t>
            </a:r>
            <a:r>
              <a:rPr lang="en-US" sz="8000" b="1" dirty="0">
                <a:ln w="19050">
                  <a:solidFill>
                    <a:schemeClr val="accent6"/>
                  </a:solidFill>
                </a:ln>
                <a:effectLst>
                  <a:reflection blurRad="6350" stA="50000" endA="300" endPos="50000" dist="60007" dir="5400000" sy="-100000" algn="bl" rotWithShape="0"/>
                </a:effectLst>
                <a:latin typeface="Papyrus" panose="03070502060502030205" pitchFamily="66" charset="0"/>
              </a:rPr>
              <a:t>(2) The Three Signs </a:t>
            </a:r>
            <a:endParaRPr lang="en-US" sz="8000" dirty="0">
              <a:ln w="19050">
                <a:solidFill>
                  <a:schemeClr val="accent6"/>
                </a:solidFill>
              </a:ln>
              <a:effectLst>
                <a:reflection blurRad="6350" stA="50000" endA="300" endPos="50000" dist="60007" dir="5400000" sy="-100000" algn="bl" rotWithShape="0"/>
              </a:effectLst>
              <a:latin typeface="Papyrus" panose="03070502060502030205" pitchFamily="66" charset="0"/>
            </a:endParaRPr>
          </a:p>
        </p:txBody>
      </p:sp>
      <p:pic>
        <p:nvPicPr>
          <p:cNvPr id="6" name="Picture 5" descr="A close up of a sign&#10;&#10;Description generated with high confidence">
            <a:extLst>
              <a:ext uri="{FF2B5EF4-FFF2-40B4-BE49-F238E27FC236}">
                <a16:creationId xmlns:a16="http://schemas.microsoft.com/office/drawing/2014/main" id="{6CC063A2-9692-426C-96C8-0FF0145C7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65" y="4699322"/>
            <a:ext cx="1858701" cy="18587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488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95719CD-8234-4DBD-A6A0-C4E719AA948A}"/>
              </a:ext>
            </a:extLst>
          </p:cNvPr>
          <p:cNvSpPr txBox="1"/>
          <p:nvPr/>
        </p:nvSpPr>
        <p:spPr>
          <a:xfrm>
            <a:off x="2253584" y="1960679"/>
            <a:ext cx="963265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“The sabbath was made for man”-all mankind-and not man for the sabbath: Therefore the son of man is Lord also of the sabbath.” </a:t>
            </a:r>
            <a:endParaRPr lang="en-US" sz="4400" b="1" dirty="0">
              <a:ln w="12700">
                <a:solidFill>
                  <a:schemeClr val="accent6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pic>
        <p:nvPicPr>
          <p:cNvPr id="6" name="Picture 5" descr="A close up of a sign&#10;&#10;Description generated with high confidence">
            <a:extLst>
              <a:ext uri="{FF2B5EF4-FFF2-40B4-BE49-F238E27FC236}">
                <a16:creationId xmlns:a16="http://schemas.microsoft.com/office/drawing/2014/main" id="{6CC063A2-9692-426C-96C8-0FF0145C7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65" y="4699322"/>
            <a:ext cx="1858701" cy="18587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926F271-E65B-487B-9EAD-E95BDBCD3ECF}"/>
              </a:ext>
            </a:extLst>
          </p:cNvPr>
          <p:cNvSpPr txBox="1"/>
          <p:nvPr/>
        </p:nvSpPr>
        <p:spPr>
          <a:xfrm>
            <a:off x="6390167" y="31898"/>
            <a:ext cx="54069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Mark 2: 27-28</a:t>
            </a:r>
          </a:p>
        </p:txBody>
      </p:sp>
    </p:spTree>
    <p:extLst>
      <p:ext uri="{BB962C8B-B14F-4D97-AF65-F5344CB8AC3E}">
        <p14:creationId xmlns:p14="http://schemas.microsoft.com/office/powerpoint/2010/main" val="96741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95719CD-8234-4DBD-A6A0-C4E719AA948A}"/>
              </a:ext>
            </a:extLst>
          </p:cNvPr>
          <p:cNvSpPr txBox="1"/>
          <p:nvPr/>
        </p:nvSpPr>
        <p:spPr>
          <a:xfrm rot="21408482">
            <a:off x="638311" y="1869880"/>
            <a:ext cx="111257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ln w="12700">
                  <a:solidFill>
                    <a:schemeClr val="accent6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Papyrus" panose="03070502060502030205" pitchFamily="66" charset="0"/>
              </a:rPr>
              <a:t>The Correct Name</a:t>
            </a:r>
          </a:p>
        </p:txBody>
      </p:sp>
      <p:pic>
        <p:nvPicPr>
          <p:cNvPr id="6" name="Picture 5" descr="A close up of a sign&#10;&#10;Description generated with high confidence">
            <a:extLst>
              <a:ext uri="{FF2B5EF4-FFF2-40B4-BE49-F238E27FC236}">
                <a16:creationId xmlns:a16="http://schemas.microsoft.com/office/drawing/2014/main" id="{6CC063A2-9692-426C-96C8-0FF0145C7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65" y="4699322"/>
            <a:ext cx="1858701" cy="18587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1256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95719CD-8234-4DBD-A6A0-C4E719AA948A}"/>
              </a:ext>
            </a:extLst>
          </p:cNvPr>
          <p:cNvSpPr txBox="1"/>
          <p:nvPr/>
        </p:nvSpPr>
        <p:spPr>
          <a:xfrm rot="21408482">
            <a:off x="765902" y="1394255"/>
            <a:ext cx="111257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i="1" dirty="0">
                <a:ln w="19050">
                  <a:solidFill>
                    <a:schemeClr val="accent6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</a:rPr>
              <a:t>Seven Proofs of the Church of God</a:t>
            </a:r>
            <a:endParaRPr lang="en-US" sz="9600" dirty="0">
              <a:ln w="19050">
                <a:solidFill>
                  <a:schemeClr val="accent6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anose="03070502060502030205" pitchFamily="66" charset="0"/>
            </a:endParaRPr>
          </a:p>
          <a:p>
            <a:pPr algn="ctr"/>
            <a:endParaRPr lang="en-US" sz="9600" b="1" dirty="0">
              <a:ln w="12700">
                <a:solidFill>
                  <a:schemeClr val="accent6"/>
                </a:solidFill>
              </a:ln>
              <a:latin typeface="Papyrus" panose="03070502060502030205" pitchFamily="66" charset="0"/>
            </a:endParaRPr>
          </a:p>
        </p:txBody>
      </p:sp>
      <p:pic>
        <p:nvPicPr>
          <p:cNvPr id="6" name="Picture 5" descr="A close up of a sign&#10;&#10;Description generated with high confidence">
            <a:extLst>
              <a:ext uri="{FF2B5EF4-FFF2-40B4-BE49-F238E27FC236}">
                <a16:creationId xmlns:a16="http://schemas.microsoft.com/office/drawing/2014/main" id="{6CC063A2-9692-426C-96C8-0FF0145C7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65" y="4699322"/>
            <a:ext cx="1858701" cy="18587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9373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95719CD-8234-4DBD-A6A0-C4E719AA948A}"/>
              </a:ext>
            </a:extLst>
          </p:cNvPr>
          <p:cNvSpPr txBox="1"/>
          <p:nvPr/>
        </p:nvSpPr>
        <p:spPr>
          <a:xfrm>
            <a:off x="2164466" y="2367171"/>
            <a:ext cx="963265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“Holy Father, keep through thine own NAME those whom thou hast given me” </a:t>
            </a:r>
            <a:endParaRPr lang="en-US" sz="4400" b="1" dirty="0">
              <a:ln w="12700">
                <a:solidFill>
                  <a:schemeClr val="accent6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pic>
        <p:nvPicPr>
          <p:cNvPr id="6" name="Picture 5" descr="A close up of a sign&#10;&#10;Description generated with high confidence">
            <a:extLst>
              <a:ext uri="{FF2B5EF4-FFF2-40B4-BE49-F238E27FC236}">
                <a16:creationId xmlns:a16="http://schemas.microsoft.com/office/drawing/2014/main" id="{6CC063A2-9692-426C-96C8-0FF0145C7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65" y="4699322"/>
            <a:ext cx="1858701" cy="18587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926F271-E65B-487B-9EAD-E95BDBCD3ECF}"/>
              </a:ext>
            </a:extLst>
          </p:cNvPr>
          <p:cNvSpPr txBox="1"/>
          <p:nvPr/>
        </p:nvSpPr>
        <p:spPr>
          <a:xfrm>
            <a:off x="6741042" y="31898"/>
            <a:ext cx="5056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John 17: 11</a:t>
            </a:r>
          </a:p>
        </p:txBody>
      </p:sp>
    </p:spTree>
    <p:extLst>
      <p:ext uri="{BB962C8B-B14F-4D97-AF65-F5344CB8AC3E}">
        <p14:creationId xmlns:p14="http://schemas.microsoft.com/office/powerpoint/2010/main" val="221918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95719CD-8234-4DBD-A6A0-C4E719AA948A}"/>
              </a:ext>
            </a:extLst>
          </p:cNvPr>
          <p:cNvSpPr txBox="1"/>
          <p:nvPr/>
        </p:nvSpPr>
        <p:spPr>
          <a:xfrm rot="428217">
            <a:off x="710438" y="1959348"/>
            <a:ext cx="109398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Papyrus" panose="03070502060502030205" pitchFamily="66" charset="0"/>
              </a:rPr>
              <a:t> </a:t>
            </a:r>
            <a:r>
              <a:rPr lang="en-US" sz="8000" b="1" dirty="0">
                <a:ln w="19050">
                  <a:solidFill>
                    <a:schemeClr val="accent6"/>
                  </a:solidFill>
                </a:ln>
                <a:effectLst>
                  <a:reflection blurRad="6350" stA="50000" endA="300" endPos="50000" dist="60007" dir="5400000" sy="-100000" algn="bl" rotWithShape="0"/>
                </a:effectLst>
                <a:latin typeface="Papyrus" panose="03070502060502030205" pitchFamily="66" charset="0"/>
              </a:rPr>
              <a:t>(3) Truth About Pagan Doctrines </a:t>
            </a:r>
            <a:endParaRPr lang="en-US" sz="8000" dirty="0">
              <a:ln w="19050">
                <a:solidFill>
                  <a:schemeClr val="accent6"/>
                </a:solidFill>
              </a:ln>
              <a:effectLst>
                <a:reflection blurRad="6350" stA="50000" endA="300" endPos="50000" dist="60007" dir="5400000" sy="-100000" algn="bl" rotWithShape="0"/>
              </a:effectLst>
              <a:latin typeface="Papyrus" panose="03070502060502030205" pitchFamily="66" charset="0"/>
            </a:endParaRPr>
          </a:p>
        </p:txBody>
      </p:sp>
      <p:pic>
        <p:nvPicPr>
          <p:cNvPr id="6" name="Picture 5" descr="A close up of a sign&#10;&#10;Description generated with high confidence">
            <a:extLst>
              <a:ext uri="{FF2B5EF4-FFF2-40B4-BE49-F238E27FC236}">
                <a16:creationId xmlns:a16="http://schemas.microsoft.com/office/drawing/2014/main" id="{6CC063A2-9692-426C-96C8-0FF0145C7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65" y="4699322"/>
            <a:ext cx="1858701" cy="18587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4127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95719CD-8234-4DBD-A6A0-C4E719AA948A}"/>
              </a:ext>
            </a:extLst>
          </p:cNvPr>
          <p:cNvSpPr txBox="1"/>
          <p:nvPr/>
        </p:nvSpPr>
        <p:spPr>
          <a:xfrm>
            <a:off x="2164465" y="1843020"/>
            <a:ext cx="963265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“</a:t>
            </a:r>
            <a:r>
              <a:rPr lang="en-US" sz="4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19 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In the sweat of your face you shall eat bread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Till you return to the ground,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For out of it you were taken;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For dust you </a:t>
            </a:r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are,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And to dust you shall return.” </a:t>
            </a:r>
            <a:endParaRPr lang="en-US" sz="4000" b="1" dirty="0">
              <a:ln w="12700">
                <a:solidFill>
                  <a:schemeClr val="accent6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pic>
        <p:nvPicPr>
          <p:cNvPr id="6" name="Picture 5" descr="A close up of a sign&#10;&#10;Description generated with high confidence">
            <a:extLst>
              <a:ext uri="{FF2B5EF4-FFF2-40B4-BE49-F238E27FC236}">
                <a16:creationId xmlns:a16="http://schemas.microsoft.com/office/drawing/2014/main" id="{6CC063A2-9692-426C-96C8-0FF0145C7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65" y="4699322"/>
            <a:ext cx="1858701" cy="18587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926F271-E65B-487B-9EAD-E95BDBCD3ECF}"/>
              </a:ext>
            </a:extLst>
          </p:cNvPr>
          <p:cNvSpPr txBox="1"/>
          <p:nvPr/>
        </p:nvSpPr>
        <p:spPr>
          <a:xfrm>
            <a:off x="6741042" y="31898"/>
            <a:ext cx="5056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Gen. 3: 19</a:t>
            </a:r>
          </a:p>
        </p:txBody>
      </p:sp>
    </p:spTree>
    <p:extLst>
      <p:ext uri="{BB962C8B-B14F-4D97-AF65-F5344CB8AC3E}">
        <p14:creationId xmlns:p14="http://schemas.microsoft.com/office/powerpoint/2010/main" val="10135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95719CD-8234-4DBD-A6A0-C4E719AA948A}"/>
              </a:ext>
            </a:extLst>
          </p:cNvPr>
          <p:cNvSpPr txBox="1"/>
          <p:nvPr/>
        </p:nvSpPr>
        <p:spPr>
          <a:xfrm>
            <a:off x="2253584" y="2714890"/>
            <a:ext cx="963265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“</a:t>
            </a:r>
            <a:r>
              <a:rPr lang="en-US" sz="4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13 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No one has ascended to heaven but He who came down from heaven, </a:t>
            </a:r>
            <a:r>
              <a:rPr lang="en-US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that is,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 the Son of Man who is in heaven” </a:t>
            </a:r>
            <a:endParaRPr lang="en-US" sz="4400" b="1" dirty="0">
              <a:ln w="12700">
                <a:solidFill>
                  <a:schemeClr val="accent6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pic>
        <p:nvPicPr>
          <p:cNvPr id="6" name="Picture 5" descr="A close up of a sign&#10;&#10;Description generated with high confidence">
            <a:extLst>
              <a:ext uri="{FF2B5EF4-FFF2-40B4-BE49-F238E27FC236}">
                <a16:creationId xmlns:a16="http://schemas.microsoft.com/office/drawing/2014/main" id="{6CC063A2-9692-426C-96C8-0FF0145C7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65" y="4699322"/>
            <a:ext cx="1858701" cy="18587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926F271-E65B-487B-9EAD-E95BDBCD3ECF}"/>
              </a:ext>
            </a:extLst>
          </p:cNvPr>
          <p:cNvSpPr txBox="1"/>
          <p:nvPr/>
        </p:nvSpPr>
        <p:spPr>
          <a:xfrm>
            <a:off x="6741042" y="31898"/>
            <a:ext cx="5056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John 3: 13</a:t>
            </a:r>
          </a:p>
        </p:txBody>
      </p:sp>
    </p:spTree>
    <p:extLst>
      <p:ext uri="{BB962C8B-B14F-4D97-AF65-F5344CB8AC3E}">
        <p14:creationId xmlns:p14="http://schemas.microsoft.com/office/powerpoint/2010/main" val="312200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95719CD-8234-4DBD-A6A0-C4E719AA948A}"/>
              </a:ext>
            </a:extLst>
          </p:cNvPr>
          <p:cNvSpPr txBox="1"/>
          <p:nvPr/>
        </p:nvSpPr>
        <p:spPr>
          <a:xfrm rot="428217">
            <a:off x="710438" y="2574901"/>
            <a:ext cx="109398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Papyrus" panose="03070502060502030205" pitchFamily="66" charset="0"/>
              </a:rPr>
              <a:t> </a:t>
            </a:r>
            <a:r>
              <a:rPr lang="en-US" sz="8000" b="1" dirty="0">
                <a:ln w="19050">
                  <a:solidFill>
                    <a:schemeClr val="accent6"/>
                  </a:solidFill>
                </a:ln>
                <a:effectLst>
                  <a:reflection blurRad="6350" stA="50000" endA="300" endPos="50000" dist="60007" dir="5400000" sy="-100000" algn="bl" rotWithShape="0"/>
                </a:effectLst>
                <a:latin typeface="Papyrus" panose="03070502060502030205" pitchFamily="66" charset="0"/>
              </a:rPr>
              <a:t>(4) God’s Power </a:t>
            </a:r>
            <a:endParaRPr lang="en-US" sz="8000" dirty="0">
              <a:ln w="19050">
                <a:solidFill>
                  <a:schemeClr val="accent6"/>
                </a:solidFill>
              </a:ln>
              <a:effectLst>
                <a:reflection blurRad="6350" stA="50000" endA="300" endPos="50000" dist="60007" dir="5400000" sy="-100000" algn="bl" rotWithShape="0"/>
              </a:effectLst>
              <a:latin typeface="Papyrus" panose="03070502060502030205" pitchFamily="66" charset="0"/>
            </a:endParaRPr>
          </a:p>
        </p:txBody>
      </p:sp>
      <p:pic>
        <p:nvPicPr>
          <p:cNvPr id="6" name="Picture 5" descr="A close up of a sign&#10;&#10;Description generated with high confidence">
            <a:extLst>
              <a:ext uri="{FF2B5EF4-FFF2-40B4-BE49-F238E27FC236}">
                <a16:creationId xmlns:a16="http://schemas.microsoft.com/office/drawing/2014/main" id="{6CC063A2-9692-426C-96C8-0FF0145C7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65" y="4699322"/>
            <a:ext cx="1858701" cy="18587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6703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95719CD-8234-4DBD-A6A0-C4E719AA948A}"/>
              </a:ext>
            </a:extLst>
          </p:cNvPr>
          <p:cNvSpPr txBox="1"/>
          <p:nvPr/>
        </p:nvSpPr>
        <p:spPr>
          <a:xfrm>
            <a:off x="2164466" y="1779225"/>
            <a:ext cx="963265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“These signs SHALL follow them that believe: In my name shall they cast out devils (or demons); they shall speak with new tongues; they shall take up serpents; and IF they drink any deadly thing, it shall not hurt them; they shall lay hands on the sick, and they SHALL recover.” </a:t>
            </a:r>
            <a:endParaRPr lang="en-US" sz="4000" b="1" dirty="0">
              <a:ln w="12700">
                <a:solidFill>
                  <a:schemeClr val="accent6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pic>
        <p:nvPicPr>
          <p:cNvPr id="6" name="Picture 5" descr="A close up of a sign&#10;&#10;Description generated with high confidence">
            <a:extLst>
              <a:ext uri="{FF2B5EF4-FFF2-40B4-BE49-F238E27FC236}">
                <a16:creationId xmlns:a16="http://schemas.microsoft.com/office/drawing/2014/main" id="{6CC063A2-9692-426C-96C8-0FF0145C7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65" y="4699322"/>
            <a:ext cx="1858701" cy="18587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926F271-E65B-487B-9EAD-E95BDBCD3ECF}"/>
              </a:ext>
            </a:extLst>
          </p:cNvPr>
          <p:cNvSpPr txBox="1"/>
          <p:nvPr/>
        </p:nvSpPr>
        <p:spPr>
          <a:xfrm>
            <a:off x="5975498" y="31898"/>
            <a:ext cx="5821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Mark 16: 17-18</a:t>
            </a:r>
          </a:p>
        </p:txBody>
      </p:sp>
    </p:spTree>
    <p:extLst>
      <p:ext uri="{BB962C8B-B14F-4D97-AF65-F5344CB8AC3E}">
        <p14:creationId xmlns:p14="http://schemas.microsoft.com/office/powerpoint/2010/main" val="85336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95719CD-8234-4DBD-A6A0-C4E719AA948A}"/>
              </a:ext>
            </a:extLst>
          </p:cNvPr>
          <p:cNvSpPr txBox="1"/>
          <p:nvPr/>
        </p:nvSpPr>
        <p:spPr>
          <a:xfrm>
            <a:off x="2164466" y="1779225"/>
            <a:ext cx="963265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34 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Let your women keep silent in the churches, for they are not permitted to speak; but </a:t>
            </a:r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they are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 to be submissive, as the law also says. </a:t>
            </a:r>
            <a:r>
              <a:rPr lang="en-US" sz="4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35 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And if they want to learn something, let them ask their own husbands at home; for it is shameful for women to speak in church</a:t>
            </a:r>
            <a:endParaRPr lang="en-US" sz="4000" b="1" dirty="0">
              <a:ln w="12700">
                <a:solidFill>
                  <a:schemeClr val="accent6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pic>
        <p:nvPicPr>
          <p:cNvPr id="6" name="Picture 5" descr="A close up of a sign&#10;&#10;Description generated with high confidence">
            <a:extLst>
              <a:ext uri="{FF2B5EF4-FFF2-40B4-BE49-F238E27FC236}">
                <a16:creationId xmlns:a16="http://schemas.microsoft.com/office/drawing/2014/main" id="{6CC063A2-9692-426C-96C8-0FF0145C7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65" y="4699322"/>
            <a:ext cx="1858701" cy="18587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926F271-E65B-487B-9EAD-E95BDBCD3ECF}"/>
              </a:ext>
            </a:extLst>
          </p:cNvPr>
          <p:cNvSpPr txBox="1"/>
          <p:nvPr/>
        </p:nvSpPr>
        <p:spPr>
          <a:xfrm>
            <a:off x="5975498" y="31898"/>
            <a:ext cx="5821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1 Cor. 14: 34-35</a:t>
            </a:r>
          </a:p>
        </p:txBody>
      </p:sp>
    </p:spTree>
    <p:extLst>
      <p:ext uri="{BB962C8B-B14F-4D97-AF65-F5344CB8AC3E}">
        <p14:creationId xmlns:p14="http://schemas.microsoft.com/office/powerpoint/2010/main" val="47063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95719CD-8234-4DBD-A6A0-C4E719AA948A}"/>
              </a:ext>
            </a:extLst>
          </p:cNvPr>
          <p:cNvSpPr txBox="1"/>
          <p:nvPr/>
        </p:nvSpPr>
        <p:spPr>
          <a:xfrm rot="428217">
            <a:off x="710438" y="2574901"/>
            <a:ext cx="109398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Papyrus" panose="03070502060502030205" pitchFamily="66" charset="0"/>
              </a:rPr>
              <a:t> </a:t>
            </a:r>
            <a:r>
              <a:rPr lang="en-US" sz="8000" b="1" dirty="0">
                <a:ln w="19050">
                  <a:solidFill>
                    <a:schemeClr val="accent6"/>
                  </a:solidFill>
                </a:ln>
                <a:effectLst>
                  <a:reflection blurRad="6350" stA="50000" endA="300" endPos="50000" dist="60007" dir="5400000" sy="-100000" algn="bl" rotWithShape="0"/>
                </a:effectLst>
                <a:latin typeface="Papyrus" panose="03070502060502030205" pitchFamily="66" charset="0"/>
              </a:rPr>
              <a:t>(5) Health Laws</a:t>
            </a:r>
            <a:endParaRPr lang="en-US" sz="8000" dirty="0">
              <a:ln w="19050">
                <a:solidFill>
                  <a:schemeClr val="accent6"/>
                </a:solidFill>
              </a:ln>
              <a:effectLst>
                <a:reflection blurRad="6350" stA="50000" endA="300" endPos="50000" dist="60007" dir="5400000" sy="-100000" algn="bl" rotWithShape="0"/>
              </a:effectLst>
              <a:latin typeface="Papyrus" panose="03070502060502030205" pitchFamily="66" charset="0"/>
            </a:endParaRPr>
          </a:p>
        </p:txBody>
      </p:sp>
      <p:pic>
        <p:nvPicPr>
          <p:cNvPr id="6" name="Picture 5" descr="A close up of a sign&#10;&#10;Description generated with high confidence">
            <a:extLst>
              <a:ext uri="{FF2B5EF4-FFF2-40B4-BE49-F238E27FC236}">
                <a16:creationId xmlns:a16="http://schemas.microsoft.com/office/drawing/2014/main" id="{6CC063A2-9692-426C-96C8-0FF0145C7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65" y="4699322"/>
            <a:ext cx="1858701" cy="18587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5022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95719CD-8234-4DBD-A6A0-C4E719AA948A}"/>
              </a:ext>
            </a:extLst>
          </p:cNvPr>
          <p:cNvSpPr txBox="1"/>
          <p:nvPr/>
        </p:nvSpPr>
        <p:spPr>
          <a:xfrm rot="428217">
            <a:off x="710438" y="2574901"/>
            <a:ext cx="109398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Papyrus" panose="03070502060502030205" pitchFamily="66" charset="0"/>
              </a:rPr>
              <a:t> </a:t>
            </a:r>
            <a:r>
              <a:rPr lang="en-US" sz="8000" b="1" dirty="0">
                <a:ln w="19050">
                  <a:solidFill>
                    <a:schemeClr val="accent6"/>
                  </a:solidFill>
                </a:ln>
                <a:effectLst>
                  <a:reflection blurRad="6350" stA="50000" endA="300" endPos="50000" dist="60007" dir="5400000" sy="-100000" algn="bl" rotWithShape="0"/>
                </a:effectLst>
                <a:latin typeface="Papyrus" panose="03070502060502030205" pitchFamily="66" charset="0"/>
              </a:rPr>
              <a:t>(6) Prophecy</a:t>
            </a:r>
            <a:endParaRPr lang="en-US" sz="8000" dirty="0">
              <a:ln w="19050">
                <a:solidFill>
                  <a:schemeClr val="accent6"/>
                </a:solidFill>
              </a:ln>
              <a:effectLst>
                <a:reflection blurRad="6350" stA="50000" endA="300" endPos="50000" dist="60007" dir="5400000" sy="-100000" algn="bl" rotWithShape="0"/>
              </a:effectLst>
              <a:latin typeface="Papyrus" panose="03070502060502030205" pitchFamily="66" charset="0"/>
            </a:endParaRPr>
          </a:p>
        </p:txBody>
      </p:sp>
      <p:pic>
        <p:nvPicPr>
          <p:cNvPr id="6" name="Picture 5" descr="A close up of a sign&#10;&#10;Description generated with high confidence">
            <a:extLst>
              <a:ext uri="{FF2B5EF4-FFF2-40B4-BE49-F238E27FC236}">
                <a16:creationId xmlns:a16="http://schemas.microsoft.com/office/drawing/2014/main" id="{6CC063A2-9692-426C-96C8-0FF0145C7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65" y="4699322"/>
            <a:ext cx="1858701" cy="18587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7676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95719CD-8234-4DBD-A6A0-C4E719AA948A}"/>
              </a:ext>
            </a:extLst>
          </p:cNvPr>
          <p:cNvSpPr txBox="1"/>
          <p:nvPr/>
        </p:nvSpPr>
        <p:spPr>
          <a:xfrm>
            <a:off x="2615609" y="2874379"/>
            <a:ext cx="908581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“A good understanding have all they that DO his commandments”</a:t>
            </a:r>
            <a:endParaRPr lang="en-US" sz="4400" b="1" dirty="0">
              <a:ln w="12700">
                <a:solidFill>
                  <a:schemeClr val="accent6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pic>
        <p:nvPicPr>
          <p:cNvPr id="6" name="Picture 5" descr="A close up of a sign&#10;&#10;Description generated with high confidence">
            <a:extLst>
              <a:ext uri="{FF2B5EF4-FFF2-40B4-BE49-F238E27FC236}">
                <a16:creationId xmlns:a16="http://schemas.microsoft.com/office/drawing/2014/main" id="{6CC063A2-9692-426C-96C8-0FF0145C7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65" y="4699322"/>
            <a:ext cx="1858701" cy="18587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926F271-E65B-487B-9EAD-E95BDBCD3ECF}"/>
              </a:ext>
            </a:extLst>
          </p:cNvPr>
          <p:cNvSpPr txBox="1"/>
          <p:nvPr/>
        </p:nvSpPr>
        <p:spPr>
          <a:xfrm>
            <a:off x="5975498" y="31898"/>
            <a:ext cx="5821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Psalms 111: 10</a:t>
            </a:r>
          </a:p>
        </p:txBody>
      </p:sp>
    </p:spTree>
    <p:extLst>
      <p:ext uri="{BB962C8B-B14F-4D97-AF65-F5344CB8AC3E}">
        <p14:creationId xmlns:p14="http://schemas.microsoft.com/office/powerpoint/2010/main" val="19170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95719CD-8234-4DBD-A6A0-C4E719AA948A}"/>
              </a:ext>
            </a:extLst>
          </p:cNvPr>
          <p:cNvSpPr txBox="1"/>
          <p:nvPr/>
        </p:nvSpPr>
        <p:spPr>
          <a:xfrm>
            <a:off x="533106" y="2536080"/>
            <a:ext cx="111257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earnestly contend for the faith which was once delivered unto the saints</a:t>
            </a:r>
            <a:endParaRPr lang="en-US" sz="4800" b="1" dirty="0">
              <a:ln w="12700">
                <a:solidFill>
                  <a:schemeClr val="accent6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pic>
        <p:nvPicPr>
          <p:cNvPr id="6" name="Picture 5" descr="A close up of a sign&#10;&#10;Description generated with high confidence">
            <a:extLst>
              <a:ext uri="{FF2B5EF4-FFF2-40B4-BE49-F238E27FC236}">
                <a16:creationId xmlns:a16="http://schemas.microsoft.com/office/drawing/2014/main" id="{6CC063A2-9692-426C-96C8-0FF0145C7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65" y="4699322"/>
            <a:ext cx="1858701" cy="18587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926F271-E65B-487B-9EAD-E95BDBCD3ECF}"/>
              </a:ext>
            </a:extLst>
          </p:cNvPr>
          <p:cNvSpPr txBox="1"/>
          <p:nvPr/>
        </p:nvSpPr>
        <p:spPr>
          <a:xfrm>
            <a:off x="8176436" y="308344"/>
            <a:ext cx="28707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Jude 3</a:t>
            </a:r>
          </a:p>
        </p:txBody>
      </p:sp>
    </p:spTree>
    <p:extLst>
      <p:ext uri="{BB962C8B-B14F-4D97-AF65-F5344CB8AC3E}">
        <p14:creationId xmlns:p14="http://schemas.microsoft.com/office/powerpoint/2010/main" val="41654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95719CD-8234-4DBD-A6A0-C4E719AA948A}"/>
              </a:ext>
            </a:extLst>
          </p:cNvPr>
          <p:cNvSpPr txBox="1"/>
          <p:nvPr/>
        </p:nvSpPr>
        <p:spPr>
          <a:xfrm rot="428217">
            <a:off x="710438" y="2574901"/>
            <a:ext cx="109398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Papyrus" panose="03070502060502030205" pitchFamily="66" charset="0"/>
              </a:rPr>
              <a:t> </a:t>
            </a:r>
            <a:r>
              <a:rPr lang="en-US" sz="8000" b="1" dirty="0">
                <a:ln w="19050">
                  <a:solidFill>
                    <a:schemeClr val="accent6"/>
                  </a:solidFill>
                </a:ln>
                <a:effectLst>
                  <a:reflection blurRad="6350" stA="50000" endA="300" endPos="50000" dist="60007" dir="5400000" sy="-100000" algn="bl" rotWithShape="0"/>
                </a:effectLst>
                <a:latin typeface="Papyrus" panose="03070502060502030205" pitchFamily="66" charset="0"/>
              </a:rPr>
              <a:t>(7) True Spirituality</a:t>
            </a:r>
            <a:endParaRPr lang="en-US" sz="8000" dirty="0">
              <a:ln w="19050">
                <a:solidFill>
                  <a:schemeClr val="accent6"/>
                </a:solidFill>
              </a:ln>
              <a:effectLst>
                <a:reflection blurRad="6350" stA="50000" endA="300" endPos="50000" dist="60007" dir="5400000" sy="-100000" algn="bl" rotWithShape="0"/>
              </a:effectLst>
              <a:latin typeface="Papyrus" panose="03070502060502030205" pitchFamily="66" charset="0"/>
            </a:endParaRPr>
          </a:p>
        </p:txBody>
      </p:sp>
      <p:pic>
        <p:nvPicPr>
          <p:cNvPr id="6" name="Picture 5" descr="A close up of a sign&#10;&#10;Description generated with high confidence">
            <a:extLst>
              <a:ext uri="{FF2B5EF4-FFF2-40B4-BE49-F238E27FC236}">
                <a16:creationId xmlns:a16="http://schemas.microsoft.com/office/drawing/2014/main" id="{6CC063A2-9692-426C-96C8-0FF0145C7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65" y="4699322"/>
            <a:ext cx="1858701" cy="18587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0150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95719CD-8234-4DBD-A6A0-C4E719AA948A}"/>
              </a:ext>
            </a:extLst>
          </p:cNvPr>
          <p:cNvSpPr txBox="1"/>
          <p:nvPr/>
        </p:nvSpPr>
        <p:spPr>
          <a:xfrm>
            <a:off x="2551813" y="2225793"/>
            <a:ext cx="908581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20 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I have been crucified with Christ; it is no longer I who live, but Christ lives in me; and the </a:t>
            </a:r>
            <a:r>
              <a:rPr lang="en-US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life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 which I now live in the flesh I live by faith in the Son of God, who loved me and gave Himself for me</a:t>
            </a:r>
            <a:endParaRPr lang="en-US" sz="4000" b="1" dirty="0">
              <a:ln w="12700">
                <a:solidFill>
                  <a:schemeClr val="accent6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pic>
        <p:nvPicPr>
          <p:cNvPr id="6" name="Picture 5" descr="A close up of a sign&#10;&#10;Description generated with high confidence">
            <a:extLst>
              <a:ext uri="{FF2B5EF4-FFF2-40B4-BE49-F238E27FC236}">
                <a16:creationId xmlns:a16="http://schemas.microsoft.com/office/drawing/2014/main" id="{6CC063A2-9692-426C-96C8-0FF0145C7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65" y="4699322"/>
            <a:ext cx="1858701" cy="18587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926F271-E65B-487B-9EAD-E95BDBCD3ECF}"/>
              </a:ext>
            </a:extLst>
          </p:cNvPr>
          <p:cNvSpPr txBox="1"/>
          <p:nvPr/>
        </p:nvSpPr>
        <p:spPr>
          <a:xfrm>
            <a:off x="6698512" y="31898"/>
            <a:ext cx="50986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Gal. 2: 20</a:t>
            </a:r>
          </a:p>
        </p:txBody>
      </p:sp>
    </p:spTree>
    <p:extLst>
      <p:ext uri="{BB962C8B-B14F-4D97-AF65-F5344CB8AC3E}">
        <p14:creationId xmlns:p14="http://schemas.microsoft.com/office/powerpoint/2010/main" val="2291099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95719CD-8234-4DBD-A6A0-C4E719AA948A}"/>
              </a:ext>
            </a:extLst>
          </p:cNvPr>
          <p:cNvSpPr txBox="1"/>
          <p:nvPr/>
        </p:nvSpPr>
        <p:spPr>
          <a:xfrm rot="21408482">
            <a:off x="638311" y="1192772"/>
            <a:ext cx="1112578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ln w="12700">
                  <a:solidFill>
                    <a:schemeClr val="accent6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Papyrus" panose="03070502060502030205" pitchFamily="66" charset="0"/>
              </a:rPr>
              <a:t>Understand Our Calling</a:t>
            </a:r>
          </a:p>
        </p:txBody>
      </p:sp>
      <p:pic>
        <p:nvPicPr>
          <p:cNvPr id="6" name="Picture 5" descr="A close up of a sign&#10;&#10;Description generated with high confidence">
            <a:extLst>
              <a:ext uri="{FF2B5EF4-FFF2-40B4-BE49-F238E27FC236}">
                <a16:creationId xmlns:a16="http://schemas.microsoft.com/office/drawing/2014/main" id="{6CC063A2-9692-426C-96C8-0FF0145C7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65" y="4699322"/>
            <a:ext cx="1858701" cy="18587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5735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95719CD-8234-4DBD-A6A0-C4E719AA948A}"/>
              </a:ext>
            </a:extLst>
          </p:cNvPr>
          <p:cNvSpPr txBox="1"/>
          <p:nvPr/>
        </p:nvSpPr>
        <p:spPr>
          <a:xfrm>
            <a:off x="2488018" y="1905506"/>
            <a:ext cx="908581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“</a:t>
            </a:r>
            <a:r>
              <a:rPr lang="en-US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11 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Now I am no longer in the world, but these are in the world, and I come to You. Holy Father, keep through Your name those whom You have given Me, that they may be one as We 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are---</a:t>
            </a:r>
          </a:p>
          <a:p>
            <a:r>
              <a:rPr lang="en-US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r>
              <a:rPr lang="en-US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22 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And the glory which You gave Me I have given them, that they may be one just as We are one:” </a:t>
            </a:r>
            <a:endParaRPr lang="en-US" sz="3200" b="1" dirty="0">
              <a:ln w="12700">
                <a:solidFill>
                  <a:schemeClr val="accent6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pic>
        <p:nvPicPr>
          <p:cNvPr id="6" name="Picture 5" descr="A close up of a sign&#10;&#10;Description generated with high confidence">
            <a:extLst>
              <a:ext uri="{FF2B5EF4-FFF2-40B4-BE49-F238E27FC236}">
                <a16:creationId xmlns:a16="http://schemas.microsoft.com/office/drawing/2014/main" id="{6CC063A2-9692-426C-96C8-0FF0145C7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65" y="4699322"/>
            <a:ext cx="1858701" cy="18587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926F271-E65B-487B-9EAD-E95BDBCD3ECF}"/>
              </a:ext>
            </a:extLst>
          </p:cNvPr>
          <p:cNvSpPr txBox="1"/>
          <p:nvPr/>
        </p:nvSpPr>
        <p:spPr>
          <a:xfrm>
            <a:off x="6230679" y="31898"/>
            <a:ext cx="55664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John 17: 11, 22 </a:t>
            </a:r>
          </a:p>
        </p:txBody>
      </p:sp>
    </p:spTree>
    <p:extLst>
      <p:ext uri="{BB962C8B-B14F-4D97-AF65-F5344CB8AC3E}">
        <p14:creationId xmlns:p14="http://schemas.microsoft.com/office/powerpoint/2010/main" val="62204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95719CD-8234-4DBD-A6A0-C4E719AA948A}"/>
              </a:ext>
            </a:extLst>
          </p:cNvPr>
          <p:cNvSpPr txBox="1"/>
          <p:nvPr/>
        </p:nvSpPr>
        <p:spPr>
          <a:xfrm>
            <a:off x="2488018" y="1905506"/>
            <a:ext cx="908581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“</a:t>
            </a:r>
            <a:r>
              <a:rPr lang="en-US" sz="3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66 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From that 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time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 many of His disciples went back and walked with Him no more. </a:t>
            </a:r>
            <a:r>
              <a:rPr lang="en-US" sz="3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67 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Then Jesus said to the twelve, “Do you also want to go away?”</a:t>
            </a:r>
          </a:p>
          <a:p>
            <a:r>
              <a:rPr lang="en-US" sz="3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68 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But Simon Peter answered Him, “Lord, to whom shall we go? You have the words of eternal life.”</a:t>
            </a:r>
          </a:p>
        </p:txBody>
      </p:sp>
      <p:pic>
        <p:nvPicPr>
          <p:cNvPr id="6" name="Picture 5" descr="A close up of a sign&#10;&#10;Description generated with high confidence">
            <a:extLst>
              <a:ext uri="{FF2B5EF4-FFF2-40B4-BE49-F238E27FC236}">
                <a16:creationId xmlns:a16="http://schemas.microsoft.com/office/drawing/2014/main" id="{6CC063A2-9692-426C-96C8-0FF0145C7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65" y="4699322"/>
            <a:ext cx="1858701" cy="18587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926F271-E65B-487B-9EAD-E95BDBCD3ECF}"/>
              </a:ext>
            </a:extLst>
          </p:cNvPr>
          <p:cNvSpPr txBox="1"/>
          <p:nvPr/>
        </p:nvSpPr>
        <p:spPr>
          <a:xfrm>
            <a:off x="6230679" y="31898"/>
            <a:ext cx="55664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John 6: 66-68 </a:t>
            </a:r>
          </a:p>
        </p:txBody>
      </p:sp>
    </p:spTree>
    <p:extLst>
      <p:ext uri="{BB962C8B-B14F-4D97-AF65-F5344CB8AC3E}">
        <p14:creationId xmlns:p14="http://schemas.microsoft.com/office/powerpoint/2010/main" val="421419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A32184AB-5394-4F3A-9A02-E5E8DFF55C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1907" y="446568"/>
            <a:ext cx="5380075" cy="53800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6B0026F-9825-4805-A72B-B359DF66DC03}"/>
              </a:ext>
            </a:extLst>
          </p:cNvPr>
          <p:cNvSpPr txBox="1"/>
          <p:nvPr/>
        </p:nvSpPr>
        <p:spPr>
          <a:xfrm rot="20744204">
            <a:off x="562996" y="820893"/>
            <a:ext cx="337291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Have a great rest of the Sabbath</a:t>
            </a:r>
          </a:p>
        </p:txBody>
      </p:sp>
    </p:spTree>
    <p:extLst>
      <p:ext uri="{BB962C8B-B14F-4D97-AF65-F5344CB8AC3E}">
        <p14:creationId xmlns:p14="http://schemas.microsoft.com/office/powerpoint/2010/main" val="113794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95719CD-8234-4DBD-A6A0-C4E719AA948A}"/>
              </a:ext>
            </a:extLst>
          </p:cNvPr>
          <p:cNvSpPr txBox="1"/>
          <p:nvPr/>
        </p:nvSpPr>
        <p:spPr>
          <a:xfrm rot="21408482">
            <a:off x="744637" y="2071899"/>
            <a:ext cx="111257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Papyrus" panose="03070502060502030205" pitchFamily="66" charset="0"/>
              </a:rPr>
              <a:t>Vital Knowledge</a:t>
            </a:r>
            <a:endParaRPr lang="en-US" sz="8800" b="1" dirty="0">
              <a:ln w="12700">
                <a:solidFill>
                  <a:schemeClr val="accent6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0000" endA="300" endPos="50000" dist="60007" dir="5400000" sy="-100000" algn="bl" rotWithShape="0"/>
              </a:effectLst>
              <a:latin typeface="Papyrus" panose="03070502060502030205" pitchFamily="66" charset="0"/>
            </a:endParaRPr>
          </a:p>
        </p:txBody>
      </p:sp>
      <p:pic>
        <p:nvPicPr>
          <p:cNvPr id="6" name="Picture 5" descr="A close up of a sign&#10;&#10;Description generated with high confidence">
            <a:extLst>
              <a:ext uri="{FF2B5EF4-FFF2-40B4-BE49-F238E27FC236}">
                <a16:creationId xmlns:a16="http://schemas.microsoft.com/office/drawing/2014/main" id="{6CC063A2-9692-426C-96C8-0FF0145C7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65" y="4699322"/>
            <a:ext cx="1858701" cy="18587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17493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95719CD-8234-4DBD-A6A0-C4E719AA948A}"/>
              </a:ext>
            </a:extLst>
          </p:cNvPr>
          <p:cNvSpPr txBox="1"/>
          <p:nvPr/>
        </p:nvSpPr>
        <p:spPr>
          <a:xfrm>
            <a:off x="2164465" y="1652334"/>
            <a:ext cx="963265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“There shall arise false Christs: and false prophets, and shall show great signs and wonders; insomuch that, IF it were possible, they shall deceive the very elect” </a:t>
            </a:r>
            <a:endParaRPr lang="en-US" sz="4800" b="1" dirty="0">
              <a:ln w="12700">
                <a:solidFill>
                  <a:schemeClr val="accent6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pic>
        <p:nvPicPr>
          <p:cNvPr id="6" name="Picture 5" descr="A close up of a sign&#10;&#10;Description generated with high confidence">
            <a:extLst>
              <a:ext uri="{FF2B5EF4-FFF2-40B4-BE49-F238E27FC236}">
                <a16:creationId xmlns:a16="http://schemas.microsoft.com/office/drawing/2014/main" id="{6CC063A2-9692-426C-96C8-0FF0145C7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65" y="4699322"/>
            <a:ext cx="1858701" cy="18587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926F271-E65B-487B-9EAD-E95BDBCD3ECF}"/>
              </a:ext>
            </a:extLst>
          </p:cNvPr>
          <p:cNvSpPr txBox="1"/>
          <p:nvPr/>
        </p:nvSpPr>
        <p:spPr>
          <a:xfrm>
            <a:off x="6845889" y="31898"/>
            <a:ext cx="49512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Matt. 24: 24</a:t>
            </a:r>
          </a:p>
        </p:txBody>
      </p:sp>
    </p:spTree>
    <p:extLst>
      <p:ext uri="{BB962C8B-B14F-4D97-AF65-F5344CB8AC3E}">
        <p14:creationId xmlns:p14="http://schemas.microsoft.com/office/powerpoint/2010/main" val="29940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95719CD-8234-4DBD-A6A0-C4E719AA948A}"/>
              </a:ext>
            </a:extLst>
          </p:cNvPr>
          <p:cNvSpPr txBox="1"/>
          <p:nvPr/>
        </p:nvSpPr>
        <p:spPr>
          <a:xfrm rot="428217">
            <a:off x="2287337" y="2561634"/>
            <a:ext cx="96129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Papyrus" panose="03070502060502030205" pitchFamily="66" charset="0"/>
              </a:rPr>
              <a:t> </a:t>
            </a:r>
            <a:r>
              <a:rPr lang="en-US" sz="8000" b="1" dirty="0">
                <a:ln w="19050">
                  <a:solidFill>
                    <a:schemeClr val="accent6"/>
                  </a:solidFill>
                </a:ln>
                <a:effectLst>
                  <a:reflection blurRad="6350" stA="50000" endA="300" endPos="50000" dist="60007" dir="5400000" sy="-100000" algn="bl" rotWithShape="0"/>
                </a:effectLst>
                <a:latin typeface="Papyrus" panose="03070502060502030205" pitchFamily="66" charset="0"/>
              </a:rPr>
              <a:t>(1) God Is Ruler </a:t>
            </a:r>
            <a:endParaRPr lang="en-US" sz="8000" dirty="0">
              <a:ln w="19050">
                <a:solidFill>
                  <a:schemeClr val="accent6"/>
                </a:solidFill>
              </a:ln>
              <a:effectLst>
                <a:reflection blurRad="6350" stA="50000" endA="300" endPos="50000" dist="60007" dir="5400000" sy="-100000" algn="bl" rotWithShape="0"/>
              </a:effectLst>
              <a:latin typeface="Papyrus" panose="03070502060502030205" pitchFamily="66" charset="0"/>
            </a:endParaRPr>
          </a:p>
        </p:txBody>
      </p:sp>
      <p:pic>
        <p:nvPicPr>
          <p:cNvPr id="6" name="Picture 5" descr="A close up of a sign&#10;&#10;Description generated with high confidence">
            <a:extLst>
              <a:ext uri="{FF2B5EF4-FFF2-40B4-BE49-F238E27FC236}">
                <a16:creationId xmlns:a16="http://schemas.microsoft.com/office/drawing/2014/main" id="{6CC063A2-9692-426C-96C8-0FF0145C7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65" y="4699322"/>
            <a:ext cx="1858701" cy="18587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3597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95719CD-8234-4DBD-A6A0-C4E719AA948A}"/>
              </a:ext>
            </a:extLst>
          </p:cNvPr>
          <p:cNvSpPr txBox="1"/>
          <p:nvPr/>
        </p:nvSpPr>
        <p:spPr>
          <a:xfrm>
            <a:off x="2164465" y="1652334"/>
            <a:ext cx="963265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Candara" panose="020E0502030303020204" pitchFamily="34" charset="0"/>
              </a:rPr>
              <a:t>“There shall arise false Christs: and false prophets, and shall show great signs and wonders; insomuch that, IF it were possible, they shall deceive the very elect” </a:t>
            </a:r>
            <a:endParaRPr lang="en-US" sz="4800" b="1" dirty="0">
              <a:ln w="12700">
                <a:solidFill>
                  <a:schemeClr val="accent6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pic>
        <p:nvPicPr>
          <p:cNvPr id="6" name="Picture 5" descr="A close up of a sign&#10;&#10;Description generated with high confidence">
            <a:extLst>
              <a:ext uri="{FF2B5EF4-FFF2-40B4-BE49-F238E27FC236}">
                <a16:creationId xmlns:a16="http://schemas.microsoft.com/office/drawing/2014/main" id="{6CC063A2-9692-426C-96C8-0FF0145C7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65" y="4699322"/>
            <a:ext cx="1858701" cy="18587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926F271-E65B-487B-9EAD-E95BDBCD3ECF}"/>
              </a:ext>
            </a:extLst>
          </p:cNvPr>
          <p:cNvSpPr txBox="1"/>
          <p:nvPr/>
        </p:nvSpPr>
        <p:spPr>
          <a:xfrm>
            <a:off x="6845889" y="31898"/>
            <a:ext cx="49512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Dan. 5: 21</a:t>
            </a:r>
          </a:p>
        </p:txBody>
      </p:sp>
    </p:spTree>
    <p:extLst>
      <p:ext uri="{BB962C8B-B14F-4D97-AF65-F5344CB8AC3E}">
        <p14:creationId xmlns:p14="http://schemas.microsoft.com/office/powerpoint/2010/main" val="50288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95719CD-8234-4DBD-A6A0-C4E719AA948A}"/>
              </a:ext>
            </a:extLst>
          </p:cNvPr>
          <p:cNvSpPr txBox="1"/>
          <p:nvPr/>
        </p:nvSpPr>
        <p:spPr>
          <a:xfrm>
            <a:off x="2164466" y="1833088"/>
            <a:ext cx="963265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“</a:t>
            </a:r>
            <a:r>
              <a:rPr lang="en-US" sz="44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26 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And He has made from one blood every nation of men to dwell on all the face of the earth, and has determined their pre-appointed times and the boundaries of their dwellings,” </a:t>
            </a:r>
            <a:endParaRPr lang="en-US" sz="4400" b="1" dirty="0">
              <a:ln w="12700">
                <a:solidFill>
                  <a:schemeClr val="accent6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pic>
        <p:nvPicPr>
          <p:cNvPr id="6" name="Picture 5" descr="A close up of a sign&#10;&#10;Description generated with high confidence">
            <a:extLst>
              <a:ext uri="{FF2B5EF4-FFF2-40B4-BE49-F238E27FC236}">
                <a16:creationId xmlns:a16="http://schemas.microsoft.com/office/drawing/2014/main" id="{6CC063A2-9692-426C-96C8-0FF0145C7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65" y="4699322"/>
            <a:ext cx="1858701" cy="18587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926F271-E65B-487B-9EAD-E95BDBCD3ECF}"/>
              </a:ext>
            </a:extLst>
          </p:cNvPr>
          <p:cNvSpPr txBox="1"/>
          <p:nvPr/>
        </p:nvSpPr>
        <p:spPr>
          <a:xfrm>
            <a:off x="6845889" y="31898"/>
            <a:ext cx="49512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Acts 17: 26</a:t>
            </a:r>
          </a:p>
        </p:txBody>
      </p:sp>
    </p:spTree>
    <p:extLst>
      <p:ext uri="{BB962C8B-B14F-4D97-AF65-F5344CB8AC3E}">
        <p14:creationId xmlns:p14="http://schemas.microsoft.com/office/powerpoint/2010/main" val="97834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95719CD-8234-4DBD-A6A0-C4E719AA948A}"/>
              </a:ext>
            </a:extLst>
          </p:cNvPr>
          <p:cNvSpPr txBox="1"/>
          <p:nvPr/>
        </p:nvSpPr>
        <p:spPr>
          <a:xfrm rot="21408482">
            <a:off x="744637" y="2071899"/>
            <a:ext cx="111257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ln w="12700">
                  <a:solidFill>
                    <a:schemeClr val="accent6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Papyrus" panose="03070502060502030205" pitchFamily="66" charset="0"/>
              </a:rPr>
              <a:t>Rules of </a:t>
            </a:r>
            <a:r>
              <a:rPr lang="en-US" sz="8800" b="1" dirty="0" err="1">
                <a:ln w="12700">
                  <a:solidFill>
                    <a:schemeClr val="accent6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Papyrus" panose="03070502060502030205" pitchFamily="66" charset="0"/>
              </a:rPr>
              <a:t>theChurch</a:t>
            </a:r>
            <a:endParaRPr lang="en-US" sz="8800" b="1" dirty="0">
              <a:ln w="12700">
                <a:solidFill>
                  <a:schemeClr val="accent6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0000" endA="300" endPos="50000" dist="60007" dir="5400000" sy="-100000" algn="bl" rotWithShape="0"/>
              </a:effectLst>
              <a:latin typeface="Papyrus" panose="03070502060502030205" pitchFamily="66" charset="0"/>
            </a:endParaRPr>
          </a:p>
        </p:txBody>
      </p:sp>
      <p:pic>
        <p:nvPicPr>
          <p:cNvPr id="6" name="Picture 5" descr="A close up of a sign&#10;&#10;Description generated with high confidence">
            <a:extLst>
              <a:ext uri="{FF2B5EF4-FFF2-40B4-BE49-F238E27FC236}">
                <a16:creationId xmlns:a16="http://schemas.microsoft.com/office/drawing/2014/main" id="{6CC063A2-9692-426C-96C8-0FF0145C7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65" y="4699322"/>
            <a:ext cx="1858701" cy="18587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5023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06BFDE"/>
      </a:accent6>
      <a:hlink>
        <a:srgbClr val="FBAE29"/>
      </a:hlink>
      <a:folHlink>
        <a:srgbClr val="EDC47E"/>
      </a:folHlink>
    </a:clrScheme>
    <a:fontScheme name="Gallery">
      <a:majorFont>
        <a:latin typeface="Rockwell" panose="020606030202050204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189</TotalTime>
  <Words>492</Words>
  <Application>Microsoft Office PowerPoint</Application>
  <PresentationFormat>Widescreen</PresentationFormat>
  <Paragraphs>57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Candara</vt:lpstr>
      <vt:lpstr>Papyrus</vt:lpstr>
      <vt:lpstr>Rockwell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Call</dc:creator>
  <cp:lastModifiedBy>Jim Call</cp:lastModifiedBy>
  <cp:revision>18</cp:revision>
  <dcterms:created xsi:type="dcterms:W3CDTF">2018-03-06T01:52:23Z</dcterms:created>
  <dcterms:modified xsi:type="dcterms:W3CDTF">2018-03-09T23:35:07Z</dcterms:modified>
</cp:coreProperties>
</file>