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12/15/2017</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12/15/2017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12/15/2017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12/15/2017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12/15/2017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12/15/2017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12/15/2017</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12/15/2017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12/15/2017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12/15/2017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12/15/2017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12/15/2017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12/15/2017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12/15/2017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12/15/2017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12/15/2017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12/15/2017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12/15/2017</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25AC77-4E29-4B54-B3D4-66A09486E0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27F71114-7222-454E-810C-08A91C6CB21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567C3E77-7011-4BEA-8CCE-2BF85ED7A867}"/>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A163AD8F-ACE5-4FCB-A39E-DF84A72160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5" descr="A close up of a sign&#10;&#10;Description generated with high confidence">
            <a:extLst>
              <a:ext uri="{FF2B5EF4-FFF2-40B4-BE49-F238E27FC236}">
                <a16:creationId xmlns:a16="http://schemas.microsoft.com/office/drawing/2014/main" id="{0ED0A1A4-B2FA-4BA8-9F99-1FA67C268BCF}"/>
              </a:ext>
            </a:extLst>
          </p:cNvPr>
          <p:cNvPicPr>
            <a:picLocks noChangeAspect="1"/>
          </p:cNvPicPr>
          <p:nvPr/>
        </p:nvPicPr>
        <p:blipFill rotWithShape="1">
          <a:blip r:embed="rId3"/>
          <a:srcRect l="19993" r="16529"/>
          <a:stretch/>
        </p:blipFill>
        <p:spPr>
          <a:xfrm>
            <a:off x="478965" y="471948"/>
            <a:ext cx="3751053" cy="5909207"/>
          </a:xfrm>
          <a:prstGeom prst="rect">
            <a:avLst/>
          </a:prstGeom>
          <a:ln>
            <a:noFill/>
          </a:ln>
        </p:spPr>
      </p:pic>
      <p:sp>
        <p:nvSpPr>
          <p:cNvPr id="4" name="TextBox 3">
            <a:extLst>
              <a:ext uri="{FF2B5EF4-FFF2-40B4-BE49-F238E27FC236}">
                <a16:creationId xmlns:a16="http://schemas.microsoft.com/office/drawing/2014/main" id="{221538E8-A476-4D44-8D98-2AA140D39AE0}"/>
              </a:ext>
            </a:extLst>
          </p:cNvPr>
          <p:cNvSpPr txBox="1"/>
          <p:nvPr/>
        </p:nvSpPr>
        <p:spPr>
          <a:xfrm>
            <a:off x="4481779" y="2840513"/>
            <a:ext cx="7458459" cy="2677648"/>
          </a:xfrm>
          <a:prstGeom prst="rect">
            <a:avLst/>
          </a:prstGeom>
        </p:spPr>
        <p:txBody>
          <a:bodyPr vert="horz" lIns="91440" tIns="45720" rIns="91440" bIns="45720" rtlCol="0" anchor="b">
            <a:normAutofit/>
          </a:bodyPr>
          <a:lstStyle/>
          <a:p>
            <a:pPr>
              <a:spcBef>
                <a:spcPct val="0"/>
              </a:spcBef>
              <a:spcAft>
                <a:spcPts val="600"/>
              </a:spcAft>
            </a:pPr>
            <a:r>
              <a:rPr lang="en-US" sz="7200" dirty="0">
                <a:solidFill>
                  <a:schemeClr val="bg2"/>
                </a:solidFill>
                <a:effectLst>
                  <a:outerShdw blurRad="38100" dist="38100" dir="2700000" algn="tl">
                    <a:srgbClr val="000000">
                      <a:alpha val="43137"/>
                    </a:srgbClr>
                  </a:outerShdw>
                </a:effectLst>
                <a:latin typeface="Papyrus" panose="03070502060502030205" pitchFamily="66" charset="0"/>
                <a:ea typeface="+mj-ea"/>
                <a:cs typeface="+mj-cs"/>
              </a:rPr>
              <a:t>Happy Sabbath</a:t>
            </a:r>
          </a:p>
        </p:txBody>
      </p:sp>
    </p:spTree>
    <p:extLst>
      <p:ext uri="{BB962C8B-B14F-4D97-AF65-F5344CB8AC3E}">
        <p14:creationId xmlns:p14="http://schemas.microsoft.com/office/powerpoint/2010/main" val="932551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25AC77-4E29-4B54-B3D4-66A09486E0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27F71114-7222-454E-810C-08A91C6CB21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567C3E77-7011-4BEA-8CCE-2BF85ED7A867}"/>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A163AD8F-ACE5-4FCB-A39E-DF84A72160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descr="A close up of a sign&#10;&#10;Description generated with high confidence">
            <a:extLst>
              <a:ext uri="{FF2B5EF4-FFF2-40B4-BE49-F238E27FC236}">
                <a16:creationId xmlns:a16="http://schemas.microsoft.com/office/drawing/2014/main" id="{D0203034-F841-43B7-B7B4-5BC38FEF996A}"/>
              </a:ext>
            </a:extLst>
          </p:cNvPr>
          <p:cNvPicPr>
            <a:picLocks noChangeAspect="1"/>
          </p:cNvPicPr>
          <p:nvPr/>
        </p:nvPicPr>
        <p:blipFill>
          <a:blip r:embed="rId3"/>
          <a:stretch>
            <a:fillRect/>
          </a:stretch>
        </p:blipFill>
        <p:spPr>
          <a:xfrm>
            <a:off x="825919" y="5135526"/>
            <a:ext cx="1010091" cy="10100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TextBox 4">
            <a:extLst>
              <a:ext uri="{FF2B5EF4-FFF2-40B4-BE49-F238E27FC236}">
                <a16:creationId xmlns:a16="http://schemas.microsoft.com/office/drawing/2014/main" id="{BB2CBE2A-5BAD-479B-9A35-BF57DEC513FB}"/>
              </a:ext>
            </a:extLst>
          </p:cNvPr>
          <p:cNvSpPr txBox="1"/>
          <p:nvPr/>
        </p:nvSpPr>
        <p:spPr>
          <a:xfrm>
            <a:off x="1068388" y="712381"/>
            <a:ext cx="5693919" cy="769441"/>
          </a:xfrm>
          <a:prstGeom prst="rect">
            <a:avLst/>
          </a:prstGeom>
          <a:noFill/>
        </p:spPr>
        <p:txBody>
          <a:bodyPr wrap="square" rtlCol="0">
            <a:spAutoFit/>
          </a:bodyPr>
          <a:lstStyle/>
          <a:p>
            <a:r>
              <a:rPr lang="en-US" sz="44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Corinthians 13 : 5-6</a:t>
            </a:r>
          </a:p>
        </p:txBody>
      </p:sp>
      <p:sp>
        <p:nvSpPr>
          <p:cNvPr id="10" name="Rectangle 1">
            <a:extLst>
              <a:ext uri="{FF2B5EF4-FFF2-40B4-BE49-F238E27FC236}">
                <a16:creationId xmlns:a16="http://schemas.microsoft.com/office/drawing/2014/main" id="{98C8F22C-F4C6-4B2B-97B8-AF753290B1D0}"/>
              </a:ext>
            </a:extLst>
          </p:cNvPr>
          <p:cNvSpPr>
            <a:spLocks noChangeArrowheads="1"/>
          </p:cNvSpPr>
          <p:nvPr/>
        </p:nvSpPr>
        <p:spPr bwMode="auto">
          <a:xfrm>
            <a:off x="2190309" y="2846338"/>
            <a:ext cx="882502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3600" b="1" baseline="300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5 </a:t>
            </a:r>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does not behave rudely, does not seek its own, is not provoked, thinks no evil; </a:t>
            </a:r>
            <a:r>
              <a:rPr lang="en-US" sz="3600" b="1" baseline="300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6 </a:t>
            </a:r>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does not rejoice in iniquity, but rejoices in the truth;</a:t>
            </a:r>
            <a:endParaRPr kumimoji="0" lang="en-US" altLang="en-US" sz="3600" b="0" i="0" u="none" strike="noStrike" cap="none" normalizeH="0" baseline="0" dirty="0">
              <a:ln>
                <a:noFill/>
              </a:ln>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5203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25AC77-4E29-4B54-B3D4-66A09486E0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27F71114-7222-454E-810C-08A91C6CB21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567C3E77-7011-4BEA-8CCE-2BF85ED7A867}"/>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A163AD8F-ACE5-4FCB-A39E-DF84A72160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221538E8-A476-4D44-8D98-2AA140D39AE0}"/>
              </a:ext>
            </a:extLst>
          </p:cNvPr>
          <p:cNvSpPr txBox="1"/>
          <p:nvPr/>
        </p:nvSpPr>
        <p:spPr>
          <a:xfrm>
            <a:off x="2366770" y="2851146"/>
            <a:ext cx="7458459" cy="85961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ctr">
              <a:spcBef>
                <a:spcPct val="0"/>
              </a:spcBef>
              <a:spcAft>
                <a:spcPts val="600"/>
              </a:spcAft>
            </a:pPr>
            <a:r>
              <a:rPr lang="en-US" sz="4400" b="1" dirty="0">
                <a:solidFill>
                  <a:srgbClr val="FFC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2. Grab Hold Of The Future</a:t>
            </a:r>
          </a:p>
        </p:txBody>
      </p:sp>
      <p:pic>
        <p:nvPicPr>
          <p:cNvPr id="3" name="Picture 2" descr="A close up of a sign&#10;&#10;Description generated with high confidence">
            <a:extLst>
              <a:ext uri="{FF2B5EF4-FFF2-40B4-BE49-F238E27FC236}">
                <a16:creationId xmlns:a16="http://schemas.microsoft.com/office/drawing/2014/main" id="{D0203034-F841-43B7-B7B4-5BC38FEF996A}"/>
              </a:ext>
            </a:extLst>
          </p:cNvPr>
          <p:cNvPicPr>
            <a:picLocks noChangeAspect="1"/>
          </p:cNvPicPr>
          <p:nvPr/>
        </p:nvPicPr>
        <p:blipFill>
          <a:blip r:embed="rId3"/>
          <a:stretch>
            <a:fillRect/>
          </a:stretch>
        </p:blipFill>
        <p:spPr>
          <a:xfrm>
            <a:off x="825919" y="5135526"/>
            <a:ext cx="1010091" cy="10100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523565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25AC77-4E29-4B54-B3D4-66A09486E0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27F71114-7222-454E-810C-08A91C6CB21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567C3E77-7011-4BEA-8CCE-2BF85ED7A867}"/>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A163AD8F-ACE5-4FCB-A39E-DF84A72160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descr="A close up of a sign&#10;&#10;Description generated with high confidence">
            <a:extLst>
              <a:ext uri="{FF2B5EF4-FFF2-40B4-BE49-F238E27FC236}">
                <a16:creationId xmlns:a16="http://schemas.microsoft.com/office/drawing/2014/main" id="{D0203034-F841-43B7-B7B4-5BC38FEF996A}"/>
              </a:ext>
            </a:extLst>
          </p:cNvPr>
          <p:cNvPicPr>
            <a:picLocks noChangeAspect="1"/>
          </p:cNvPicPr>
          <p:nvPr/>
        </p:nvPicPr>
        <p:blipFill>
          <a:blip r:embed="rId3"/>
          <a:stretch>
            <a:fillRect/>
          </a:stretch>
        </p:blipFill>
        <p:spPr>
          <a:xfrm>
            <a:off x="825919" y="5135526"/>
            <a:ext cx="1010091" cy="10100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TextBox 4">
            <a:extLst>
              <a:ext uri="{FF2B5EF4-FFF2-40B4-BE49-F238E27FC236}">
                <a16:creationId xmlns:a16="http://schemas.microsoft.com/office/drawing/2014/main" id="{BB2CBE2A-5BAD-479B-9A35-BF57DEC513FB}"/>
              </a:ext>
            </a:extLst>
          </p:cNvPr>
          <p:cNvSpPr txBox="1"/>
          <p:nvPr/>
        </p:nvSpPr>
        <p:spPr>
          <a:xfrm>
            <a:off x="1068388" y="712381"/>
            <a:ext cx="5693919" cy="769441"/>
          </a:xfrm>
          <a:prstGeom prst="rect">
            <a:avLst/>
          </a:prstGeom>
          <a:noFill/>
        </p:spPr>
        <p:txBody>
          <a:bodyPr wrap="square" rtlCol="0">
            <a:spAutoFit/>
          </a:bodyPr>
          <a:lstStyle/>
          <a:p>
            <a:r>
              <a:rPr lang="en-US" sz="44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Ephesians 5: 15-17</a:t>
            </a:r>
          </a:p>
        </p:txBody>
      </p:sp>
      <p:sp>
        <p:nvSpPr>
          <p:cNvPr id="10" name="Rectangle 1">
            <a:extLst>
              <a:ext uri="{FF2B5EF4-FFF2-40B4-BE49-F238E27FC236}">
                <a16:creationId xmlns:a16="http://schemas.microsoft.com/office/drawing/2014/main" id="{98C8F22C-F4C6-4B2B-97B8-AF753290B1D0}"/>
              </a:ext>
            </a:extLst>
          </p:cNvPr>
          <p:cNvSpPr>
            <a:spLocks noChangeArrowheads="1"/>
          </p:cNvSpPr>
          <p:nvPr/>
        </p:nvSpPr>
        <p:spPr bwMode="auto">
          <a:xfrm>
            <a:off x="2190309" y="2477005"/>
            <a:ext cx="882502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dirty="0"/>
              <a:t> </a:t>
            </a:r>
            <a:r>
              <a:rPr lang="en-US" sz="32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 "Be very careful, then, how you live - not as unwise but as wise, </a:t>
            </a:r>
          </a:p>
          <a:p>
            <a:r>
              <a:rPr lang="en-US" sz="32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16making the most of every opportunity, because the days are evil. </a:t>
            </a:r>
          </a:p>
          <a:p>
            <a:r>
              <a:rPr lang="en-US" sz="32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17Therefore do not be foolish, but understand what the Lord’s will is."</a:t>
            </a:r>
            <a:endParaRPr kumimoji="0" lang="en-US" altLang="en-US" sz="3200" b="0" i="0" u="none" strike="noStrike" cap="none" normalizeH="0" baseline="0" dirty="0">
              <a:ln>
                <a:noFill/>
              </a:ln>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7198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25AC77-4E29-4B54-B3D4-66A09486E0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27F71114-7222-454E-810C-08A91C6CB21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567C3E77-7011-4BEA-8CCE-2BF85ED7A867}"/>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A163AD8F-ACE5-4FCB-A39E-DF84A72160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descr="A close up of a sign&#10;&#10;Description generated with high confidence">
            <a:extLst>
              <a:ext uri="{FF2B5EF4-FFF2-40B4-BE49-F238E27FC236}">
                <a16:creationId xmlns:a16="http://schemas.microsoft.com/office/drawing/2014/main" id="{D0203034-F841-43B7-B7B4-5BC38FEF996A}"/>
              </a:ext>
            </a:extLst>
          </p:cNvPr>
          <p:cNvPicPr>
            <a:picLocks noChangeAspect="1"/>
          </p:cNvPicPr>
          <p:nvPr/>
        </p:nvPicPr>
        <p:blipFill>
          <a:blip r:embed="rId3"/>
          <a:stretch>
            <a:fillRect/>
          </a:stretch>
        </p:blipFill>
        <p:spPr>
          <a:xfrm>
            <a:off x="825919" y="5135526"/>
            <a:ext cx="1010091" cy="10100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extBox 1">
            <a:extLst>
              <a:ext uri="{FF2B5EF4-FFF2-40B4-BE49-F238E27FC236}">
                <a16:creationId xmlns:a16="http://schemas.microsoft.com/office/drawing/2014/main" id="{CADC6B1E-E68A-42C3-98AB-8074D20809E0}"/>
              </a:ext>
            </a:extLst>
          </p:cNvPr>
          <p:cNvSpPr txBox="1"/>
          <p:nvPr/>
        </p:nvSpPr>
        <p:spPr>
          <a:xfrm>
            <a:off x="1988288" y="2690037"/>
            <a:ext cx="8601740" cy="1754326"/>
          </a:xfrm>
          <a:prstGeom prst="rect">
            <a:avLst/>
          </a:prstGeom>
          <a:noFill/>
        </p:spPr>
        <p:txBody>
          <a:bodyPr wrap="square" rtlCol="0">
            <a:spAutoFit/>
          </a:bodyPr>
          <a:lstStyle/>
          <a:p>
            <a:pPr algn="ctr"/>
            <a:r>
              <a:rPr lang="en-US" sz="54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Time On This Earth Is Limited</a:t>
            </a:r>
          </a:p>
        </p:txBody>
      </p:sp>
    </p:spTree>
    <p:extLst>
      <p:ext uri="{BB962C8B-B14F-4D97-AF65-F5344CB8AC3E}">
        <p14:creationId xmlns:p14="http://schemas.microsoft.com/office/powerpoint/2010/main" val="2436724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25AC77-4E29-4B54-B3D4-66A09486E0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27F71114-7222-454E-810C-08A91C6CB21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567C3E77-7011-4BEA-8CCE-2BF85ED7A867}"/>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A163AD8F-ACE5-4FCB-A39E-DF84A72160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descr="A close up of a sign&#10;&#10;Description generated with high confidence">
            <a:extLst>
              <a:ext uri="{FF2B5EF4-FFF2-40B4-BE49-F238E27FC236}">
                <a16:creationId xmlns:a16="http://schemas.microsoft.com/office/drawing/2014/main" id="{D0203034-F841-43B7-B7B4-5BC38FEF996A}"/>
              </a:ext>
            </a:extLst>
          </p:cNvPr>
          <p:cNvPicPr>
            <a:picLocks noChangeAspect="1"/>
          </p:cNvPicPr>
          <p:nvPr/>
        </p:nvPicPr>
        <p:blipFill>
          <a:blip r:embed="rId3"/>
          <a:stretch>
            <a:fillRect/>
          </a:stretch>
        </p:blipFill>
        <p:spPr>
          <a:xfrm>
            <a:off x="825919" y="5135526"/>
            <a:ext cx="1010091" cy="10100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TextBox 4">
            <a:extLst>
              <a:ext uri="{FF2B5EF4-FFF2-40B4-BE49-F238E27FC236}">
                <a16:creationId xmlns:a16="http://schemas.microsoft.com/office/drawing/2014/main" id="{BB2CBE2A-5BAD-479B-9A35-BF57DEC513FB}"/>
              </a:ext>
            </a:extLst>
          </p:cNvPr>
          <p:cNvSpPr txBox="1"/>
          <p:nvPr/>
        </p:nvSpPr>
        <p:spPr>
          <a:xfrm>
            <a:off x="1068388" y="712381"/>
            <a:ext cx="5693919" cy="769441"/>
          </a:xfrm>
          <a:prstGeom prst="rect">
            <a:avLst/>
          </a:prstGeom>
          <a:noFill/>
        </p:spPr>
        <p:txBody>
          <a:bodyPr wrap="square" rtlCol="0">
            <a:spAutoFit/>
          </a:bodyPr>
          <a:lstStyle/>
          <a:p>
            <a:r>
              <a:rPr lang="en-US" sz="44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Psalms 90 : 10</a:t>
            </a:r>
          </a:p>
        </p:txBody>
      </p:sp>
      <p:sp>
        <p:nvSpPr>
          <p:cNvPr id="10" name="Rectangle 1">
            <a:extLst>
              <a:ext uri="{FF2B5EF4-FFF2-40B4-BE49-F238E27FC236}">
                <a16:creationId xmlns:a16="http://schemas.microsoft.com/office/drawing/2014/main" id="{98C8F22C-F4C6-4B2B-97B8-AF753290B1D0}"/>
              </a:ext>
            </a:extLst>
          </p:cNvPr>
          <p:cNvSpPr>
            <a:spLocks noChangeArrowheads="1"/>
          </p:cNvSpPr>
          <p:nvPr/>
        </p:nvSpPr>
        <p:spPr bwMode="auto">
          <a:xfrm>
            <a:off x="2298590" y="2477006"/>
            <a:ext cx="882502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32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(New International Reader’s Version)</a:t>
            </a:r>
            <a:br>
              <a:rPr lang="en-US" sz="32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32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‘We live to be about 70. Or we may live to be 80, if we stay healthy. But all that time is filled with trouble and sorrow. The years quickly pass, and then - - we are gone.’</a:t>
            </a:r>
            <a:endParaRPr kumimoji="0" lang="en-US" altLang="en-US" sz="3200" b="0" i="0" u="none" strike="noStrike" cap="none" normalizeH="0" baseline="0" dirty="0">
              <a:ln>
                <a:noFill/>
              </a:ln>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4544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25AC77-4E29-4B54-B3D4-66A09486E0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27F71114-7222-454E-810C-08A91C6CB21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567C3E77-7011-4BEA-8CCE-2BF85ED7A867}"/>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A163AD8F-ACE5-4FCB-A39E-DF84A72160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descr="A close up of a sign&#10;&#10;Description generated with high confidence">
            <a:extLst>
              <a:ext uri="{FF2B5EF4-FFF2-40B4-BE49-F238E27FC236}">
                <a16:creationId xmlns:a16="http://schemas.microsoft.com/office/drawing/2014/main" id="{D0203034-F841-43B7-B7B4-5BC38FEF996A}"/>
              </a:ext>
            </a:extLst>
          </p:cNvPr>
          <p:cNvPicPr>
            <a:picLocks noChangeAspect="1"/>
          </p:cNvPicPr>
          <p:nvPr/>
        </p:nvPicPr>
        <p:blipFill>
          <a:blip r:embed="rId3"/>
          <a:stretch>
            <a:fillRect/>
          </a:stretch>
        </p:blipFill>
        <p:spPr>
          <a:xfrm>
            <a:off x="825919" y="5135526"/>
            <a:ext cx="1010091" cy="10100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extBox 1">
            <a:extLst>
              <a:ext uri="{FF2B5EF4-FFF2-40B4-BE49-F238E27FC236}">
                <a16:creationId xmlns:a16="http://schemas.microsoft.com/office/drawing/2014/main" id="{CADC6B1E-E68A-42C3-98AB-8074D20809E0}"/>
              </a:ext>
            </a:extLst>
          </p:cNvPr>
          <p:cNvSpPr txBox="1"/>
          <p:nvPr/>
        </p:nvSpPr>
        <p:spPr>
          <a:xfrm rot="1082768">
            <a:off x="1123630" y="1470842"/>
            <a:ext cx="4359350" cy="923330"/>
          </a:xfrm>
          <a:prstGeom prst="rect">
            <a:avLst/>
          </a:prstGeom>
          <a:noFill/>
        </p:spPr>
        <p:txBody>
          <a:bodyPr wrap="square" rtlCol="0">
            <a:spAutoFit/>
          </a:bodyPr>
          <a:lstStyle/>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Age 75</a:t>
            </a:r>
          </a:p>
        </p:txBody>
      </p:sp>
      <p:sp>
        <p:nvSpPr>
          <p:cNvPr id="4" name="Rectangle 3">
            <a:extLst>
              <a:ext uri="{FF2B5EF4-FFF2-40B4-BE49-F238E27FC236}">
                <a16:creationId xmlns:a16="http://schemas.microsoft.com/office/drawing/2014/main" id="{59EAAD9E-C97B-40D0-A8C8-14EEB7D75FAD}"/>
              </a:ext>
            </a:extLst>
          </p:cNvPr>
          <p:cNvSpPr/>
          <p:nvPr/>
        </p:nvSpPr>
        <p:spPr>
          <a:xfrm rot="20825444">
            <a:off x="4919631" y="2715513"/>
            <a:ext cx="5032147" cy="923330"/>
          </a:xfrm>
          <a:prstGeom prst="rect">
            <a:avLst/>
          </a:prstGeom>
        </p:spPr>
        <p:txBody>
          <a:bodyPr wrap="none">
            <a:spAutoFit/>
          </a:bodyPr>
          <a:lstStyle/>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7,120 Days Left</a:t>
            </a:r>
          </a:p>
        </p:txBody>
      </p:sp>
      <p:sp>
        <p:nvSpPr>
          <p:cNvPr id="5" name="Rectangle 4">
            <a:extLst>
              <a:ext uri="{FF2B5EF4-FFF2-40B4-BE49-F238E27FC236}">
                <a16:creationId xmlns:a16="http://schemas.microsoft.com/office/drawing/2014/main" id="{7ADF21A7-F301-4B7C-BDB0-D4E941E3CAB9}"/>
              </a:ext>
            </a:extLst>
          </p:cNvPr>
          <p:cNvSpPr/>
          <p:nvPr/>
        </p:nvSpPr>
        <p:spPr>
          <a:xfrm rot="654948">
            <a:off x="3593084" y="4566326"/>
            <a:ext cx="4070346" cy="923330"/>
          </a:xfrm>
          <a:prstGeom prst="rect">
            <a:avLst/>
          </a:prstGeom>
        </p:spPr>
        <p:txBody>
          <a:bodyPr wrap="none">
            <a:spAutoFit/>
          </a:bodyPr>
          <a:lstStyle/>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19,360 Days</a:t>
            </a:r>
          </a:p>
        </p:txBody>
      </p:sp>
    </p:spTree>
    <p:extLst>
      <p:ext uri="{BB962C8B-B14F-4D97-AF65-F5344CB8AC3E}">
        <p14:creationId xmlns:p14="http://schemas.microsoft.com/office/powerpoint/2010/main" val="138204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25AC77-4E29-4B54-B3D4-66A09486E0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27F71114-7222-454E-810C-08A91C6CB21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567C3E77-7011-4BEA-8CCE-2BF85ED7A867}"/>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A163AD8F-ACE5-4FCB-A39E-DF84A72160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descr="A close up of a sign&#10;&#10;Description generated with high confidence">
            <a:extLst>
              <a:ext uri="{FF2B5EF4-FFF2-40B4-BE49-F238E27FC236}">
                <a16:creationId xmlns:a16="http://schemas.microsoft.com/office/drawing/2014/main" id="{D0203034-F841-43B7-B7B4-5BC38FEF996A}"/>
              </a:ext>
            </a:extLst>
          </p:cNvPr>
          <p:cNvPicPr>
            <a:picLocks noChangeAspect="1"/>
          </p:cNvPicPr>
          <p:nvPr/>
        </p:nvPicPr>
        <p:blipFill>
          <a:blip r:embed="rId3"/>
          <a:stretch>
            <a:fillRect/>
          </a:stretch>
        </p:blipFill>
        <p:spPr>
          <a:xfrm>
            <a:off x="825919" y="5135526"/>
            <a:ext cx="1010091" cy="10100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extBox 1">
            <a:extLst>
              <a:ext uri="{FF2B5EF4-FFF2-40B4-BE49-F238E27FC236}">
                <a16:creationId xmlns:a16="http://schemas.microsoft.com/office/drawing/2014/main" id="{CADC6B1E-E68A-42C3-98AB-8074D20809E0}"/>
              </a:ext>
            </a:extLst>
          </p:cNvPr>
          <p:cNvSpPr txBox="1"/>
          <p:nvPr/>
        </p:nvSpPr>
        <p:spPr>
          <a:xfrm>
            <a:off x="1935126" y="2246174"/>
            <a:ext cx="8601740" cy="1754326"/>
          </a:xfrm>
          <a:prstGeom prst="rect">
            <a:avLst/>
          </a:prstGeom>
          <a:noFill/>
        </p:spPr>
        <p:txBody>
          <a:bodyPr wrap="square" rtlCol="0">
            <a:spAutoFit/>
          </a:bodyPr>
          <a:lstStyle/>
          <a:p>
            <a:pPr algn="ctr"/>
            <a:r>
              <a:rPr lang="en-US" sz="54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 Not Lose What We Have To Overload</a:t>
            </a:r>
          </a:p>
        </p:txBody>
      </p:sp>
    </p:spTree>
    <p:extLst>
      <p:ext uri="{BB962C8B-B14F-4D97-AF65-F5344CB8AC3E}">
        <p14:creationId xmlns:p14="http://schemas.microsoft.com/office/powerpoint/2010/main" val="3001891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25AC77-4E29-4B54-B3D4-66A09486E0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27F71114-7222-454E-810C-08A91C6CB21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567C3E77-7011-4BEA-8CCE-2BF85ED7A867}"/>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A163AD8F-ACE5-4FCB-A39E-DF84A72160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descr="A close up of a sign&#10;&#10;Description generated with high confidence">
            <a:extLst>
              <a:ext uri="{FF2B5EF4-FFF2-40B4-BE49-F238E27FC236}">
                <a16:creationId xmlns:a16="http://schemas.microsoft.com/office/drawing/2014/main" id="{D0203034-F841-43B7-B7B4-5BC38FEF996A}"/>
              </a:ext>
            </a:extLst>
          </p:cNvPr>
          <p:cNvPicPr>
            <a:picLocks noChangeAspect="1"/>
          </p:cNvPicPr>
          <p:nvPr/>
        </p:nvPicPr>
        <p:blipFill>
          <a:blip r:embed="rId3"/>
          <a:stretch>
            <a:fillRect/>
          </a:stretch>
        </p:blipFill>
        <p:spPr>
          <a:xfrm>
            <a:off x="825919" y="5135526"/>
            <a:ext cx="1010091" cy="10100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TextBox 4">
            <a:extLst>
              <a:ext uri="{FF2B5EF4-FFF2-40B4-BE49-F238E27FC236}">
                <a16:creationId xmlns:a16="http://schemas.microsoft.com/office/drawing/2014/main" id="{BB2CBE2A-5BAD-479B-9A35-BF57DEC513FB}"/>
              </a:ext>
            </a:extLst>
          </p:cNvPr>
          <p:cNvSpPr txBox="1"/>
          <p:nvPr/>
        </p:nvSpPr>
        <p:spPr>
          <a:xfrm>
            <a:off x="1068388" y="712381"/>
            <a:ext cx="5693919" cy="769441"/>
          </a:xfrm>
          <a:prstGeom prst="rect">
            <a:avLst/>
          </a:prstGeom>
          <a:noFill/>
        </p:spPr>
        <p:txBody>
          <a:bodyPr wrap="square" rtlCol="0">
            <a:spAutoFit/>
          </a:bodyPr>
          <a:lstStyle/>
          <a:p>
            <a:r>
              <a:rPr lang="en-US" sz="44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Ecclesiastes 3 : 1-2</a:t>
            </a:r>
          </a:p>
        </p:txBody>
      </p:sp>
      <p:sp>
        <p:nvSpPr>
          <p:cNvPr id="10" name="Rectangle 1">
            <a:extLst>
              <a:ext uri="{FF2B5EF4-FFF2-40B4-BE49-F238E27FC236}">
                <a16:creationId xmlns:a16="http://schemas.microsoft.com/office/drawing/2014/main" id="{98C8F22C-F4C6-4B2B-97B8-AF753290B1D0}"/>
              </a:ext>
            </a:extLst>
          </p:cNvPr>
          <p:cNvSpPr>
            <a:spLocks noChangeArrowheads="1"/>
          </p:cNvSpPr>
          <p:nvPr/>
        </p:nvSpPr>
        <p:spPr bwMode="auto">
          <a:xfrm>
            <a:off x="2298590" y="2846338"/>
            <a:ext cx="882502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dirty="0"/>
              <a:t> </a:t>
            </a:r>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‘There is a time for everything. There’s a time for everything that is done on earth. There is a time to be born, and a time to die.’</a:t>
            </a:r>
            <a:endParaRPr kumimoji="0" lang="en-US" altLang="en-US" sz="3600" b="0" i="0" u="none" strike="noStrike" cap="none" normalizeH="0" baseline="0" dirty="0">
              <a:ln>
                <a:noFill/>
              </a:ln>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5066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25AC77-4E29-4B54-B3D4-66A09486E0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27F71114-7222-454E-810C-08A91C6CB21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567C3E77-7011-4BEA-8CCE-2BF85ED7A867}"/>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A163AD8F-ACE5-4FCB-A39E-DF84A72160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221538E8-A476-4D44-8D98-2AA140D39AE0}"/>
              </a:ext>
            </a:extLst>
          </p:cNvPr>
          <p:cNvSpPr txBox="1"/>
          <p:nvPr/>
        </p:nvSpPr>
        <p:spPr>
          <a:xfrm>
            <a:off x="1836010" y="3094074"/>
            <a:ext cx="8659193" cy="66985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Autofit/>
          </a:bodyPr>
          <a:lstStyle/>
          <a:p>
            <a:pPr algn="ctr">
              <a:spcBef>
                <a:spcPct val="0"/>
              </a:spcBef>
              <a:spcAft>
                <a:spcPts val="600"/>
              </a:spcAft>
            </a:pPr>
            <a:r>
              <a:rPr lang="en-US" sz="4000" b="1" dirty="0">
                <a:solidFill>
                  <a:srgbClr val="FFC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3. Know What God’s Will Is For Us</a:t>
            </a:r>
          </a:p>
        </p:txBody>
      </p:sp>
      <p:pic>
        <p:nvPicPr>
          <p:cNvPr id="3" name="Picture 2" descr="A close up of a sign&#10;&#10;Description generated with high confidence">
            <a:extLst>
              <a:ext uri="{FF2B5EF4-FFF2-40B4-BE49-F238E27FC236}">
                <a16:creationId xmlns:a16="http://schemas.microsoft.com/office/drawing/2014/main" id="{D0203034-F841-43B7-B7B4-5BC38FEF996A}"/>
              </a:ext>
            </a:extLst>
          </p:cNvPr>
          <p:cNvPicPr>
            <a:picLocks noChangeAspect="1"/>
          </p:cNvPicPr>
          <p:nvPr/>
        </p:nvPicPr>
        <p:blipFill>
          <a:blip r:embed="rId3"/>
          <a:stretch>
            <a:fillRect/>
          </a:stretch>
        </p:blipFill>
        <p:spPr>
          <a:xfrm>
            <a:off x="825919" y="5135526"/>
            <a:ext cx="1010091" cy="10100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130482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25AC77-4E29-4B54-B3D4-66A09486E0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27F71114-7222-454E-810C-08A91C6CB21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567C3E77-7011-4BEA-8CCE-2BF85ED7A867}"/>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A163AD8F-ACE5-4FCB-A39E-DF84A72160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descr="A close up of a sign&#10;&#10;Description generated with high confidence">
            <a:extLst>
              <a:ext uri="{FF2B5EF4-FFF2-40B4-BE49-F238E27FC236}">
                <a16:creationId xmlns:a16="http://schemas.microsoft.com/office/drawing/2014/main" id="{D0203034-F841-43B7-B7B4-5BC38FEF996A}"/>
              </a:ext>
            </a:extLst>
          </p:cNvPr>
          <p:cNvPicPr>
            <a:picLocks noChangeAspect="1"/>
          </p:cNvPicPr>
          <p:nvPr/>
        </p:nvPicPr>
        <p:blipFill>
          <a:blip r:embed="rId3"/>
          <a:stretch>
            <a:fillRect/>
          </a:stretch>
        </p:blipFill>
        <p:spPr>
          <a:xfrm>
            <a:off x="825919" y="5135526"/>
            <a:ext cx="1010091" cy="10100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Oval 1">
            <a:extLst>
              <a:ext uri="{FF2B5EF4-FFF2-40B4-BE49-F238E27FC236}">
                <a16:creationId xmlns:a16="http://schemas.microsoft.com/office/drawing/2014/main" id="{F06F391E-993D-456C-9EEA-73310633CB9F}"/>
              </a:ext>
            </a:extLst>
          </p:cNvPr>
          <p:cNvSpPr/>
          <p:nvPr/>
        </p:nvSpPr>
        <p:spPr>
          <a:xfrm>
            <a:off x="3774558" y="1143000"/>
            <a:ext cx="4816549" cy="180221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7200" dirty="0">
                <a:ln w="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 A. T.</a:t>
            </a:r>
          </a:p>
        </p:txBody>
      </p:sp>
      <p:cxnSp>
        <p:nvCxnSpPr>
          <p:cNvPr id="8" name="Straight Arrow Connector 7">
            <a:extLst>
              <a:ext uri="{FF2B5EF4-FFF2-40B4-BE49-F238E27FC236}">
                <a16:creationId xmlns:a16="http://schemas.microsoft.com/office/drawing/2014/main" id="{B6658FBB-6B2F-4A61-B8D8-85F7209A161F}"/>
              </a:ext>
            </a:extLst>
          </p:cNvPr>
          <p:cNvCxnSpPr/>
          <p:nvPr/>
        </p:nvCxnSpPr>
        <p:spPr>
          <a:xfrm>
            <a:off x="6182832" y="3157870"/>
            <a:ext cx="0" cy="1031358"/>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cxnSp>
        <p:nvCxnSpPr>
          <p:cNvPr id="10" name="Straight Arrow Connector 9">
            <a:extLst>
              <a:ext uri="{FF2B5EF4-FFF2-40B4-BE49-F238E27FC236}">
                <a16:creationId xmlns:a16="http://schemas.microsoft.com/office/drawing/2014/main" id="{19D14C10-2FCB-4730-88DB-7D672067F998}"/>
              </a:ext>
            </a:extLst>
          </p:cNvPr>
          <p:cNvCxnSpPr/>
          <p:nvPr/>
        </p:nvCxnSpPr>
        <p:spPr>
          <a:xfrm>
            <a:off x="7559749" y="2945219"/>
            <a:ext cx="510363" cy="659218"/>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cxnSp>
        <p:nvCxnSpPr>
          <p:cNvPr id="16" name="Straight Arrow Connector 15">
            <a:extLst>
              <a:ext uri="{FF2B5EF4-FFF2-40B4-BE49-F238E27FC236}">
                <a16:creationId xmlns:a16="http://schemas.microsoft.com/office/drawing/2014/main" id="{52A02CF2-8F89-41D6-8F5A-275E51E57830}"/>
              </a:ext>
            </a:extLst>
          </p:cNvPr>
          <p:cNvCxnSpPr/>
          <p:nvPr/>
        </p:nvCxnSpPr>
        <p:spPr>
          <a:xfrm flipH="1">
            <a:off x="4295553" y="2945219"/>
            <a:ext cx="414670" cy="728330"/>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sp>
        <p:nvSpPr>
          <p:cNvPr id="17" name="Rectangle: Rounded Corners 16">
            <a:extLst>
              <a:ext uri="{FF2B5EF4-FFF2-40B4-BE49-F238E27FC236}">
                <a16:creationId xmlns:a16="http://schemas.microsoft.com/office/drawing/2014/main" id="{3C56017B-7102-4382-A813-22A3A2E1C9F7}"/>
              </a:ext>
            </a:extLst>
          </p:cNvPr>
          <p:cNvSpPr/>
          <p:nvPr/>
        </p:nvSpPr>
        <p:spPr>
          <a:xfrm>
            <a:off x="2821172" y="3673549"/>
            <a:ext cx="1889052" cy="728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Faithful</a:t>
            </a:r>
          </a:p>
        </p:txBody>
      </p:sp>
      <p:sp>
        <p:nvSpPr>
          <p:cNvPr id="18" name="Rectangle: Rounded Corners 17">
            <a:extLst>
              <a:ext uri="{FF2B5EF4-FFF2-40B4-BE49-F238E27FC236}">
                <a16:creationId xmlns:a16="http://schemas.microsoft.com/office/drawing/2014/main" id="{1278B61F-29E3-492E-BD21-972E9BE606CD}"/>
              </a:ext>
            </a:extLst>
          </p:cNvPr>
          <p:cNvSpPr/>
          <p:nvPr/>
        </p:nvSpPr>
        <p:spPr>
          <a:xfrm>
            <a:off x="5244516" y="4146698"/>
            <a:ext cx="1876631" cy="728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Available</a:t>
            </a:r>
          </a:p>
        </p:txBody>
      </p:sp>
      <p:sp>
        <p:nvSpPr>
          <p:cNvPr id="19" name="Rectangle: Rounded Corners 18">
            <a:extLst>
              <a:ext uri="{FF2B5EF4-FFF2-40B4-BE49-F238E27FC236}">
                <a16:creationId xmlns:a16="http://schemas.microsoft.com/office/drawing/2014/main" id="{4A5C8B19-AA66-49E0-8DD7-53E4F6C9223E}"/>
              </a:ext>
            </a:extLst>
          </p:cNvPr>
          <p:cNvSpPr/>
          <p:nvPr/>
        </p:nvSpPr>
        <p:spPr>
          <a:xfrm>
            <a:off x="7309884" y="3604437"/>
            <a:ext cx="2060939" cy="728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Teachable</a:t>
            </a:r>
          </a:p>
        </p:txBody>
      </p:sp>
    </p:spTree>
    <p:extLst>
      <p:ext uri="{BB962C8B-B14F-4D97-AF65-F5344CB8AC3E}">
        <p14:creationId xmlns:p14="http://schemas.microsoft.com/office/powerpoint/2010/main" val="325431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1000" fill="hold"/>
                                        <p:tgtEl>
                                          <p:spTgt spid="18"/>
                                        </p:tgtEl>
                                        <p:attrNameLst>
                                          <p:attrName>ppt_w</p:attrName>
                                        </p:attrNameLst>
                                      </p:cBhvr>
                                      <p:tavLst>
                                        <p:tav tm="0">
                                          <p:val>
                                            <p:fltVal val="0"/>
                                          </p:val>
                                        </p:tav>
                                        <p:tav tm="100000">
                                          <p:val>
                                            <p:strVal val="#ppt_w"/>
                                          </p:val>
                                        </p:tav>
                                      </p:tavLst>
                                    </p:anim>
                                    <p:anim calcmode="lin" valueType="num">
                                      <p:cBhvr>
                                        <p:cTn id="16" dur="1000" fill="hold"/>
                                        <p:tgtEl>
                                          <p:spTgt spid="18"/>
                                        </p:tgtEl>
                                        <p:attrNameLst>
                                          <p:attrName>ppt_h</p:attrName>
                                        </p:attrNameLst>
                                      </p:cBhvr>
                                      <p:tavLst>
                                        <p:tav tm="0">
                                          <p:val>
                                            <p:fltVal val="0"/>
                                          </p:val>
                                        </p:tav>
                                        <p:tav tm="100000">
                                          <p:val>
                                            <p:strVal val="#ppt_h"/>
                                          </p:val>
                                        </p:tav>
                                      </p:tavLst>
                                    </p:anim>
                                    <p:anim calcmode="lin" valueType="num">
                                      <p:cBhvr>
                                        <p:cTn id="17" dur="1000" fill="hold"/>
                                        <p:tgtEl>
                                          <p:spTgt spid="18"/>
                                        </p:tgtEl>
                                        <p:attrNameLst>
                                          <p:attrName>style.rotation</p:attrName>
                                        </p:attrNameLst>
                                      </p:cBhvr>
                                      <p:tavLst>
                                        <p:tav tm="0">
                                          <p:val>
                                            <p:fltVal val="90"/>
                                          </p:val>
                                        </p:tav>
                                        <p:tav tm="100000">
                                          <p:val>
                                            <p:fltVal val="0"/>
                                          </p:val>
                                        </p:tav>
                                      </p:tavLst>
                                    </p:anim>
                                    <p:animEffect transition="in" filter="fade">
                                      <p:cBhvr>
                                        <p:cTn id="18" dur="1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1000" fill="hold"/>
                                        <p:tgtEl>
                                          <p:spTgt spid="19"/>
                                        </p:tgtEl>
                                        <p:attrNameLst>
                                          <p:attrName>ppt_w</p:attrName>
                                        </p:attrNameLst>
                                      </p:cBhvr>
                                      <p:tavLst>
                                        <p:tav tm="0">
                                          <p:val>
                                            <p:fltVal val="0"/>
                                          </p:val>
                                        </p:tav>
                                        <p:tav tm="100000">
                                          <p:val>
                                            <p:strVal val="#ppt_w"/>
                                          </p:val>
                                        </p:tav>
                                      </p:tavLst>
                                    </p:anim>
                                    <p:anim calcmode="lin" valueType="num">
                                      <p:cBhvr>
                                        <p:cTn id="24" dur="1000" fill="hold"/>
                                        <p:tgtEl>
                                          <p:spTgt spid="19"/>
                                        </p:tgtEl>
                                        <p:attrNameLst>
                                          <p:attrName>ppt_h</p:attrName>
                                        </p:attrNameLst>
                                      </p:cBhvr>
                                      <p:tavLst>
                                        <p:tav tm="0">
                                          <p:val>
                                            <p:fltVal val="0"/>
                                          </p:val>
                                        </p:tav>
                                        <p:tav tm="100000">
                                          <p:val>
                                            <p:strVal val="#ppt_h"/>
                                          </p:val>
                                        </p:tav>
                                      </p:tavLst>
                                    </p:anim>
                                    <p:anim calcmode="lin" valueType="num">
                                      <p:cBhvr>
                                        <p:cTn id="25" dur="1000" fill="hold"/>
                                        <p:tgtEl>
                                          <p:spTgt spid="19"/>
                                        </p:tgtEl>
                                        <p:attrNameLst>
                                          <p:attrName>style.rotation</p:attrName>
                                        </p:attrNameLst>
                                      </p:cBhvr>
                                      <p:tavLst>
                                        <p:tav tm="0">
                                          <p:val>
                                            <p:fltVal val="90"/>
                                          </p:val>
                                        </p:tav>
                                        <p:tav tm="100000">
                                          <p:val>
                                            <p:fltVal val="0"/>
                                          </p:val>
                                        </p:tav>
                                      </p:tavLst>
                                    </p:anim>
                                    <p:animEffect transition="in" filter="fade">
                                      <p:cBhvr>
                                        <p:cTn id="2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25AC77-4E29-4B54-B3D4-66A09486E0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27F71114-7222-454E-810C-08A91C6CB21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567C3E77-7011-4BEA-8CCE-2BF85ED7A867}"/>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A163AD8F-ACE5-4FCB-A39E-DF84A72160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221538E8-A476-4D44-8D98-2AA140D39AE0}"/>
              </a:ext>
            </a:extLst>
          </p:cNvPr>
          <p:cNvSpPr txBox="1"/>
          <p:nvPr/>
        </p:nvSpPr>
        <p:spPr>
          <a:xfrm>
            <a:off x="2217045" y="1862318"/>
            <a:ext cx="7458459" cy="2677648"/>
          </a:xfrm>
          <a:prstGeom prst="rect">
            <a:avLst/>
          </a:prstGeom>
        </p:spPr>
        <p:txBody>
          <a:bodyPr vert="horz" lIns="91440" tIns="45720" rIns="91440" bIns="45720" rtlCol="0" anchor="b">
            <a:normAutofit/>
          </a:bodyPr>
          <a:lstStyle/>
          <a:p>
            <a:pPr algn="ctr">
              <a:spcBef>
                <a:spcPct val="0"/>
              </a:spcBef>
              <a:spcAft>
                <a:spcPts val="600"/>
              </a:spcAft>
            </a:pPr>
            <a:r>
              <a:rPr lang="en-US" sz="7200" b="1" dirty="0">
                <a:solidFill>
                  <a:srgbClr val="FFC000"/>
                </a:solidFill>
                <a:effectLst>
                  <a:outerShdw blurRad="38100" dist="38100" dir="2700000" algn="tl">
                    <a:srgbClr val="000000">
                      <a:alpha val="43137"/>
                    </a:srgbClr>
                  </a:outerShdw>
                </a:effectLst>
                <a:latin typeface="Papyrus" panose="03070502060502030205" pitchFamily="66" charset="0"/>
                <a:ea typeface="+mj-ea"/>
                <a:cs typeface="+mj-cs"/>
              </a:rPr>
              <a:t>A Year of New Beginnings</a:t>
            </a:r>
          </a:p>
        </p:txBody>
      </p:sp>
      <p:pic>
        <p:nvPicPr>
          <p:cNvPr id="3" name="Picture 2" descr="A close up of a sign&#10;&#10;Description generated with high confidence">
            <a:extLst>
              <a:ext uri="{FF2B5EF4-FFF2-40B4-BE49-F238E27FC236}">
                <a16:creationId xmlns:a16="http://schemas.microsoft.com/office/drawing/2014/main" id="{D0203034-F841-43B7-B7B4-5BC38FEF996A}"/>
              </a:ext>
            </a:extLst>
          </p:cNvPr>
          <p:cNvPicPr>
            <a:picLocks noChangeAspect="1"/>
          </p:cNvPicPr>
          <p:nvPr/>
        </p:nvPicPr>
        <p:blipFill>
          <a:blip r:embed="rId3"/>
          <a:stretch>
            <a:fillRect/>
          </a:stretch>
        </p:blipFill>
        <p:spPr>
          <a:xfrm>
            <a:off x="825919" y="5135526"/>
            <a:ext cx="1010091" cy="10100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485162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25AC77-4E29-4B54-B3D4-66A09486E0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27F71114-7222-454E-810C-08A91C6CB21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567C3E77-7011-4BEA-8CCE-2BF85ED7A867}"/>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A163AD8F-ACE5-4FCB-A39E-DF84A72160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descr="A close up of a sign&#10;&#10;Description generated with high confidence">
            <a:extLst>
              <a:ext uri="{FF2B5EF4-FFF2-40B4-BE49-F238E27FC236}">
                <a16:creationId xmlns:a16="http://schemas.microsoft.com/office/drawing/2014/main" id="{D0203034-F841-43B7-B7B4-5BC38FEF996A}"/>
              </a:ext>
            </a:extLst>
          </p:cNvPr>
          <p:cNvPicPr>
            <a:picLocks noChangeAspect="1"/>
          </p:cNvPicPr>
          <p:nvPr/>
        </p:nvPicPr>
        <p:blipFill>
          <a:blip r:embed="rId3"/>
          <a:stretch>
            <a:fillRect/>
          </a:stretch>
        </p:blipFill>
        <p:spPr>
          <a:xfrm>
            <a:off x="825919" y="5135526"/>
            <a:ext cx="1010091" cy="10100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extBox 1">
            <a:extLst>
              <a:ext uri="{FF2B5EF4-FFF2-40B4-BE49-F238E27FC236}">
                <a16:creationId xmlns:a16="http://schemas.microsoft.com/office/drawing/2014/main" id="{CADC6B1E-E68A-42C3-98AB-8074D20809E0}"/>
              </a:ext>
            </a:extLst>
          </p:cNvPr>
          <p:cNvSpPr txBox="1"/>
          <p:nvPr/>
        </p:nvSpPr>
        <p:spPr>
          <a:xfrm>
            <a:off x="1935126" y="2246174"/>
            <a:ext cx="8601740" cy="156966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9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Faithful</a:t>
            </a:r>
          </a:p>
        </p:txBody>
      </p:sp>
    </p:spTree>
    <p:extLst>
      <p:ext uri="{BB962C8B-B14F-4D97-AF65-F5344CB8AC3E}">
        <p14:creationId xmlns:p14="http://schemas.microsoft.com/office/powerpoint/2010/main" val="1531135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25AC77-4E29-4B54-B3D4-66A09486E0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27F71114-7222-454E-810C-08A91C6CB21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567C3E77-7011-4BEA-8CCE-2BF85ED7A867}"/>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A163AD8F-ACE5-4FCB-A39E-DF84A72160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descr="A close up of a sign&#10;&#10;Description generated with high confidence">
            <a:extLst>
              <a:ext uri="{FF2B5EF4-FFF2-40B4-BE49-F238E27FC236}">
                <a16:creationId xmlns:a16="http://schemas.microsoft.com/office/drawing/2014/main" id="{D0203034-F841-43B7-B7B4-5BC38FEF996A}"/>
              </a:ext>
            </a:extLst>
          </p:cNvPr>
          <p:cNvPicPr>
            <a:picLocks noChangeAspect="1"/>
          </p:cNvPicPr>
          <p:nvPr/>
        </p:nvPicPr>
        <p:blipFill>
          <a:blip r:embed="rId3"/>
          <a:stretch>
            <a:fillRect/>
          </a:stretch>
        </p:blipFill>
        <p:spPr>
          <a:xfrm>
            <a:off x="825919" y="5135526"/>
            <a:ext cx="1010091" cy="10100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extBox 1">
            <a:extLst>
              <a:ext uri="{FF2B5EF4-FFF2-40B4-BE49-F238E27FC236}">
                <a16:creationId xmlns:a16="http://schemas.microsoft.com/office/drawing/2014/main" id="{CADC6B1E-E68A-42C3-98AB-8074D20809E0}"/>
              </a:ext>
            </a:extLst>
          </p:cNvPr>
          <p:cNvSpPr txBox="1"/>
          <p:nvPr/>
        </p:nvSpPr>
        <p:spPr>
          <a:xfrm>
            <a:off x="1935126" y="2246174"/>
            <a:ext cx="8601740" cy="156966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9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Available</a:t>
            </a:r>
          </a:p>
        </p:txBody>
      </p:sp>
    </p:spTree>
    <p:extLst>
      <p:ext uri="{BB962C8B-B14F-4D97-AF65-F5344CB8AC3E}">
        <p14:creationId xmlns:p14="http://schemas.microsoft.com/office/powerpoint/2010/main" val="3678104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25AC77-4E29-4B54-B3D4-66A09486E0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27F71114-7222-454E-810C-08A91C6CB21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567C3E77-7011-4BEA-8CCE-2BF85ED7A867}"/>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A163AD8F-ACE5-4FCB-A39E-DF84A72160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descr="A close up of a sign&#10;&#10;Description generated with high confidence">
            <a:extLst>
              <a:ext uri="{FF2B5EF4-FFF2-40B4-BE49-F238E27FC236}">
                <a16:creationId xmlns:a16="http://schemas.microsoft.com/office/drawing/2014/main" id="{D0203034-F841-43B7-B7B4-5BC38FEF996A}"/>
              </a:ext>
            </a:extLst>
          </p:cNvPr>
          <p:cNvPicPr>
            <a:picLocks noChangeAspect="1"/>
          </p:cNvPicPr>
          <p:nvPr/>
        </p:nvPicPr>
        <p:blipFill>
          <a:blip r:embed="rId3"/>
          <a:stretch>
            <a:fillRect/>
          </a:stretch>
        </p:blipFill>
        <p:spPr>
          <a:xfrm>
            <a:off x="825919" y="5135526"/>
            <a:ext cx="1010091" cy="10100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extBox 1">
            <a:extLst>
              <a:ext uri="{FF2B5EF4-FFF2-40B4-BE49-F238E27FC236}">
                <a16:creationId xmlns:a16="http://schemas.microsoft.com/office/drawing/2014/main" id="{CADC6B1E-E68A-42C3-98AB-8074D20809E0}"/>
              </a:ext>
            </a:extLst>
          </p:cNvPr>
          <p:cNvSpPr txBox="1"/>
          <p:nvPr/>
        </p:nvSpPr>
        <p:spPr>
          <a:xfrm>
            <a:off x="1935126" y="2246174"/>
            <a:ext cx="8601740" cy="156966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9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Teachable</a:t>
            </a:r>
          </a:p>
        </p:txBody>
      </p:sp>
    </p:spTree>
    <p:extLst>
      <p:ext uri="{BB962C8B-B14F-4D97-AF65-F5344CB8AC3E}">
        <p14:creationId xmlns:p14="http://schemas.microsoft.com/office/powerpoint/2010/main" val="2261091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25AC77-4E29-4B54-B3D4-66A09486E0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27F71114-7222-454E-810C-08A91C6CB21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567C3E77-7011-4BEA-8CCE-2BF85ED7A867}"/>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A163AD8F-ACE5-4FCB-A39E-DF84A72160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descr="A close up of a sign&#10;&#10;Description generated with high confidence">
            <a:extLst>
              <a:ext uri="{FF2B5EF4-FFF2-40B4-BE49-F238E27FC236}">
                <a16:creationId xmlns:a16="http://schemas.microsoft.com/office/drawing/2014/main" id="{D0203034-F841-43B7-B7B4-5BC38FEF996A}"/>
              </a:ext>
            </a:extLst>
          </p:cNvPr>
          <p:cNvPicPr>
            <a:picLocks noChangeAspect="1"/>
          </p:cNvPicPr>
          <p:nvPr/>
        </p:nvPicPr>
        <p:blipFill>
          <a:blip r:embed="rId3"/>
          <a:stretch>
            <a:fillRect/>
          </a:stretch>
        </p:blipFill>
        <p:spPr>
          <a:xfrm>
            <a:off x="825919" y="5135526"/>
            <a:ext cx="1010091" cy="10100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extBox 1">
            <a:extLst>
              <a:ext uri="{FF2B5EF4-FFF2-40B4-BE49-F238E27FC236}">
                <a16:creationId xmlns:a16="http://schemas.microsoft.com/office/drawing/2014/main" id="{CADC6B1E-E68A-42C3-98AB-8074D20809E0}"/>
              </a:ext>
            </a:extLst>
          </p:cNvPr>
          <p:cNvSpPr txBox="1"/>
          <p:nvPr/>
        </p:nvSpPr>
        <p:spPr>
          <a:xfrm>
            <a:off x="946297" y="1969174"/>
            <a:ext cx="10528189" cy="2031325"/>
          </a:xfrm>
          <a:prstGeom prst="rect">
            <a:avLst/>
          </a:prstGeom>
          <a:noFill/>
        </p:spPr>
        <p:txBody>
          <a:bodyPr wrap="square" rtlCol="0">
            <a:spAutoFit/>
          </a:bodyPr>
          <a:lstStyle/>
          <a:p>
            <a:pPr algn="ctr"/>
            <a:r>
              <a:rPr lang="en-US" sz="72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 A. T. </a:t>
            </a:r>
          </a:p>
          <a:p>
            <a:pPr algn="ctr"/>
            <a:r>
              <a:rPr lang="en-US" sz="54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Faithful, Available, and Teachable</a:t>
            </a:r>
          </a:p>
        </p:txBody>
      </p:sp>
    </p:spTree>
    <p:extLst>
      <p:ext uri="{BB962C8B-B14F-4D97-AF65-F5344CB8AC3E}">
        <p14:creationId xmlns:p14="http://schemas.microsoft.com/office/powerpoint/2010/main" val="3851503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25AC77-4E29-4B54-B3D4-66A09486E0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27F71114-7222-454E-810C-08A91C6CB21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567C3E77-7011-4BEA-8CCE-2BF85ED7A867}"/>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A163AD8F-ACE5-4FCB-A39E-DF84A72160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descr="A close up of a sign&#10;&#10;Description generated with high confidence">
            <a:extLst>
              <a:ext uri="{FF2B5EF4-FFF2-40B4-BE49-F238E27FC236}">
                <a16:creationId xmlns:a16="http://schemas.microsoft.com/office/drawing/2014/main" id="{D0203034-F841-43B7-B7B4-5BC38FEF996A}"/>
              </a:ext>
            </a:extLst>
          </p:cNvPr>
          <p:cNvPicPr>
            <a:picLocks noChangeAspect="1"/>
          </p:cNvPicPr>
          <p:nvPr/>
        </p:nvPicPr>
        <p:blipFill>
          <a:blip r:embed="rId3"/>
          <a:stretch>
            <a:fillRect/>
          </a:stretch>
        </p:blipFill>
        <p:spPr>
          <a:xfrm>
            <a:off x="825919" y="5135526"/>
            <a:ext cx="1010091" cy="10100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TextBox 4">
            <a:extLst>
              <a:ext uri="{FF2B5EF4-FFF2-40B4-BE49-F238E27FC236}">
                <a16:creationId xmlns:a16="http://schemas.microsoft.com/office/drawing/2014/main" id="{BB2CBE2A-5BAD-479B-9A35-BF57DEC513FB}"/>
              </a:ext>
            </a:extLst>
          </p:cNvPr>
          <p:cNvSpPr txBox="1"/>
          <p:nvPr/>
        </p:nvSpPr>
        <p:spPr>
          <a:xfrm>
            <a:off x="1068388" y="712381"/>
            <a:ext cx="5693919" cy="769441"/>
          </a:xfrm>
          <a:prstGeom prst="rect">
            <a:avLst/>
          </a:prstGeom>
          <a:noFill/>
        </p:spPr>
        <p:txBody>
          <a:bodyPr wrap="square" rtlCol="0">
            <a:spAutoFit/>
          </a:bodyPr>
          <a:lstStyle/>
          <a:p>
            <a:r>
              <a:rPr lang="en-US" sz="44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Romans 13 : 11 - 14</a:t>
            </a:r>
          </a:p>
        </p:txBody>
      </p:sp>
      <p:sp>
        <p:nvSpPr>
          <p:cNvPr id="10" name="Rectangle 1">
            <a:extLst>
              <a:ext uri="{FF2B5EF4-FFF2-40B4-BE49-F238E27FC236}">
                <a16:creationId xmlns:a16="http://schemas.microsoft.com/office/drawing/2014/main" id="{98C8F22C-F4C6-4B2B-97B8-AF753290B1D0}"/>
              </a:ext>
            </a:extLst>
          </p:cNvPr>
          <p:cNvSpPr>
            <a:spLocks noChangeArrowheads="1"/>
          </p:cNvSpPr>
          <p:nvPr/>
        </p:nvSpPr>
        <p:spPr bwMode="auto">
          <a:xfrm>
            <a:off x="2298590" y="1984564"/>
            <a:ext cx="8825022"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dirty="0">
                <a:solidFill>
                  <a:schemeClr val="bg2"/>
                </a:solidFill>
                <a:latin typeface="Arial" panose="020B0604020202020204" pitchFamily="34" charset="0"/>
                <a:cs typeface="Arial" panose="020B0604020202020204" pitchFamily="34" charset="0"/>
              </a:rPr>
              <a:t>                             (The Message Version - paraphrased)</a:t>
            </a:r>
            <a:br>
              <a:rPr lang="en-US" sz="2000" dirty="0">
                <a:solidFill>
                  <a:schemeClr val="bg2"/>
                </a:solidFill>
                <a:latin typeface="Arial" panose="020B0604020202020204" pitchFamily="34" charset="0"/>
                <a:cs typeface="Arial" panose="020B0604020202020204" pitchFamily="34" charset="0"/>
              </a:rPr>
            </a:br>
            <a:br>
              <a:rPr lang="en-US" sz="2000" dirty="0">
                <a:solidFill>
                  <a:schemeClr val="bg2"/>
                </a:solidFill>
                <a:latin typeface="Arial" panose="020B0604020202020204" pitchFamily="34" charset="0"/>
                <a:cs typeface="Arial" panose="020B0604020202020204" pitchFamily="34" charset="0"/>
              </a:rPr>
            </a:br>
            <a:r>
              <a:rPr lang="en-US" sz="2000" dirty="0">
                <a:solidFill>
                  <a:schemeClr val="bg2"/>
                </a:solidFill>
                <a:latin typeface="Arial" panose="020B0604020202020204" pitchFamily="34" charset="0"/>
                <a:cs typeface="Arial" panose="020B0604020202020204" pitchFamily="34" charset="0"/>
              </a:rPr>
              <a:t>  </a:t>
            </a:r>
            <a:r>
              <a:rPr lang="en-US" sz="2000" baseline="30000" dirty="0">
                <a:solidFill>
                  <a:schemeClr val="bg2"/>
                </a:solidFill>
                <a:latin typeface="Arial" panose="020B0604020202020204" pitchFamily="34" charset="0"/>
                <a:cs typeface="Arial" panose="020B0604020202020204" pitchFamily="34" charset="0"/>
              </a:rPr>
              <a:t>11</a:t>
            </a:r>
            <a:r>
              <a:rPr lang="en-US" sz="2000" dirty="0">
                <a:solidFill>
                  <a:schemeClr val="bg2"/>
                </a:solidFill>
                <a:latin typeface="Arial" panose="020B0604020202020204" pitchFamily="34" charset="0"/>
                <a:cs typeface="Arial" panose="020B0604020202020204" pitchFamily="34" charset="0"/>
              </a:rPr>
              <a:t>And that, knowing the time, that now it is high time to awake out of</a:t>
            </a:r>
          </a:p>
          <a:p>
            <a:r>
              <a:rPr lang="en-US" sz="2000" dirty="0">
                <a:solidFill>
                  <a:schemeClr val="bg2"/>
                </a:solidFill>
                <a:latin typeface="Arial" panose="020B0604020202020204" pitchFamily="34" charset="0"/>
                <a:cs typeface="Arial" panose="020B0604020202020204" pitchFamily="34" charset="0"/>
              </a:rPr>
              <a:t> sleep: for now is our salvation nearer than when we believed. </a:t>
            </a:r>
          </a:p>
          <a:p>
            <a:r>
              <a:rPr lang="en-US" sz="2000" dirty="0">
                <a:solidFill>
                  <a:schemeClr val="bg2"/>
                </a:solidFill>
                <a:latin typeface="Arial" panose="020B0604020202020204" pitchFamily="34" charset="0"/>
                <a:cs typeface="Arial" panose="020B0604020202020204" pitchFamily="34" charset="0"/>
              </a:rPr>
              <a:t>   </a:t>
            </a:r>
            <a:r>
              <a:rPr lang="en-US" sz="2000" baseline="30000" dirty="0">
                <a:solidFill>
                  <a:schemeClr val="bg2"/>
                </a:solidFill>
                <a:latin typeface="Arial" panose="020B0604020202020204" pitchFamily="34" charset="0"/>
                <a:cs typeface="Arial" panose="020B0604020202020204" pitchFamily="34" charset="0"/>
              </a:rPr>
              <a:t>12</a:t>
            </a:r>
            <a:r>
              <a:rPr lang="en-US" sz="2000" dirty="0">
                <a:solidFill>
                  <a:schemeClr val="bg2"/>
                </a:solidFill>
                <a:latin typeface="Arial" panose="020B0604020202020204" pitchFamily="34" charset="0"/>
                <a:cs typeface="Arial" panose="020B0604020202020204" pitchFamily="34" charset="0"/>
              </a:rPr>
              <a:t>The night is far spent, the day is at hand: let us therefore cast off</a:t>
            </a:r>
          </a:p>
          <a:p>
            <a:r>
              <a:rPr lang="en-US" sz="2000" dirty="0">
                <a:solidFill>
                  <a:schemeClr val="bg2"/>
                </a:solidFill>
                <a:latin typeface="Arial" panose="020B0604020202020204" pitchFamily="34" charset="0"/>
                <a:cs typeface="Arial" panose="020B0604020202020204" pitchFamily="34" charset="0"/>
              </a:rPr>
              <a:t> the works of darkness, and let us put on the </a:t>
            </a:r>
            <a:r>
              <a:rPr lang="en-US" sz="2000" dirty="0" err="1">
                <a:solidFill>
                  <a:schemeClr val="bg2"/>
                </a:solidFill>
                <a:latin typeface="Arial" panose="020B0604020202020204" pitchFamily="34" charset="0"/>
                <a:cs typeface="Arial" panose="020B0604020202020204" pitchFamily="34" charset="0"/>
              </a:rPr>
              <a:t>armour</a:t>
            </a:r>
            <a:r>
              <a:rPr lang="en-US" sz="2000" dirty="0">
                <a:solidFill>
                  <a:schemeClr val="bg2"/>
                </a:solidFill>
                <a:latin typeface="Arial" panose="020B0604020202020204" pitchFamily="34" charset="0"/>
                <a:cs typeface="Arial" panose="020B0604020202020204" pitchFamily="34" charset="0"/>
              </a:rPr>
              <a:t> of light. </a:t>
            </a:r>
          </a:p>
          <a:p>
            <a:r>
              <a:rPr lang="en-US" sz="2000" dirty="0">
                <a:solidFill>
                  <a:schemeClr val="bg2"/>
                </a:solidFill>
                <a:latin typeface="Arial" panose="020B0604020202020204" pitchFamily="34" charset="0"/>
                <a:cs typeface="Arial" panose="020B0604020202020204" pitchFamily="34" charset="0"/>
              </a:rPr>
              <a:t>   </a:t>
            </a:r>
            <a:r>
              <a:rPr lang="en-US" sz="2000" baseline="30000" dirty="0">
                <a:solidFill>
                  <a:schemeClr val="bg2"/>
                </a:solidFill>
                <a:latin typeface="Arial" panose="020B0604020202020204" pitchFamily="34" charset="0"/>
                <a:cs typeface="Arial" panose="020B0604020202020204" pitchFamily="34" charset="0"/>
              </a:rPr>
              <a:t>13</a:t>
            </a:r>
            <a:r>
              <a:rPr lang="en-US" sz="2000" dirty="0">
                <a:solidFill>
                  <a:schemeClr val="bg2"/>
                </a:solidFill>
                <a:latin typeface="Arial" panose="020B0604020202020204" pitchFamily="34" charset="0"/>
                <a:cs typeface="Arial" panose="020B0604020202020204" pitchFamily="34" charset="0"/>
              </a:rPr>
              <a:t>Let us walk honestly, as in the day; not in rioting and </a:t>
            </a:r>
          </a:p>
          <a:p>
            <a:r>
              <a:rPr lang="en-US" sz="2000" dirty="0">
                <a:solidFill>
                  <a:schemeClr val="bg2"/>
                </a:solidFill>
                <a:latin typeface="Arial" panose="020B0604020202020204" pitchFamily="34" charset="0"/>
                <a:cs typeface="Arial" panose="020B0604020202020204" pitchFamily="34" charset="0"/>
              </a:rPr>
              <a:t>drunkenness, not in chambering and wantonness, not in strife and </a:t>
            </a:r>
          </a:p>
          <a:p>
            <a:r>
              <a:rPr lang="en-US" sz="2000" dirty="0">
                <a:solidFill>
                  <a:schemeClr val="bg2"/>
                </a:solidFill>
                <a:latin typeface="Arial" panose="020B0604020202020204" pitchFamily="34" charset="0"/>
                <a:cs typeface="Arial" panose="020B0604020202020204" pitchFamily="34" charset="0"/>
              </a:rPr>
              <a:t>envying. </a:t>
            </a:r>
          </a:p>
          <a:p>
            <a:r>
              <a:rPr lang="en-US" sz="2000" dirty="0">
                <a:solidFill>
                  <a:schemeClr val="bg2"/>
                </a:solidFill>
                <a:latin typeface="Arial" panose="020B0604020202020204" pitchFamily="34" charset="0"/>
                <a:cs typeface="Arial" panose="020B0604020202020204" pitchFamily="34" charset="0"/>
              </a:rPr>
              <a:t>   </a:t>
            </a:r>
            <a:r>
              <a:rPr lang="en-US" sz="2000" baseline="30000" dirty="0">
                <a:solidFill>
                  <a:schemeClr val="bg2"/>
                </a:solidFill>
                <a:latin typeface="Arial" panose="020B0604020202020204" pitchFamily="34" charset="0"/>
                <a:cs typeface="Arial" panose="020B0604020202020204" pitchFamily="34" charset="0"/>
              </a:rPr>
              <a:t>14</a:t>
            </a:r>
            <a:r>
              <a:rPr lang="en-US" sz="2000" dirty="0">
                <a:solidFill>
                  <a:schemeClr val="bg2"/>
                </a:solidFill>
                <a:latin typeface="Arial" panose="020B0604020202020204" pitchFamily="34" charset="0"/>
                <a:cs typeface="Arial" panose="020B0604020202020204" pitchFamily="34" charset="0"/>
              </a:rPr>
              <a:t>But put ye on the Lord Jesus Christ, and make not provision for</a:t>
            </a:r>
          </a:p>
          <a:p>
            <a:r>
              <a:rPr lang="en-US" sz="2000" dirty="0">
                <a:solidFill>
                  <a:schemeClr val="bg2"/>
                </a:solidFill>
                <a:latin typeface="Arial" panose="020B0604020202020204" pitchFamily="34" charset="0"/>
                <a:cs typeface="Arial" panose="020B0604020202020204" pitchFamily="34" charset="0"/>
              </a:rPr>
              <a:t> the flesh, to fulfil the lusts thereof.</a:t>
            </a:r>
          </a:p>
          <a:p>
            <a:endParaRPr kumimoji="0" lang="en-US" altLang="en-US" sz="3600" b="0" i="0" u="none" strike="noStrike" cap="none" normalizeH="0" baseline="0" dirty="0">
              <a:ln>
                <a:noFill/>
              </a:ln>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5394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25AC77-4E29-4B54-B3D4-66A09486E0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27F71114-7222-454E-810C-08A91C6CB21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567C3E77-7011-4BEA-8CCE-2BF85ED7A867}"/>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A163AD8F-ACE5-4FCB-A39E-DF84A72160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221538E8-A476-4D44-8D98-2AA140D39AE0}"/>
              </a:ext>
            </a:extLst>
          </p:cNvPr>
          <p:cNvSpPr txBox="1"/>
          <p:nvPr/>
        </p:nvSpPr>
        <p:spPr>
          <a:xfrm>
            <a:off x="2780571" y="1968644"/>
            <a:ext cx="6342164" cy="2677648"/>
          </a:xfrm>
          <a:prstGeom prst="rect">
            <a:avLst/>
          </a:prstGeom>
        </p:spPr>
        <p:txBody>
          <a:bodyPr vert="horz" lIns="91440" tIns="45720" rIns="91440" bIns="45720" rtlCol="0" anchor="b">
            <a:normAutofit/>
          </a:bodyPr>
          <a:lstStyle/>
          <a:p>
            <a:pPr algn="ctr">
              <a:spcBef>
                <a:spcPct val="0"/>
              </a:spcBef>
              <a:spcAft>
                <a:spcPts val="600"/>
              </a:spcAft>
            </a:pPr>
            <a:r>
              <a:rPr lang="en-US" sz="7200" b="1" dirty="0">
                <a:ln w="28575">
                  <a:solidFill>
                    <a:schemeClr val="tx1"/>
                  </a:solidFill>
                </a:ln>
                <a:solidFill>
                  <a:schemeClr val="bg2"/>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Will We Accept It?</a:t>
            </a:r>
          </a:p>
        </p:txBody>
      </p:sp>
      <p:pic>
        <p:nvPicPr>
          <p:cNvPr id="3" name="Picture 2" descr="A close up of a sign&#10;&#10;Description generated with high confidence">
            <a:extLst>
              <a:ext uri="{FF2B5EF4-FFF2-40B4-BE49-F238E27FC236}">
                <a16:creationId xmlns:a16="http://schemas.microsoft.com/office/drawing/2014/main" id="{D0203034-F841-43B7-B7B4-5BC38FEF996A}"/>
              </a:ext>
            </a:extLst>
          </p:cNvPr>
          <p:cNvPicPr>
            <a:picLocks noChangeAspect="1"/>
          </p:cNvPicPr>
          <p:nvPr/>
        </p:nvPicPr>
        <p:blipFill>
          <a:blip r:embed="rId3"/>
          <a:stretch>
            <a:fillRect/>
          </a:stretch>
        </p:blipFill>
        <p:spPr>
          <a:xfrm>
            <a:off x="825919" y="5135526"/>
            <a:ext cx="1010091" cy="10100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47488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500"/>
                                        <p:tgtEl>
                                          <p:spTgt spid="4"/>
                                        </p:tgtEl>
                                      </p:cBhvr>
                                    </p:animEffect>
                                    <p:anim calcmode="lin" valueType="num">
                                      <p:cBhvr>
                                        <p:cTn id="8" dur="25500" fill="hold"/>
                                        <p:tgtEl>
                                          <p:spTgt spid="4"/>
                                        </p:tgtEl>
                                        <p:attrNameLst>
                                          <p:attrName>ppt_w</p:attrName>
                                        </p:attrNameLst>
                                      </p:cBhvr>
                                      <p:tavLst>
                                        <p:tav tm="0" fmla="#ppt_w*sin(2.5*pi*$)">
                                          <p:val>
                                            <p:fltVal val="0"/>
                                          </p:val>
                                        </p:tav>
                                        <p:tav tm="100000">
                                          <p:val>
                                            <p:fltVal val="1"/>
                                          </p:val>
                                        </p:tav>
                                      </p:tavLst>
                                    </p:anim>
                                    <p:anim calcmode="lin" valueType="num">
                                      <p:cBhvr>
                                        <p:cTn id="9" dur="25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25AC77-4E29-4B54-B3D4-66A09486E0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27F71114-7222-454E-810C-08A91C6CB21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567C3E77-7011-4BEA-8CCE-2BF85ED7A867}"/>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A163AD8F-ACE5-4FCB-A39E-DF84A72160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descr="A close up of a sign&#10;&#10;Description generated with high confidence">
            <a:extLst>
              <a:ext uri="{FF2B5EF4-FFF2-40B4-BE49-F238E27FC236}">
                <a16:creationId xmlns:a16="http://schemas.microsoft.com/office/drawing/2014/main" id="{D0203034-F841-43B7-B7B4-5BC38FEF996A}"/>
              </a:ext>
            </a:extLst>
          </p:cNvPr>
          <p:cNvPicPr>
            <a:picLocks noChangeAspect="1"/>
          </p:cNvPicPr>
          <p:nvPr/>
        </p:nvPicPr>
        <p:blipFill>
          <a:blip r:embed="rId3"/>
          <a:stretch>
            <a:fillRect/>
          </a:stretch>
        </p:blipFill>
        <p:spPr>
          <a:xfrm>
            <a:off x="825919" y="5135526"/>
            <a:ext cx="1010091" cy="10100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Rectangle 1">
            <a:extLst>
              <a:ext uri="{FF2B5EF4-FFF2-40B4-BE49-F238E27FC236}">
                <a16:creationId xmlns:a16="http://schemas.microsoft.com/office/drawing/2014/main" id="{0725BDBC-BBFA-4DA4-986A-1B9FD0F4DC7C}"/>
              </a:ext>
            </a:extLst>
          </p:cNvPr>
          <p:cNvSpPr/>
          <p:nvPr/>
        </p:nvSpPr>
        <p:spPr>
          <a:xfrm>
            <a:off x="2394282" y="1990633"/>
            <a:ext cx="8729330" cy="4154984"/>
          </a:xfrm>
          <a:prstGeom prst="rect">
            <a:avLst/>
          </a:prstGeom>
        </p:spPr>
        <p:txBody>
          <a:bodyPr wrap="square">
            <a:spAutoFit/>
          </a:bodyPr>
          <a:lstStyle/>
          <a:p>
            <a:r>
              <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aseline="30000" dirty="0">
                <a:solidFill>
                  <a:schemeClr val="bg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11</a:t>
            </a:r>
            <a:r>
              <a:rPr lang="en-US" sz="2400" dirty="0">
                <a:solidFill>
                  <a:schemeClr val="bg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And that, knowing the time, that now it is high time to awake out of sleep: for now is our salvation nearer than when we believed. </a:t>
            </a:r>
          </a:p>
          <a:p>
            <a:r>
              <a:rPr lang="en-US" sz="2400" dirty="0">
                <a:solidFill>
                  <a:schemeClr val="bg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2400" baseline="30000" dirty="0">
                <a:solidFill>
                  <a:schemeClr val="bg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12</a:t>
            </a:r>
            <a:r>
              <a:rPr lang="en-US" sz="2400" dirty="0">
                <a:solidFill>
                  <a:schemeClr val="bg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The night is far spent, the day is at hand: let us therefore cast off the works of darkness, and let us put on the </a:t>
            </a:r>
            <a:r>
              <a:rPr lang="en-US" sz="2400" dirty="0" err="1">
                <a:solidFill>
                  <a:schemeClr val="bg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armour</a:t>
            </a:r>
            <a:r>
              <a:rPr lang="en-US" sz="2400" dirty="0">
                <a:solidFill>
                  <a:schemeClr val="bg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of light. </a:t>
            </a:r>
          </a:p>
          <a:p>
            <a:r>
              <a:rPr lang="en-US" sz="2400" dirty="0">
                <a:solidFill>
                  <a:schemeClr val="bg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2400" baseline="30000" dirty="0">
                <a:solidFill>
                  <a:schemeClr val="bg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13</a:t>
            </a:r>
            <a:r>
              <a:rPr lang="en-US" sz="2400" dirty="0">
                <a:solidFill>
                  <a:schemeClr val="bg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Let us walk honestly, as in the day; not in rioting and drunkenness, not in chambering and wantonness, not in strife and envying. </a:t>
            </a:r>
          </a:p>
          <a:p>
            <a:pPr>
              <a:spcAft>
                <a:spcPts val="1200"/>
              </a:spcAft>
            </a:pPr>
            <a:r>
              <a:rPr lang="en-US" sz="2400" dirty="0">
                <a:solidFill>
                  <a:schemeClr val="bg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2400" baseline="30000" dirty="0">
                <a:solidFill>
                  <a:schemeClr val="bg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14</a:t>
            </a:r>
            <a:r>
              <a:rPr lang="en-US" sz="2400" dirty="0">
                <a:solidFill>
                  <a:schemeClr val="bg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But put ye on the Lord Jesus Christ, and make not provision for the flesh, to fulfil the lusts thereof.</a:t>
            </a:r>
          </a:p>
        </p:txBody>
      </p:sp>
      <p:sp>
        <p:nvSpPr>
          <p:cNvPr id="5" name="TextBox 4">
            <a:extLst>
              <a:ext uri="{FF2B5EF4-FFF2-40B4-BE49-F238E27FC236}">
                <a16:creationId xmlns:a16="http://schemas.microsoft.com/office/drawing/2014/main" id="{BB2CBE2A-5BAD-479B-9A35-BF57DEC513FB}"/>
              </a:ext>
            </a:extLst>
          </p:cNvPr>
          <p:cNvSpPr txBox="1"/>
          <p:nvPr/>
        </p:nvSpPr>
        <p:spPr>
          <a:xfrm>
            <a:off x="1068388" y="712381"/>
            <a:ext cx="4853947" cy="769441"/>
          </a:xfrm>
          <a:prstGeom prst="rect">
            <a:avLst/>
          </a:prstGeom>
          <a:noFill/>
        </p:spPr>
        <p:txBody>
          <a:bodyPr wrap="square" rtlCol="0">
            <a:spAutoFit/>
          </a:bodyPr>
          <a:lstStyle/>
          <a:p>
            <a:r>
              <a:rPr lang="en-US" sz="44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Romans 13: 11-14</a:t>
            </a:r>
          </a:p>
        </p:txBody>
      </p:sp>
    </p:spTree>
    <p:extLst>
      <p:ext uri="{BB962C8B-B14F-4D97-AF65-F5344CB8AC3E}">
        <p14:creationId xmlns:p14="http://schemas.microsoft.com/office/powerpoint/2010/main" val="1042644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25AC77-4E29-4B54-B3D4-66A09486E0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27F71114-7222-454E-810C-08A91C6CB21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567C3E77-7011-4BEA-8CCE-2BF85ED7A867}"/>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A163AD8F-ACE5-4FCB-A39E-DF84A72160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221538E8-A476-4D44-8D98-2AA140D39AE0}"/>
              </a:ext>
            </a:extLst>
          </p:cNvPr>
          <p:cNvSpPr txBox="1"/>
          <p:nvPr/>
        </p:nvSpPr>
        <p:spPr>
          <a:xfrm rot="21130533">
            <a:off x="2248943" y="1298793"/>
            <a:ext cx="7458459" cy="85961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ctr">
              <a:spcBef>
                <a:spcPct val="0"/>
              </a:spcBef>
              <a:spcAft>
                <a:spcPts val="600"/>
              </a:spcAft>
            </a:pPr>
            <a:r>
              <a:rPr lang="en-US" sz="4400" b="1" dirty="0">
                <a:solidFill>
                  <a:srgbClr val="FFC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1. Leave It Completely</a:t>
            </a:r>
          </a:p>
        </p:txBody>
      </p:sp>
      <p:pic>
        <p:nvPicPr>
          <p:cNvPr id="3" name="Picture 2" descr="A close up of a sign&#10;&#10;Description generated with high confidence">
            <a:extLst>
              <a:ext uri="{FF2B5EF4-FFF2-40B4-BE49-F238E27FC236}">
                <a16:creationId xmlns:a16="http://schemas.microsoft.com/office/drawing/2014/main" id="{D0203034-F841-43B7-B7B4-5BC38FEF996A}"/>
              </a:ext>
            </a:extLst>
          </p:cNvPr>
          <p:cNvPicPr>
            <a:picLocks noChangeAspect="1"/>
          </p:cNvPicPr>
          <p:nvPr/>
        </p:nvPicPr>
        <p:blipFill>
          <a:blip r:embed="rId3"/>
          <a:stretch>
            <a:fillRect/>
          </a:stretch>
        </p:blipFill>
        <p:spPr>
          <a:xfrm>
            <a:off x="825919" y="5135526"/>
            <a:ext cx="1010091" cy="10100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Rectangle 1">
            <a:extLst>
              <a:ext uri="{FF2B5EF4-FFF2-40B4-BE49-F238E27FC236}">
                <a16:creationId xmlns:a16="http://schemas.microsoft.com/office/drawing/2014/main" id="{8A197C2C-44CD-406B-9EBF-D0A2B6A7B538}"/>
              </a:ext>
            </a:extLst>
          </p:cNvPr>
          <p:cNvSpPr/>
          <p:nvPr/>
        </p:nvSpPr>
        <p:spPr>
          <a:xfrm rot="227892">
            <a:off x="2336520" y="3075057"/>
            <a:ext cx="7283303"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spcBef>
                <a:spcPct val="0"/>
              </a:spcBef>
              <a:spcAft>
                <a:spcPts val="600"/>
              </a:spcAft>
            </a:pPr>
            <a:r>
              <a:rPr lang="en-US" sz="4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Grab Hold Of The Future</a:t>
            </a:r>
          </a:p>
        </p:txBody>
      </p:sp>
      <p:sp>
        <p:nvSpPr>
          <p:cNvPr id="5" name="Rectangle 4">
            <a:extLst>
              <a:ext uri="{FF2B5EF4-FFF2-40B4-BE49-F238E27FC236}">
                <a16:creationId xmlns:a16="http://schemas.microsoft.com/office/drawing/2014/main" id="{E18B1502-5F5F-4840-BCFE-859C7C7C0EE0}"/>
              </a:ext>
            </a:extLst>
          </p:cNvPr>
          <p:cNvSpPr/>
          <p:nvPr/>
        </p:nvSpPr>
        <p:spPr>
          <a:xfrm rot="21199668">
            <a:off x="1963680" y="4612585"/>
            <a:ext cx="8509574"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ctr">
              <a:spcBef>
                <a:spcPct val="0"/>
              </a:spcBef>
              <a:spcAft>
                <a:spcPts val="600"/>
              </a:spcAft>
            </a:pPr>
            <a:r>
              <a:rPr lang="en-US" sz="4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Know What God’s Will Is For Us</a:t>
            </a:r>
          </a:p>
        </p:txBody>
      </p:sp>
    </p:spTree>
    <p:extLst>
      <p:ext uri="{BB962C8B-B14F-4D97-AF65-F5344CB8AC3E}">
        <p14:creationId xmlns:p14="http://schemas.microsoft.com/office/powerpoint/2010/main" val="288793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25AC77-4E29-4B54-B3D4-66A09486E0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27F71114-7222-454E-810C-08A91C6CB21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567C3E77-7011-4BEA-8CCE-2BF85ED7A867}"/>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A163AD8F-ACE5-4FCB-A39E-DF84A72160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221538E8-A476-4D44-8D98-2AA140D39AE0}"/>
              </a:ext>
            </a:extLst>
          </p:cNvPr>
          <p:cNvSpPr txBox="1"/>
          <p:nvPr/>
        </p:nvSpPr>
        <p:spPr>
          <a:xfrm>
            <a:off x="2366770" y="2851146"/>
            <a:ext cx="7458459" cy="85961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ctr">
              <a:spcBef>
                <a:spcPct val="0"/>
              </a:spcBef>
              <a:spcAft>
                <a:spcPts val="600"/>
              </a:spcAft>
            </a:pPr>
            <a:r>
              <a:rPr lang="en-US" sz="4400" b="1" dirty="0">
                <a:solidFill>
                  <a:srgbClr val="FFC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1. Leave It Completely</a:t>
            </a:r>
          </a:p>
        </p:txBody>
      </p:sp>
      <p:pic>
        <p:nvPicPr>
          <p:cNvPr id="3" name="Picture 2" descr="A close up of a sign&#10;&#10;Description generated with high confidence">
            <a:extLst>
              <a:ext uri="{FF2B5EF4-FFF2-40B4-BE49-F238E27FC236}">
                <a16:creationId xmlns:a16="http://schemas.microsoft.com/office/drawing/2014/main" id="{D0203034-F841-43B7-B7B4-5BC38FEF996A}"/>
              </a:ext>
            </a:extLst>
          </p:cNvPr>
          <p:cNvPicPr>
            <a:picLocks noChangeAspect="1"/>
          </p:cNvPicPr>
          <p:nvPr/>
        </p:nvPicPr>
        <p:blipFill>
          <a:blip r:embed="rId3"/>
          <a:stretch>
            <a:fillRect/>
          </a:stretch>
        </p:blipFill>
        <p:spPr>
          <a:xfrm>
            <a:off x="825919" y="5135526"/>
            <a:ext cx="1010091" cy="10100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517979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25AC77-4E29-4B54-B3D4-66A09486E0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27F71114-7222-454E-810C-08A91C6CB21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567C3E77-7011-4BEA-8CCE-2BF85ED7A867}"/>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A163AD8F-ACE5-4FCB-A39E-DF84A72160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descr="A close up of a sign&#10;&#10;Description generated with high confidence">
            <a:extLst>
              <a:ext uri="{FF2B5EF4-FFF2-40B4-BE49-F238E27FC236}">
                <a16:creationId xmlns:a16="http://schemas.microsoft.com/office/drawing/2014/main" id="{D0203034-F841-43B7-B7B4-5BC38FEF996A}"/>
              </a:ext>
            </a:extLst>
          </p:cNvPr>
          <p:cNvPicPr>
            <a:picLocks noChangeAspect="1"/>
          </p:cNvPicPr>
          <p:nvPr/>
        </p:nvPicPr>
        <p:blipFill>
          <a:blip r:embed="rId3"/>
          <a:stretch>
            <a:fillRect/>
          </a:stretch>
        </p:blipFill>
        <p:spPr>
          <a:xfrm>
            <a:off x="825919" y="5135526"/>
            <a:ext cx="1010091" cy="10100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extBox 1">
            <a:extLst>
              <a:ext uri="{FF2B5EF4-FFF2-40B4-BE49-F238E27FC236}">
                <a16:creationId xmlns:a16="http://schemas.microsoft.com/office/drawing/2014/main" id="{CADC6B1E-E68A-42C3-98AB-8074D20809E0}"/>
              </a:ext>
            </a:extLst>
          </p:cNvPr>
          <p:cNvSpPr txBox="1"/>
          <p:nvPr/>
        </p:nvSpPr>
        <p:spPr>
          <a:xfrm>
            <a:off x="1974233" y="2690037"/>
            <a:ext cx="8615795" cy="923330"/>
          </a:xfrm>
          <a:prstGeom prst="rect">
            <a:avLst/>
          </a:prstGeom>
          <a:noFill/>
        </p:spPr>
        <p:txBody>
          <a:bodyPr wrap="square" rtlCol="0">
            <a:spAutoFit/>
          </a:bodyPr>
          <a:lstStyle/>
          <a:p>
            <a:r>
              <a:rPr lang="en-US" sz="54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Leave Resentment Behind</a:t>
            </a:r>
          </a:p>
        </p:txBody>
      </p:sp>
    </p:spTree>
    <p:extLst>
      <p:ext uri="{BB962C8B-B14F-4D97-AF65-F5344CB8AC3E}">
        <p14:creationId xmlns:p14="http://schemas.microsoft.com/office/powerpoint/2010/main" val="524233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25AC77-4E29-4B54-B3D4-66A09486E0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27F71114-7222-454E-810C-08A91C6CB21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567C3E77-7011-4BEA-8CCE-2BF85ED7A867}"/>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A163AD8F-ACE5-4FCB-A39E-DF84A72160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descr="A close up of a sign&#10;&#10;Description generated with high confidence">
            <a:extLst>
              <a:ext uri="{FF2B5EF4-FFF2-40B4-BE49-F238E27FC236}">
                <a16:creationId xmlns:a16="http://schemas.microsoft.com/office/drawing/2014/main" id="{D0203034-F841-43B7-B7B4-5BC38FEF996A}"/>
              </a:ext>
            </a:extLst>
          </p:cNvPr>
          <p:cNvPicPr>
            <a:picLocks noChangeAspect="1"/>
          </p:cNvPicPr>
          <p:nvPr/>
        </p:nvPicPr>
        <p:blipFill>
          <a:blip r:embed="rId3"/>
          <a:stretch>
            <a:fillRect/>
          </a:stretch>
        </p:blipFill>
        <p:spPr>
          <a:xfrm>
            <a:off x="825919" y="5135526"/>
            <a:ext cx="1010091" cy="10100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extBox 1">
            <a:extLst>
              <a:ext uri="{FF2B5EF4-FFF2-40B4-BE49-F238E27FC236}">
                <a16:creationId xmlns:a16="http://schemas.microsoft.com/office/drawing/2014/main" id="{CADC6B1E-E68A-42C3-98AB-8074D20809E0}"/>
              </a:ext>
            </a:extLst>
          </p:cNvPr>
          <p:cNvSpPr txBox="1"/>
          <p:nvPr/>
        </p:nvSpPr>
        <p:spPr>
          <a:xfrm>
            <a:off x="1974233" y="2690037"/>
            <a:ext cx="8615795" cy="923330"/>
          </a:xfrm>
          <a:prstGeom prst="rect">
            <a:avLst/>
          </a:prstGeom>
          <a:noFill/>
        </p:spPr>
        <p:txBody>
          <a:bodyPr wrap="square" rtlCol="0">
            <a:spAutoFit/>
          </a:bodyPr>
          <a:lstStyle/>
          <a:p>
            <a:r>
              <a:rPr lang="en-US" sz="54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Leave Our Worries Behind</a:t>
            </a:r>
          </a:p>
        </p:txBody>
      </p:sp>
    </p:spTree>
    <p:extLst>
      <p:ext uri="{BB962C8B-B14F-4D97-AF65-F5344CB8AC3E}">
        <p14:creationId xmlns:p14="http://schemas.microsoft.com/office/powerpoint/2010/main" val="332343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25AC77-4E29-4B54-B3D4-66A09486E0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27F71114-7222-454E-810C-08A91C6CB21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567C3E77-7011-4BEA-8CCE-2BF85ED7A867}"/>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A163AD8F-ACE5-4FCB-A39E-DF84A72160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descr="A close up of a sign&#10;&#10;Description generated with high confidence">
            <a:extLst>
              <a:ext uri="{FF2B5EF4-FFF2-40B4-BE49-F238E27FC236}">
                <a16:creationId xmlns:a16="http://schemas.microsoft.com/office/drawing/2014/main" id="{D0203034-F841-43B7-B7B4-5BC38FEF996A}"/>
              </a:ext>
            </a:extLst>
          </p:cNvPr>
          <p:cNvPicPr>
            <a:picLocks noChangeAspect="1"/>
          </p:cNvPicPr>
          <p:nvPr/>
        </p:nvPicPr>
        <p:blipFill>
          <a:blip r:embed="rId3"/>
          <a:stretch>
            <a:fillRect/>
          </a:stretch>
        </p:blipFill>
        <p:spPr>
          <a:xfrm>
            <a:off x="825919" y="5135526"/>
            <a:ext cx="1010091" cy="10100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extBox 1">
            <a:extLst>
              <a:ext uri="{FF2B5EF4-FFF2-40B4-BE49-F238E27FC236}">
                <a16:creationId xmlns:a16="http://schemas.microsoft.com/office/drawing/2014/main" id="{CADC6B1E-E68A-42C3-98AB-8074D20809E0}"/>
              </a:ext>
            </a:extLst>
          </p:cNvPr>
          <p:cNvSpPr txBox="1"/>
          <p:nvPr/>
        </p:nvSpPr>
        <p:spPr>
          <a:xfrm>
            <a:off x="1974233" y="2690037"/>
            <a:ext cx="8615795" cy="923330"/>
          </a:xfrm>
          <a:prstGeom prst="rect">
            <a:avLst/>
          </a:prstGeom>
          <a:noFill/>
        </p:spPr>
        <p:txBody>
          <a:bodyPr wrap="square" rtlCol="0">
            <a:spAutoFit/>
          </a:bodyPr>
          <a:lstStyle/>
          <a:p>
            <a:r>
              <a:rPr lang="en-US" sz="54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Leave Our Failures Behind</a:t>
            </a:r>
          </a:p>
        </p:txBody>
      </p:sp>
    </p:spTree>
    <p:extLst>
      <p:ext uri="{BB962C8B-B14F-4D97-AF65-F5344CB8AC3E}">
        <p14:creationId xmlns:p14="http://schemas.microsoft.com/office/powerpoint/2010/main" val="492597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25AC77-4E29-4B54-B3D4-66A09486E0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27F71114-7222-454E-810C-08A91C6CB212}"/>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567C3E77-7011-4BEA-8CCE-2BF85ED7A867}"/>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A163AD8F-ACE5-4FCB-A39E-DF84A72160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descr="A close up of a sign&#10;&#10;Description generated with high confidence">
            <a:extLst>
              <a:ext uri="{FF2B5EF4-FFF2-40B4-BE49-F238E27FC236}">
                <a16:creationId xmlns:a16="http://schemas.microsoft.com/office/drawing/2014/main" id="{D0203034-F841-43B7-B7B4-5BC38FEF996A}"/>
              </a:ext>
            </a:extLst>
          </p:cNvPr>
          <p:cNvPicPr>
            <a:picLocks noChangeAspect="1"/>
          </p:cNvPicPr>
          <p:nvPr/>
        </p:nvPicPr>
        <p:blipFill>
          <a:blip r:embed="rId3"/>
          <a:stretch>
            <a:fillRect/>
          </a:stretch>
        </p:blipFill>
        <p:spPr>
          <a:xfrm>
            <a:off x="825919" y="5135526"/>
            <a:ext cx="1010091" cy="10100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TextBox 4">
            <a:extLst>
              <a:ext uri="{FF2B5EF4-FFF2-40B4-BE49-F238E27FC236}">
                <a16:creationId xmlns:a16="http://schemas.microsoft.com/office/drawing/2014/main" id="{BB2CBE2A-5BAD-479B-9A35-BF57DEC513FB}"/>
              </a:ext>
            </a:extLst>
          </p:cNvPr>
          <p:cNvSpPr txBox="1"/>
          <p:nvPr/>
        </p:nvSpPr>
        <p:spPr>
          <a:xfrm>
            <a:off x="1068388" y="712381"/>
            <a:ext cx="4853947" cy="769441"/>
          </a:xfrm>
          <a:prstGeom prst="rect">
            <a:avLst/>
          </a:prstGeom>
          <a:noFill/>
        </p:spPr>
        <p:txBody>
          <a:bodyPr wrap="square" rtlCol="0">
            <a:spAutoFit/>
          </a:bodyPr>
          <a:lstStyle/>
          <a:p>
            <a:r>
              <a:rPr lang="en-US" sz="44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Kings 8 : 33-34</a:t>
            </a:r>
          </a:p>
        </p:txBody>
      </p:sp>
      <p:sp>
        <p:nvSpPr>
          <p:cNvPr id="10" name="Rectangle 1">
            <a:extLst>
              <a:ext uri="{FF2B5EF4-FFF2-40B4-BE49-F238E27FC236}">
                <a16:creationId xmlns:a16="http://schemas.microsoft.com/office/drawing/2014/main" id="{98C8F22C-F4C6-4B2B-97B8-AF753290B1D0}"/>
              </a:ext>
            </a:extLst>
          </p:cNvPr>
          <p:cNvSpPr>
            <a:spLocks noChangeArrowheads="1"/>
          </p:cNvSpPr>
          <p:nvPr/>
        </p:nvSpPr>
        <p:spPr bwMode="auto">
          <a:xfrm>
            <a:off x="2222207" y="2192616"/>
            <a:ext cx="882502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bg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‘When Your people, Israel, have been defeated by enemies because they sinned against You, and when they turn back to You and confess Your name, then You will hear from Heaven, and You will forgive their sins and bring them back to the land of their forefathers.’</a:t>
            </a:r>
            <a:r>
              <a:rPr kumimoji="0" lang="en-US" altLang="en-US" sz="3200" b="0" i="0" u="none" strike="noStrike" cap="none" normalizeH="0" baseline="0" dirty="0">
                <a:ln>
                  <a:noFill/>
                </a:ln>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420379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107</TotalTime>
  <Words>267</Words>
  <Application>Microsoft Office PowerPoint</Application>
  <PresentationFormat>Widescreen</PresentationFormat>
  <Paragraphs>53</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Century Gothic</vt:lpstr>
      <vt:lpstr>Papyrus</vt:lpstr>
      <vt:lpstr>Times New Roman</vt:lpstr>
      <vt:lpstr>Wingdings 3</vt:lpstr>
      <vt:lpstr>Ion Boardroom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Call</dc:creator>
  <cp:lastModifiedBy>Jim Call</cp:lastModifiedBy>
  <cp:revision>12</cp:revision>
  <dcterms:created xsi:type="dcterms:W3CDTF">2017-12-15T22:16:17Z</dcterms:created>
  <dcterms:modified xsi:type="dcterms:W3CDTF">2017-12-16T00:42:18Z</dcterms:modified>
</cp:coreProperties>
</file>