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64" r:id="rId5"/>
    <p:sldId id="267" r:id="rId6"/>
    <p:sldId id="291" r:id="rId7"/>
    <p:sldId id="266" r:id="rId8"/>
    <p:sldId id="265" r:id="rId9"/>
    <p:sldId id="271" r:id="rId10"/>
    <p:sldId id="274" r:id="rId11"/>
    <p:sldId id="290" r:id="rId12"/>
    <p:sldId id="276" r:id="rId13"/>
    <p:sldId id="277" r:id="rId14"/>
    <p:sldId id="286" r:id="rId15"/>
    <p:sldId id="288" r:id="rId16"/>
    <p:sldId id="289" r:id="rId17"/>
    <p:sldId id="281" r:id="rId18"/>
    <p:sldId id="282" r:id="rId19"/>
    <p:sldId id="283" r:id="rId20"/>
    <p:sldId id="278" r:id="rId21"/>
    <p:sldId id="28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4" autoAdjust="0"/>
    <p:restoredTop sz="94660"/>
  </p:normalViewPr>
  <p:slideViewPr>
    <p:cSldViewPr>
      <p:cViewPr varScale="1">
        <p:scale>
          <a:sx n="58" d="100"/>
          <a:sy n="58" d="100"/>
        </p:scale>
        <p:origin x="-40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71F34A-36DB-432B-BA35-B9686813591E}" type="datetimeFigureOut">
              <a:rPr lang="en-US" smtClean="0"/>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256539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1F34A-36DB-432B-BA35-B9686813591E}" type="datetimeFigureOut">
              <a:rPr lang="en-US" smtClean="0"/>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126739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1F34A-36DB-432B-BA35-B9686813591E}" type="datetimeFigureOut">
              <a:rPr lang="en-US" smtClean="0"/>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92882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1F34A-36DB-432B-BA35-B9686813591E}" type="datetimeFigureOut">
              <a:rPr lang="en-US" smtClean="0"/>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349485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1F34A-36DB-432B-BA35-B9686813591E}" type="datetimeFigureOut">
              <a:rPr lang="en-US" smtClean="0"/>
              <a:t>12/30/2016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1961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71F34A-36DB-432B-BA35-B9686813591E}" type="datetimeFigureOut">
              <a:rPr lang="en-US" smtClean="0"/>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422821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71F34A-36DB-432B-BA35-B9686813591E}" type="datetimeFigureOut">
              <a:rPr lang="en-US" smtClean="0"/>
              <a:t>12/30/2016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253143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71F34A-36DB-432B-BA35-B9686813591E}" type="datetimeFigureOut">
              <a:rPr lang="en-US" smtClean="0"/>
              <a:t>12/30/2016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11261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1F34A-36DB-432B-BA35-B9686813591E}" type="datetimeFigureOut">
              <a:rPr lang="en-US" smtClean="0"/>
              <a:t>12/30/2016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329036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1F34A-36DB-432B-BA35-B9686813591E}" type="datetimeFigureOut">
              <a:rPr lang="en-US" smtClean="0"/>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95399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1F34A-36DB-432B-BA35-B9686813591E}" type="datetimeFigureOut">
              <a:rPr lang="en-US" smtClean="0"/>
              <a:t>12/30/2016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6D20D-C549-4124-8F06-A9D626BB170F}" type="slidenum">
              <a:rPr lang="en-US" smtClean="0"/>
              <a:t>‹#›</a:t>
            </a:fld>
            <a:endParaRPr lang="en-US"/>
          </a:p>
        </p:txBody>
      </p:sp>
    </p:spTree>
    <p:extLst>
      <p:ext uri="{BB962C8B-B14F-4D97-AF65-F5344CB8AC3E}">
        <p14:creationId xmlns:p14="http://schemas.microsoft.com/office/powerpoint/2010/main" val="68763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6000">
              <a:srgbClr val="FF7A00"/>
            </a:gs>
            <a:gs pos="36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1F34A-36DB-432B-BA35-B9686813591E}" type="datetimeFigureOut">
              <a:rPr lang="en-US" smtClean="0"/>
              <a:t>12/30/2016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6D20D-C549-4124-8F06-A9D626BB170F}" type="slidenum">
              <a:rPr lang="en-US" smtClean="0"/>
              <a:t>‹#›</a:t>
            </a:fld>
            <a:endParaRPr lang="en-US"/>
          </a:p>
        </p:txBody>
      </p:sp>
    </p:spTree>
    <p:extLst>
      <p:ext uri="{BB962C8B-B14F-4D97-AF65-F5344CB8AC3E}">
        <p14:creationId xmlns:p14="http://schemas.microsoft.com/office/powerpoint/2010/main" val="362542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0200"/>
            <a:ext cx="8037585" cy="34163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“Bible Study ” </a:t>
            </a:r>
          </a:p>
          <a:p>
            <a:pPr algn="ctr"/>
            <a:endParaRPr lang="en-US" sz="7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How Important is it?</a:t>
            </a:r>
            <a:endParaRPr lang="en-US" sz="7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20603954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a:t>Paul tells Timothy </a:t>
            </a:r>
            <a:r>
              <a:rPr lang="en-US" b="1" i="1" u="sng" dirty="0"/>
              <a:t>4 things that the word of God is useful for</a:t>
            </a:r>
            <a:r>
              <a:rPr lang="en-US" b="1" dirty="0"/>
              <a:t/>
            </a:r>
            <a:br>
              <a:rPr lang="en-US" b="1" dirty="0"/>
            </a:br>
            <a:endParaRPr lang="en-US" b="1" dirty="0"/>
          </a:p>
        </p:txBody>
      </p:sp>
      <p:sp>
        <p:nvSpPr>
          <p:cNvPr id="3" name="Content Placeholder 2"/>
          <p:cNvSpPr>
            <a:spLocks noGrp="1"/>
          </p:cNvSpPr>
          <p:nvPr>
            <p:ph idx="1"/>
          </p:nvPr>
        </p:nvSpPr>
        <p:spPr>
          <a:xfrm>
            <a:off x="419100" y="1828800"/>
            <a:ext cx="8229600" cy="990600"/>
          </a:xfrm>
        </p:spPr>
        <p:txBody>
          <a:bodyPr>
            <a:normAutofit/>
          </a:bodyPr>
          <a:lstStyle/>
          <a:p>
            <a:r>
              <a:rPr lang="en-US" sz="4000" dirty="0" smtClean="0"/>
              <a:t>The word of God Teaches us </a:t>
            </a:r>
            <a:endParaRPr lang="en-US" sz="4000" dirty="0"/>
          </a:p>
        </p:txBody>
      </p:sp>
      <p:sp>
        <p:nvSpPr>
          <p:cNvPr id="4" name="Rectangle 3"/>
          <p:cNvSpPr/>
          <p:nvPr/>
        </p:nvSpPr>
        <p:spPr>
          <a:xfrm>
            <a:off x="1219200" y="2603290"/>
            <a:ext cx="6781800" cy="1077218"/>
          </a:xfrm>
          <a:prstGeom prst="rect">
            <a:avLst/>
          </a:prstGeom>
        </p:spPr>
        <p:txBody>
          <a:bodyPr wrap="square">
            <a:spAutoFit/>
          </a:bodyPr>
          <a:lstStyle/>
          <a:p>
            <a:pPr marL="457200" indent="-457200" algn="ctr">
              <a:buFont typeface="Wingdings" panose="05000000000000000000" pitchFamily="2" charset="2"/>
              <a:buChar char="q"/>
            </a:pPr>
            <a:r>
              <a:rPr lang="en-US" sz="3200" dirty="0" smtClean="0"/>
              <a:t>Love the Lord your God and love your neighbor as yourself.</a:t>
            </a:r>
            <a:endParaRPr lang="en-US" sz="3200" dirty="0"/>
          </a:p>
        </p:txBody>
      </p:sp>
      <p:sp>
        <p:nvSpPr>
          <p:cNvPr id="5" name="Rectangle 4"/>
          <p:cNvSpPr/>
          <p:nvPr/>
        </p:nvSpPr>
        <p:spPr>
          <a:xfrm>
            <a:off x="609600" y="3886200"/>
            <a:ext cx="7848600" cy="2677656"/>
          </a:xfrm>
          <a:prstGeom prst="rect">
            <a:avLst/>
          </a:prstGeom>
        </p:spPr>
        <p:txBody>
          <a:bodyPr wrap="square">
            <a:spAutoFit/>
          </a:bodyPr>
          <a:lstStyle/>
          <a:p>
            <a:pPr algn="ctr"/>
            <a:r>
              <a:rPr lang="en-US" sz="2400" b="1" u="sng" dirty="0" smtClean="0"/>
              <a:t>John 15:9-12</a:t>
            </a:r>
          </a:p>
          <a:p>
            <a:pPr algn="ctr"/>
            <a:r>
              <a:rPr lang="en-US" sz="2400" dirty="0" smtClean="0"/>
              <a:t>9 "As the Father has loved me, so have I loved you. Now remain in my love. 10 If you obey my commands, you will remain in my love, just as I have obeyed my Father’s commands and remain in his love. 11 I have told you this so that my joy may be in you and that your joy may be complete. 12 My command is this: Love each other as I have loved you.</a:t>
            </a:r>
            <a:endParaRPr lang="en-US" sz="2400" dirty="0"/>
          </a:p>
        </p:txBody>
      </p:sp>
    </p:spTree>
    <p:extLst>
      <p:ext uri="{BB962C8B-B14F-4D97-AF65-F5344CB8AC3E}">
        <p14:creationId xmlns:p14="http://schemas.microsoft.com/office/powerpoint/2010/main" val="42401982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a:t>Paul tells Timothy </a:t>
            </a:r>
            <a:r>
              <a:rPr lang="en-US" b="1" i="1" u="sng" dirty="0"/>
              <a:t>4 things that the word of God is useful for</a:t>
            </a:r>
            <a:r>
              <a:rPr lang="en-US" b="1" dirty="0"/>
              <a:t/>
            </a:r>
            <a:br>
              <a:rPr lang="en-US" b="1" dirty="0"/>
            </a:br>
            <a:endParaRPr lang="en-US" b="1" dirty="0"/>
          </a:p>
        </p:txBody>
      </p:sp>
      <p:sp>
        <p:nvSpPr>
          <p:cNvPr id="3" name="Content Placeholder 2"/>
          <p:cNvSpPr>
            <a:spLocks noGrp="1"/>
          </p:cNvSpPr>
          <p:nvPr>
            <p:ph idx="1"/>
          </p:nvPr>
        </p:nvSpPr>
        <p:spPr>
          <a:xfrm>
            <a:off x="381000" y="1981200"/>
            <a:ext cx="8229600" cy="990600"/>
          </a:xfrm>
        </p:spPr>
        <p:txBody>
          <a:bodyPr>
            <a:normAutofit/>
          </a:bodyPr>
          <a:lstStyle/>
          <a:p>
            <a:r>
              <a:rPr lang="en-US" sz="2800" dirty="0" smtClean="0"/>
              <a:t>The word of God Teaches us </a:t>
            </a:r>
            <a:endParaRPr lang="en-US" sz="2800" dirty="0"/>
          </a:p>
        </p:txBody>
      </p:sp>
      <p:sp>
        <p:nvSpPr>
          <p:cNvPr id="4" name="Rectangle 3"/>
          <p:cNvSpPr/>
          <p:nvPr/>
        </p:nvSpPr>
        <p:spPr>
          <a:xfrm>
            <a:off x="457200" y="2590800"/>
            <a:ext cx="6511270" cy="707886"/>
          </a:xfrm>
          <a:prstGeom prst="rect">
            <a:avLst/>
          </a:prstGeom>
        </p:spPr>
        <p:txBody>
          <a:bodyPr wrap="none">
            <a:spAutoFit/>
          </a:bodyPr>
          <a:lstStyle/>
          <a:p>
            <a:pPr marL="285750" indent="-285750">
              <a:buFont typeface="Arial" panose="020B0604020202020204" pitchFamily="34" charset="0"/>
              <a:buChar char="•"/>
            </a:pPr>
            <a:r>
              <a:rPr lang="en-US" sz="4000" dirty="0" smtClean="0"/>
              <a:t>The word of God Rebukes us </a:t>
            </a:r>
            <a:endParaRPr lang="en-US" sz="4000" dirty="0"/>
          </a:p>
        </p:txBody>
      </p:sp>
    </p:spTree>
    <p:extLst>
      <p:ext uri="{BB962C8B-B14F-4D97-AF65-F5344CB8AC3E}">
        <p14:creationId xmlns:p14="http://schemas.microsoft.com/office/powerpoint/2010/main" val="4248270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a:t>Paul tells Timothy </a:t>
            </a:r>
            <a:r>
              <a:rPr lang="en-US" b="1" i="1" u="sng" dirty="0"/>
              <a:t>4 things that the word of God is useful for</a:t>
            </a:r>
            <a:r>
              <a:rPr lang="en-US" b="1" dirty="0"/>
              <a:t/>
            </a:r>
            <a:br>
              <a:rPr lang="en-US" b="1" dirty="0"/>
            </a:br>
            <a:endParaRPr lang="en-US" b="1" dirty="0"/>
          </a:p>
        </p:txBody>
      </p:sp>
      <p:sp>
        <p:nvSpPr>
          <p:cNvPr id="3" name="Content Placeholder 2"/>
          <p:cNvSpPr>
            <a:spLocks noGrp="1"/>
          </p:cNvSpPr>
          <p:nvPr>
            <p:ph idx="1"/>
          </p:nvPr>
        </p:nvSpPr>
        <p:spPr>
          <a:xfrm>
            <a:off x="381000" y="1981200"/>
            <a:ext cx="8229600" cy="990600"/>
          </a:xfrm>
        </p:spPr>
        <p:txBody>
          <a:bodyPr>
            <a:normAutofit/>
          </a:bodyPr>
          <a:lstStyle/>
          <a:p>
            <a:r>
              <a:rPr lang="en-US" sz="2800" dirty="0" smtClean="0"/>
              <a:t>The word of God Teaches us </a:t>
            </a:r>
            <a:endParaRPr lang="en-US" sz="2800" dirty="0"/>
          </a:p>
        </p:txBody>
      </p:sp>
      <p:sp>
        <p:nvSpPr>
          <p:cNvPr id="4" name="Rectangle 3"/>
          <p:cNvSpPr/>
          <p:nvPr/>
        </p:nvSpPr>
        <p:spPr>
          <a:xfrm>
            <a:off x="457200" y="2590800"/>
            <a:ext cx="4706288" cy="523220"/>
          </a:xfrm>
          <a:prstGeom prst="rect">
            <a:avLst/>
          </a:prstGeom>
        </p:spPr>
        <p:txBody>
          <a:bodyPr wrap="none">
            <a:spAutoFit/>
          </a:bodyPr>
          <a:lstStyle/>
          <a:p>
            <a:pPr marL="285750" indent="-285750">
              <a:buFont typeface="Arial" panose="020B0604020202020204" pitchFamily="34" charset="0"/>
              <a:buChar char="•"/>
            </a:pPr>
            <a:r>
              <a:rPr lang="en-US" sz="2800" dirty="0" smtClean="0"/>
              <a:t>The word of God Rebukes us </a:t>
            </a:r>
            <a:endParaRPr lang="en-US" sz="2800" dirty="0"/>
          </a:p>
        </p:txBody>
      </p:sp>
      <p:sp>
        <p:nvSpPr>
          <p:cNvPr id="5" name="Rectangle 4"/>
          <p:cNvSpPr/>
          <p:nvPr/>
        </p:nvSpPr>
        <p:spPr>
          <a:xfrm>
            <a:off x="457200" y="3342229"/>
            <a:ext cx="6517297" cy="707886"/>
          </a:xfrm>
          <a:prstGeom prst="rect">
            <a:avLst/>
          </a:prstGeom>
        </p:spPr>
        <p:txBody>
          <a:bodyPr wrap="none">
            <a:spAutoFit/>
          </a:bodyPr>
          <a:lstStyle/>
          <a:p>
            <a:pPr marL="285750" indent="-285750">
              <a:buFont typeface="Arial" panose="020B0604020202020204" pitchFamily="34" charset="0"/>
              <a:buChar char="•"/>
            </a:pPr>
            <a:r>
              <a:rPr lang="en-US" sz="4000" dirty="0" smtClean="0"/>
              <a:t>The word of God Corrects us </a:t>
            </a:r>
            <a:endParaRPr lang="en-US" sz="4000" dirty="0"/>
          </a:p>
        </p:txBody>
      </p:sp>
      <p:sp>
        <p:nvSpPr>
          <p:cNvPr id="6" name="Rectangle 5"/>
          <p:cNvSpPr/>
          <p:nvPr/>
        </p:nvSpPr>
        <p:spPr>
          <a:xfrm>
            <a:off x="1143000" y="4267200"/>
            <a:ext cx="7620000" cy="646331"/>
          </a:xfrm>
          <a:prstGeom prst="rect">
            <a:avLst/>
          </a:prstGeom>
        </p:spPr>
        <p:txBody>
          <a:bodyPr wrap="square">
            <a:spAutoFit/>
          </a:bodyPr>
          <a:lstStyle/>
          <a:p>
            <a:r>
              <a:rPr lang="en-US" sz="3600" dirty="0" smtClean="0"/>
              <a:t>“</a:t>
            </a:r>
            <a:r>
              <a:rPr lang="en-US" sz="3600" dirty="0" err="1" smtClean="0"/>
              <a:t>Epa-narthisis</a:t>
            </a:r>
            <a:r>
              <a:rPr lang="en-US" sz="3600" dirty="0" smtClean="0"/>
              <a:t>.” To make straight again</a:t>
            </a:r>
            <a:r>
              <a:rPr lang="en-US" dirty="0" smtClean="0"/>
              <a:t>.</a:t>
            </a:r>
            <a:endParaRPr lang="en-US" dirty="0"/>
          </a:p>
        </p:txBody>
      </p:sp>
    </p:spTree>
    <p:extLst>
      <p:ext uri="{BB962C8B-B14F-4D97-AF65-F5344CB8AC3E}">
        <p14:creationId xmlns:p14="http://schemas.microsoft.com/office/powerpoint/2010/main" val="8352045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a:t>Paul tells Timothy </a:t>
            </a:r>
            <a:r>
              <a:rPr lang="en-US" b="1" i="1" u="sng" dirty="0"/>
              <a:t>4 things that the word of God is useful for</a:t>
            </a:r>
            <a:r>
              <a:rPr lang="en-US" b="1" dirty="0"/>
              <a:t/>
            </a:r>
            <a:br>
              <a:rPr lang="en-US" b="1" dirty="0"/>
            </a:br>
            <a:endParaRPr lang="en-US" b="1" dirty="0"/>
          </a:p>
        </p:txBody>
      </p:sp>
      <p:sp>
        <p:nvSpPr>
          <p:cNvPr id="3" name="Content Placeholder 2"/>
          <p:cNvSpPr>
            <a:spLocks noGrp="1"/>
          </p:cNvSpPr>
          <p:nvPr>
            <p:ph idx="1"/>
          </p:nvPr>
        </p:nvSpPr>
        <p:spPr>
          <a:xfrm>
            <a:off x="457200" y="1981200"/>
            <a:ext cx="8229600" cy="609600"/>
          </a:xfrm>
        </p:spPr>
        <p:txBody>
          <a:bodyPr>
            <a:normAutofit/>
          </a:bodyPr>
          <a:lstStyle/>
          <a:p>
            <a:r>
              <a:rPr lang="en-US" sz="2800" dirty="0" smtClean="0"/>
              <a:t>The word of God Teaches us </a:t>
            </a:r>
            <a:endParaRPr lang="en-US" sz="2800" dirty="0"/>
          </a:p>
        </p:txBody>
      </p:sp>
      <p:sp>
        <p:nvSpPr>
          <p:cNvPr id="4" name="Rectangle 3"/>
          <p:cNvSpPr/>
          <p:nvPr/>
        </p:nvSpPr>
        <p:spPr>
          <a:xfrm>
            <a:off x="457200" y="2819009"/>
            <a:ext cx="4706288" cy="523220"/>
          </a:xfrm>
          <a:prstGeom prst="rect">
            <a:avLst/>
          </a:prstGeom>
        </p:spPr>
        <p:txBody>
          <a:bodyPr wrap="none">
            <a:spAutoFit/>
          </a:bodyPr>
          <a:lstStyle/>
          <a:p>
            <a:pPr marL="285750" indent="-285750">
              <a:buFont typeface="Arial" panose="020B0604020202020204" pitchFamily="34" charset="0"/>
              <a:buChar char="•"/>
            </a:pPr>
            <a:r>
              <a:rPr lang="en-US" sz="2800" dirty="0" smtClean="0"/>
              <a:t>The word of God Rebukes us </a:t>
            </a:r>
            <a:endParaRPr lang="en-US" sz="2800" dirty="0"/>
          </a:p>
        </p:txBody>
      </p:sp>
      <p:sp>
        <p:nvSpPr>
          <p:cNvPr id="5" name="Rectangle 4"/>
          <p:cNvSpPr/>
          <p:nvPr/>
        </p:nvSpPr>
        <p:spPr>
          <a:xfrm>
            <a:off x="457200" y="3603839"/>
            <a:ext cx="4706545" cy="523220"/>
          </a:xfrm>
          <a:prstGeom prst="rect">
            <a:avLst/>
          </a:prstGeom>
        </p:spPr>
        <p:txBody>
          <a:bodyPr wrap="none">
            <a:spAutoFit/>
          </a:bodyPr>
          <a:lstStyle/>
          <a:p>
            <a:pPr marL="285750" indent="-285750">
              <a:buFont typeface="Arial" panose="020B0604020202020204" pitchFamily="34" charset="0"/>
              <a:buChar char="•"/>
            </a:pPr>
            <a:r>
              <a:rPr lang="en-US" sz="2800" dirty="0" smtClean="0"/>
              <a:t>The word of God Corrects us </a:t>
            </a:r>
            <a:endParaRPr lang="en-US" sz="2800" dirty="0"/>
          </a:p>
        </p:txBody>
      </p:sp>
      <p:sp>
        <p:nvSpPr>
          <p:cNvPr id="6" name="Rectangle 5"/>
          <p:cNvSpPr/>
          <p:nvPr/>
        </p:nvSpPr>
        <p:spPr>
          <a:xfrm>
            <a:off x="457200" y="4343400"/>
            <a:ext cx="6284541" cy="707886"/>
          </a:xfrm>
          <a:prstGeom prst="rect">
            <a:avLst/>
          </a:prstGeom>
        </p:spPr>
        <p:txBody>
          <a:bodyPr wrap="none">
            <a:spAutoFit/>
          </a:bodyPr>
          <a:lstStyle/>
          <a:p>
            <a:pPr marL="571500" indent="-571500">
              <a:buFont typeface="Arial" panose="020B0604020202020204" pitchFamily="34" charset="0"/>
              <a:buChar char="•"/>
            </a:pPr>
            <a:r>
              <a:rPr lang="en-US" sz="4000" dirty="0" smtClean="0"/>
              <a:t>The word of God Trains us </a:t>
            </a:r>
            <a:endParaRPr lang="en-US" sz="4000" dirty="0"/>
          </a:p>
        </p:txBody>
      </p:sp>
    </p:spTree>
    <p:extLst>
      <p:ext uri="{BB962C8B-B14F-4D97-AF65-F5344CB8AC3E}">
        <p14:creationId xmlns:p14="http://schemas.microsoft.com/office/powerpoint/2010/main" val="15387065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8827" y="2743200"/>
            <a:ext cx="5279010"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cap="none" spc="0" dirty="0" smtClean="0">
                <a:ln w="11430"/>
                <a:solidFill>
                  <a:srgbClr val="FFFF00"/>
                </a:solidFill>
                <a:effectLst>
                  <a:outerShdw blurRad="80000" dist="40000" dir="5040000" algn="tl">
                    <a:srgbClr val="000000">
                      <a:alpha val="30000"/>
                    </a:srgbClr>
                  </a:outerShdw>
                </a:effectLst>
              </a:rPr>
              <a:t>APPLICATION</a:t>
            </a:r>
            <a:endParaRPr lang="en-US" sz="7200" b="1" cap="none" spc="0"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083634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Spiritual Growth </a:t>
            </a:r>
            <a:br>
              <a:rPr lang="en-US" dirty="0" smtClean="0">
                <a:solidFill>
                  <a:schemeClr val="bg1"/>
                </a:solidFill>
              </a:rPr>
            </a:br>
            <a:r>
              <a:rPr lang="en-US" dirty="0" smtClean="0">
                <a:solidFill>
                  <a:schemeClr val="bg1"/>
                </a:solidFill>
              </a:rPr>
              <a:t>Training Workbook</a:t>
            </a:r>
            <a:endParaRPr lang="en-US" dirty="0">
              <a:solidFill>
                <a:schemeClr val="bg1"/>
              </a:solidFill>
            </a:endParaRPr>
          </a:p>
        </p:txBody>
      </p:sp>
      <p:sp>
        <p:nvSpPr>
          <p:cNvPr id="4" name="Content Placeholder 3"/>
          <p:cNvSpPr>
            <a:spLocks noGrp="1"/>
          </p:cNvSpPr>
          <p:nvPr>
            <p:ph idx="1"/>
          </p:nvPr>
        </p:nvSpPr>
        <p:spPr>
          <a:xfrm>
            <a:off x="1512996" y="1610381"/>
            <a:ext cx="6118008" cy="838199"/>
          </a:xfrm>
        </p:spPr>
        <p:txBody>
          <a:bodyPr/>
          <a:lstStyle/>
          <a:p>
            <a:r>
              <a:rPr lang="en-US" dirty="0" smtClean="0"/>
              <a:t>Consisting of Four areas of study:</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46438"/>
            <a:ext cx="1371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64339" y="2448580"/>
            <a:ext cx="2815322" cy="523220"/>
          </a:xfrm>
          <a:prstGeom prst="rect">
            <a:avLst/>
          </a:prstGeom>
          <a:noFill/>
        </p:spPr>
        <p:txBody>
          <a:bodyPr wrap="none" rtlCol="0">
            <a:spAutoFit/>
          </a:bodyPr>
          <a:lstStyle/>
          <a:p>
            <a:r>
              <a:rPr lang="en-US" sz="2800" dirty="0" smtClean="0"/>
              <a:t>1. Memory Verses</a:t>
            </a:r>
            <a:endParaRPr lang="en-US" sz="2800" dirty="0"/>
          </a:p>
        </p:txBody>
      </p:sp>
      <p:sp>
        <p:nvSpPr>
          <p:cNvPr id="7" name="TextBox 6"/>
          <p:cNvSpPr txBox="1"/>
          <p:nvPr/>
        </p:nvSpPr>
        <p:spPr>
          <a:xfrm>
            <a:off x="3164339" y="3259819"/>
            <a:ext cx="2720617" cy="523220"/>
          </a:xfrm>
          <a:prstGeom prst="rect">
            <a:avLst/>
          </a:prstGeom>
          <a:noFill/>
        </p:spPr>
        <p:txBody>
          <a:bodyPr wrap="none" rtlCol="0">
            <a:spAutoFit/>
          </a:bodyPr>
          <a:lstStyle/>
          <a:p>
            <a:r>
              <a:rPr lang="en-US" sz="2800" dirty="0" smtClean="0"/>
              <a:t>2. Verse Mapping</a:t>
            </a:r>
            <a:endParaRPr lang="en-US" sz="2800" dirty="0"/>
          </a:p>
        </p:txBody>
      </p:sp>
      <p:sp>
        <p:nvSpPr>
          <p:cNvPr id="8" name="TextBox 7"/>
          <p:cNvSpPr txBox="1"/>
          <p:nvPr/>
        </p:nvSpPr>
        <p:spPr>
          <a:xfrm>
            <a:off x="3142568" y="4026303"/>
            <a:ext cx="3016339" cy="523220"/>
          </a:xfrm>
          <a:prstGeom prst="rect">
            <a:avLst/>
          </a:prstGeom>
          <a:noFill/>
        </p:spPr>
        <p:txBody>
          <a:bodyPr wrap="none" rtlCol="0">
            <a:spAutoFit/>
          </a:bodyPr>
          <a:lstStyle/>
          <a:p>
            <a:r>
              <a:rPr lang="en-US" sz="2800" dirty="0" smtClean="0"/>
              <a:t>3. Scripture Writing</a:t>
            </a:r>
            <a:endParaRPr lang="en-US" sz="2800" dirty="0"/>
          </a:p>
        </p:txBody>
      </p:sp>
      <p:sp>
        <p:nvSpPr>
          <p:cNvPr id="9" name="TextBox 8"/>
          <p:cNvSpPr txBox="1"/>
          <p:nvPr/>
        </p:nvSpPr>
        <p:spPr>
          <a:xfrm>
            <a:off x="3142568" y="4886980"/>
            <a:ext cx="3884397" cy="523220"/>
          </a:xfrm>
          <a:prstGeom prst="rect">
            <a:avLst/>
          </a:prstGeom>
          <a:noFill/>
        </p:spPr>
        <p:txBody>
          <a:bodyPr wrap="none" rtlCol="0">
            <a:spAutoFit/>
          </a:bodyPr>
          <a:lstStyle/>
          <a:p>
            <a:r>
              <a:rPr lang="en-US" sz="2800" dirty="0" smtClean="0"/>
              <a:t>4. Bible Reading in a Year</a:t>
            </a:r>
            <a:r>
              <a:rPr lang="en-US" dirty="0" smtClean="0"/>
              <a:t>.</a:t>
            </a:r>
            <a:endParaRPr lang="en-US" dirty="0"/>
          </a:p>
        </p:txBody>
      </p:sp>
    </p:spTree>
    <p:extLst>
      <p:ext uri="{BB962C8B-B14F-4D97-AF65-F5344CB8AC3E}">
        <p14:creationId xmlns:p14="http://schemas.microsoft.com/office/powerpoint/2010/main" val="35873608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Verse Mapping Styles!</a:t>
            </a:r>
            <a:endParaRPr lang="en-US" dirty="0">
              <a:solidFill>
                <a:schemeClr val="bg1"/>
              </a:solidFill>
            </a:endParaRPr>
          </a:p>
        </p:txBody>
      </p:sp>
      <p:sp>
        <p:nvSpPr>
          <p:cNvPr id="3" name="Content Placeholder 2"/>
          <p:cNvSpPr>
            <a:spLocks noGrp="1"/>
          </p:cNvSpPr>
          <p:nvPr>
            <p:ph idx="1"/>
          </p:nvPr>
        </p:nvSpPr>
        <p:spPr>
          <a:xfrm>
            <a:off x="457200" y="1143000"/>
            <a:ext cx="8229600" cy="5562600"/>
          </a:xfrm>
        </p:spPr>
        <p:txBody>
          <a:bodyPr>
            <a:normAutofit fontScale="77500" lnSpcReduction="20000"/>
          </a:bodyPr>
          <a:lstStyle/>
          <a:p>
            <a:pPr marL="0" indent="0">
              <a:buNone/>
            </a:pPr>
            <a:r>
              <a:rPr lang="en-US" dirty="0"/>
              <a:t>* </a:t>
            </a:r>
            <a:r>
              <a:rPr lang="en-US" b="1" dirty="0"/>
              <a:t>Word by Word Map </a:t>
            </a:r>
            <a:r>
              <a:rPr lang="en-US" dirty="0"/>
              <a:t>– Breaking down the scripture word by </a:t>
            </a:r>
            <a:r>
              <a:rPr lang="en-US" dirty="0" smtClean="0"/>
              <a:t>word</a:t>
            </a:r>
          </a:p>
          <a:p>
            <a:pPr marL="0" indent="0">
              <a:buNone/>
            </a:pPr>
            <a:endParaRPr lang="en-US" dirty="0"/>
          </a:p>
          <a:p>
            <a:pPr marL="0" indent="0">
              <a:buNone/>
            </a:pPr>
            <a:r>
              <a:rPr lang="en-US" dirty="0"/>
              <a:t>* </a:t>
            </a:r>
            <a:r>
              <a:rPr lang="en-US" b="1" dirty="0"/>
              <a:t>Phrase Blocking Map </a:t>
            </a:r>
            <a:r>
              <a:rPr lang="en-US" dirty="0"/>
              <a:t>– Blocking off the scripture into smaller phrases to understand each phrase. </a:t>
            </a:r>
            <a:endParaRPr lang="en-US" dirty="0" smtClean="0"/>
          </a:p>
          <a:p>
            <a:pPr marL="0" indent="0">
              <a:buNone/>
            </a:pPr>
            <a:endParaRPr lang="en-US" dirty="0" smtClean="0"/>
          </a:p>
          <a:p>
            <a:pPr marL="0" indent="0">
              <a:buNone/>
            </a:pPr>
            <a:r>
              <a:rPr lang="en-US" dirty="0" smtClean="0"/>
              <a:t>*</a:t>
            </a:r>
            <a:r>
              <a:rPr lang="en-US" dirty="0"/>
              <a:t> </a:t>
            </a:r>
            <a:r>
              <a:rPr lang="en-US" b="1" dirty="0"/>
              <a:t>Doodling Map</a:t>
            </a:r>
            <a:r>
              <a:rPr lang="en-US" dirty="0"/>
              <a:t> – Drawing actual illustrations to study the text. This style is great for visual learners.</a:t>
            </a:r>
            <a:br>
              <a:rPr lang="en-US" dirty="0"/>
            </a:br>
            <a:endParaRPr lang="en-US" dirty="0" smtClean="0"/>
          </a:p>
          <a:p>
            <a:pPr marL="0" indent="0">
              <a:buNone/>
            </a:pPr>
            <a:r>
              <a:rPr lang="en-US" dirty="0" smtClean="0"/>
              <a:t>*</a:t>
            </a:r>
            <a:r>
              <a:rPr lang="en-US" dirty="0"/>
              <a:t> </a:t>
            </a:r>
            <a:r>
              <a:rPr lang="en-US" b="1" dirty="0"/>
              <a:t>Color Keys Map </a:t>
            </a:r>
            <a:r>
              <a:rPr lang="en-US" dirty="0"/>
              <a:t>– using a map key with specific colors to easily identify specific ideas you want to stand out.</a:t>
            </a:r>
          </a:p>
          <a:p>
            <a:pPr marL="0" indent="0">
              <a:buNone/>
            </a:pPr>
            <a:endParaRPr lang="en-US" dirty="0" smtClean="0"/>
          </a:p>
          <a:p>
            <a:pPr marL="0" indent="0">
              <a:buNone/>
            </a:pPr>
            <a:r>
              <a:rPr lang="en-US" dirty="0" smtClean="0"/>
              <a:t>*</a:t>
            </a:r>
            <a:r>
              <a:rPr lang="en-US" dirty="0"/>
              <a:t> </a:t>
            </a:r>
            <a:r>
              <a:rPr lang="en-US" b="1" dirty="0"/>
              <a:t>Traditional Journalist Map</a:t>
            </a:r>
            <a:r>
              <a:rPr lang="en-US" dirty="0"/>
              <a:t> – Asking the questions every journalist asks when covering a story. Who? What? When? Where? Why? How?</a:t>
            </a:r>
          </a:p>
        </p:txBody>
      </p:sp>
    </p:spTree>
    <p:extLst>
      <p:ext uri="{BB962C8B-B14F-4D97-AF65-F5344CB8AC3E}">
        <p14:creationId xmlns:p14="http://schemas.microsoft.com/office/powerpoint/2010/main" val="20978057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04800" y="304800"/>
            <a:ext cx="8382000" cy="1295400"/>
          </a:xfrm>
          <a:solidFill>
            <a:srgbClr val="FFFF00"/>
          </a:solidFill>
        </p:spPr>
        <p:txBody>
          <a:bodyPr>
            <a:normAutofit fontScale="62500" lnSpcReduction="20000"/>
          </a:bodyPr>
          <a:lstStyle/>
          <a:p>
            <a:pPr algn="ctr">
              <a:buNone/>
            </a:pPr>
            <a:r>
              <a:rPr lang="en-US" sz="5400" b="1" dirty="0"/>
              <a:t>Traditional Journalist </a:t>
            </a:r>
            <a:r>
              <a:rPr lang="en-US" sz="5400" b="1" dirty="0" smtClean="0"/>
              <a:t>Mapping</a:t>
            </a:r>
            <a:endParaRPr lang="en-US" sz="5400" dirty="0" smtClean="0"/>
          </a:p>
          <a:p>
            <a:pPr algn="ctr">
              <a:buNone/>
            </a:pPr>
            <a:r>
              <a:rPr lang="en-US" altLang="en-US" sz="5400" b="1" dirty="0" smtClean="0">
                <a:solidFill>
                  <a:schemeClr val="accent2"/>
                </a:solidFill>
              </a:rPr>
              <a:t>5 W’S &amp; H</a:t>
            </a:r>
          </a:p>
          <a:p>
            <a:pPr algn="ctr" eaLnBrk="1" hangingPunct="1">
              <a:buFontTx/>
              <a:buNone/>
            </a:pPr>
            <a:r>
              <a:rPr lang="en-US" altLang="en-US" sz="2000" b="1" dirty="0" smtClean="0">
                <a:solidFill>
                  <a:srgbClr val="FF0000"/>
                </a:solidFill>
              </a:rPr>
              <a:t>Never read a passage without asking at least one 5W/H question!</a:t>
            </a:r>
            <a:endParaRPr lang="en-US" altLang="en-US" sz="5400" b="1" dirty="0" smtClean="0">
              <a:solidFill>
                <a:schemeClr val="accent2"/>
              </a:solidFill>
            </a:endParaRPr>
          </a:p>
        </p:txBody>
      </p:sp>
      <p:sp>
        <p:nvSpPr>
          <p:cNvPr id="10243" name="Text Box 11"/>
          <p:cNvSpPr txBox="1">
            <a:spLocks noChangeArrowheads="1"/>
          </p:cNvSpPr>
          <p:nvPr/>
        </p:nvSpPr>
        <p:spPr bwMode="auto">
          <a:xfrm>
            <a:off x="228600" y="1600200"/>
            <a:ext cx="85344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b="1" dirty="0">
                <a:solidFill>
                  <a:srgbClr val="FFFF00"/>
                </a:solidFill>
              </a:rPr>
              <a:t>Who</a:t>
            </a:r>
            <a:r>
              <a:rPr lang="en-US" altLang="en-US" sz="3200" b="1" dirty="0"/>
              <a:t> is speaking? </a:t>
            </a:r>
            <a:r>
              <a:rPr lang="en-US" altLang="en-US" sz="3200" b="1" dirty="0">
                <a:solidFill>
                  <a:srgbClr val="FFFF00"/>
                </a:solidFill>
              </a:rPr>
              <a:t>Who</a:t>
            </a:r>
            <a:r>
              <a:rPr lang="en-US" altLang="en-US" sz="3200" b="1" dirty="0"/>
              <a:t> are the recipients?</a:t>
            </a:r>
          </a:p>
        </p:txBody>
      </p:sp>
      <p:sp>
        <p:nvSpPr>
          <p:cNvPr id="10244" name="Text Box 12"/>
          <p:cNvSpPr txBox="1">
            <a:spLocks noChangeArrowheads="1"/>
          </p:cNvSpPr>
          <p:nvPr/>
        </p:nvSpPr>
        <p:spPr bwMode="auto">
          <a:xfrm>
            <a:off x="228600" y="5562600"/>
            <a:ext cx="82296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b="1" dirty="0">
                <a:solidFill>
                  <a:srgbClr val="FFFF00"/>
                </a:solidFill>
              </a:rPr>
              <a:t>What</a:t>
            </a:r>
            <a:r>
              <a:rPr lang="en-US" altLang="en-US" sz="3200" b="1" dirty="0"/>
              <a:t> do I learn about God?</a:t>
            </a:r>
          </a:p>
        </p:txBody>
      </p:sp>
      <p:sp>
        <p:nvSpPr>
          <p:cNvPr id="10245" name="Text Box 13"/>
          <p:cNvSpPr txBox="1">
            <a:spLocks noChangeArrowheads="1"/>
          </p:cNvSpPr>
          <p:nvPr/>
        </p:nvSpPr>
        <p:spPr bwMode="auto">
          <a:xfrm>
            <a:off x="381000" y="2286000"/>
            <a:ext cx="82296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b="1" dirty="0">
                <a:solidFill>
                  <a:srgbClr val="FFFF00"/>
                </a:solidFill>
              </a:rPr>
              <a:t>What</a:t>
            </a:r>
            <a:r>
              <a:rPr lang="en-US" altLang="en-US" sz="3200" b="1" dirty="0"/>
              <a:t> is repeated? </a:t>
            </a:r>
            <a:r>
              <a:rPr lang="en-US" altLang="en-US" sz="3200" b="1" dirty="0">
                <a:solidFill>
                  <a:srgbClr val="FFFF00"/>
                </a:solidFill>
              </a:rPr>
              <a:t>What</a:t>
            </a:r>
            <a:r>
              <a:rPr lang="en-US" altLang="en-US" sz="3200" b="1" dirty="0"/>
              <a:t> is happening?</a:t>
            </a:r>
          </a:p>
        </p:txBody>
      </p:sp>
      <p:sp>
        <p:nvSpPr>
          <p:cNvPr id="10246" name="Text Box 14"/>
          <p:cNvSpPr txBox="1">
            <a:spLocks noChangeArrowheads="1"/>
          </p:cNvSpPr>
          <p:nvPr/>
        </p:nvSpPr>
        <p:spPr bwMode="auto">
          <a:xfrm>
            <a:off x="381000" y="2895600"/>
            <a:ext cx="82296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b="1" dirty="0">
                <a:solidFill>
                  <a:srgbClr val="FFFF00"/>
                </a:solidFill>
              </a:rPr>
              <a:t>Where</a:t>
            </a:r>
            <a:r>
              <a:rPr lang="en-US" altLang="en-US" sz="3200" b="1" dirty="0"/>
              <a:t> is this taking place?</a:t>
            </a:r>
          </a:p>
        </p:txBody>
      </p:sp>
      <p:sp>
        <p:nvSpPr>
          <p:cNvPr id="10247" name="Text Box 15"/>
          <p:cNvSpPr txBox="1">
            <a:spLocks noChangeArrowheads="1"/>
          </p:cNvSpPr>
          <p:nvPr/>
        </p:nvSpPr>
        <p:spPr bwMode="auto">
          <a:xfrm>
            <a:off x="0" y="3581400"/>
            <a:ext cx="82296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b="1" dirty="0">
                <a:solidFill>
                  <a:srgbClr val="FFFF00"/>
                </a:solidFill>
              </a:rPr>
              <a:t>Why </a:t>
            </a:r>
            <a:r>
              <a:rPr lang="en-US" altLang="en-US" sz="3200" b="1" dirty="0"/>
              <a:t>is this mentioned now?</a:t>
            </a:r>
          </a:p>
        </p:txBody>
      </p:sp>
      <p:sp>
        <p:nvSpPr>
          <p:cNvPr id="10248" name="Text Box 16"/>
          <p:cNvSpPr txBox="1">
            <a:spLocks noChangeArrowheads="1"/>
          </p:cNvSpPr>
          <p:nvPr/>
        </p:nvSpPr>
        <p:spPr bwMode="auto">
          <a:xfrm>
            <a:off x="228600" y="4160838"/>
            <a:ext cx="82296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b="1" dirty="0">
                <a:solidFill>
                  <a:srgbClr val="FFFF00"/>
                </a:solidFill>
              </a:rPr>
              <a:t>When</a:t>
            </a:r>
            <a:r>
              <a:rPr lang="en-US" altLang="en-US" sz="3200" b="1" dirty="0"/>
              <a:t> does (or will) this take place?</a:t>
            </a:r>
          </a:p>
        </p:txBody>
      </p:sp>
      <p:sp>
        <p:nvSpPr>
          <p:cNvPr id="10249" name="Text Box 17"/>
          <p:cNvSpPr txBox="1">
            <a:spLocks noChangeArrowheads="1"/>
          </p:cNvSpPr>
          <p:nvPr/>
        </p:nvSpPr>
        <p:spPr bwMode="auto">
          <a:xfrm>
            <a:off x="0" y="4953000"/>
            <a:ext cx="82296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b="1" dirty="0">
                <a:solidFill>
                  <a:srgbClr val="FFFF00"/>
                </a:solidFill>
              </a:rPr>
              <a:t>How</a:t>
            </a:r>
            <a:r>
              <a:rPr lang="en-US" altLang="en-US" sz="3200" b="1" dirty="0"/>
              <a:t> is the truth illustrated?</a:t>
            </a:r>
          </a:p>
        </p:txBody>
      </p:sp>
    </p:spTree>
    <p:extLst>
      <p:ext uri="{BB962C8B-B14F-4D97-AF65-F5344CB8AC3E}">
        <p14:creationId xmlns:p14="http://schemas.microsoft.com/office/powerpoint/2010/main" val="4055832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10247" grpId="0"/>
      <p:bldP spid="10248" grpId="0"/>
      <p:bldP spid="102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FF00"/>
          </a:solidFill>
        </p:spPr>
        <p:txBody>
          <a:bodyPr>
            <a:normAutofit fontScale="90000"/>
          </a:bodyPr>
          <a:lstStyle/>
          <a:p>
            <a:pPr eaLnBrk="1" hangingPunct="1"/>
            <a:r>
              <a:rPr lang="en-US" altLang="en-US" sz="4000" b="1" dirty="0" smtClean="0">
                <a:solidFill>
                  <a:schemeClr val="accent2"/>
                </a:solidFill>
              </a:rPr>
              <a:t>WHY IS AN INTERACTIVE MINDSET FOUNDATIONAL? </a:t>
            </a:r>
          </a:p>
        </p:txBody>
      </p:sp>
      <p:sp>
        <p:nvSpPr>
          <p:cNvPr id="40963" name="Rectangle 3"/>
          <p:cNvSpPr>
            <a:spLocks noGrp="1" noChangeArrowheads="1"/>
          </p:cNvSpPr>
          <p:nvPr>
            <p:ph type="body" idx="1"/>
          </p:nvPr>
        </p:nvSpPr>
        <p:spPr>
          <a:xfrm>
            <a:off x="457200" y="1524000"/>
            <a:ext cx="8229600" cy="4525963"/>
          </a:xfrm>
        </p:spPr>
        <p:txBody>
          <a:bodyPr/>
          <a:lstStyle/>
          <a:p>
            <a:pPr eaLnBrk="1" hangingPunct="1">
              <a:buFontTx/>
              <a:buNone/>
            </a:pPr>
            <a:r>
              <a:rPr lang="en-US" altLang="en-US" sz="2400" b="1" smtClean="0"/>
              <a:t>Study at UT Austin concluded that we </a:t>
            </a:r>
            <a:r>
              <a:rPr lang="en-US" altLang="en-US" sz="2400" b="1" u="sng" smtClean="0">
                <a:solidFill>
                  <a:srgbClr val="008000"/>
                </a:solidFill>
              </a:rPr>
              <a:t>recall</a:t>
            </a:r>
            <a:r>
              <a:rPr lang="en-US" altLang="en-US" sz="2400" b="1" smtClean="0"/>
              <a:t>…</a:t>
            </a:r>
          </a:p>
          <a:p>
            <a:pPr eaLnBrk="1" hangingPunct="1">
              <a:buFontTx/>
              <a:buNone/>
            </a:pPr>
            <a:r>
              <a:rPr lang="en-US" altLang="en-US" sz="2400" b="1" smtClean="0">
                <a:solidFill>
                  <a:srgbClr val="008000"/>
                </a:solidFill>
              </a:rPr>
              <a:t>1)</a:t>
            </a:r>
            <a:r>
              <a:rPr lang="en-US" altLang="en-US" sz="2400" b="1" smtClean="0"/>
              <a:t> </a:t>
            </a:r>
            <a:r>
              <a:rPr lang="en-US" altLang="en-US" sz="2400" b="1" smtClean="0">
                <a:solidFill>
                  <a:srgbClr val="FF0000"/>
                </a:solidFill>
              </a:rPr>
              <a:t>10%</a:t>
            </a:r>
            <a:r>
              <a:rPr lang="en-US" altLang="en-US" sz="2400" b="1" smtClean="0"/>
              <a:t> Of what we </a:t>
            </a:r>
            <a:r>
              <a:rPr lang="en-US" altLang="en-US" sz="2400" b="1" u="sng" smtClean="0"/>
              <a:t>read</a:t>
            </a:r>
          </a:p>
          <a:p>
            <a:pPr eaLnBrk="1" hangingPunct="1">
              <a:buFontTx/>
              <a:buNone/>
            </a:pPr>
            <a:r>
              <a:rPr lang="en-US" altLang="en-US" sz="2400" b="1" smtClean="0">
                <a:solidFill>
                  <a:srgbClr val="008000"/>
                </a:solidFill>
              </a:rPr>
              <a:t>2)</a:t>
            </a:r>
            <a:r>
              <a:rPr lang="en-US" altLang="en-US" sz="2400" b="1" smtClean="0"/>
              <a:t> </a:t>
            </a:r>
            <a:r>
              <a:rPr lang="en-US" altLang="en-US" sz="2400" b="1" smtClean="0">
                <a:solidFill>
                  <a:srgbClr val="FF0000"/>
                </a:solidFill>
              </a:rPr>
              <a:t>20%</a:t>
            </a:r>
            <a:r>
              <a:rPr lang="en-US" altLang="en-US" sz="2400" b="1" smtClean="0"/>
              <a:t> Of what we </a:t>
            </a:r>
            <a:r>
              <a:rPr lang="en-US" altLang="en-US" sz="2400" b="1" u="sng" smtClean="0"/>
              <a:t>hear</a:t>
            </a:r>
          </a:p>
          <a:p>
            <a:pPr eaLnBrk="1" hangingPunct="1">
              <a:buFontTx/>
              <a:buNone/>
            </a:pPr>
            <a:r>
              <a:rPr lang="en-US" altLang="en-US" sz="2400" b="1" smtClean="0">
                <a:solidFill>
                  <a:srgbClr val="008000"/>
                </a:solidFill>
              </a:rPr>
              <a:t>3)</a:t>
            </a:r>
            <a:r>
              <a:rPr lang="en-US" altLang="en-US" sz="2400" b="1" smtClean="0"/>
              <a:t> </a:t>
            </a:r>
            <a:r>
              <a:rPr lang="en-US" altLang="en-US" sz="2400" b="1" smtClean="0">
                <a:solidFill>
                  <a:srgbClr val="FF0000"/>
                </a:solidFill>
              </a:rPr>
              <a:t>30%</a:t>
            </a:r>
            <a:r>
              <a:rPr lang="en-US" altLang="en-US" sz="2400" b="1" smtClean="0"/>
              <a:t> Of what we see </a:t>
            </a:r>
            <a:r>
              <a:rPr lang="en-US" altLang="en-US" sz="2400" b="1" u="sng" smtClean="0"/>
              <a:t>demonstrated</a:t>
            </a:r>
            <a:endParaRPr lang="en-US" altLang="en-US" sz="2400" b="1" u="sng" smtClean="0">
              <a:solidFill>
                <a:srgbClr val="FF0000"/>
              </a:solidFill>
            </a:endParaRPr>
          </a:p>
          <a:p>
            <a:pPr eaLnBrk="1" hangingPunct="1">
              <a:buFontTx/>
              <a:buNone/>
            </a:pPr>
            <a:r>
              <a:rPr lang="en-US" altLang="en-US" sz="2400" b="1" smtClean="0">
                <a:solidFill>
                  <a:srgbClr val="008000"/>
                </a:solidFill>
              </a:rPr>
              <a:t>4)</a:t>
            </a:r>
            <a:r>
              <a:rPr lang="en-US" altLang="en-US" sz="2400" b="1" smtClean="0"/>
              <a:t> </a:t>
            </a:r>
            <a:r>
              <a:rPr lang="en-US" altLang="en-US" sz="2400" b="1" smtClean="0">
                <a:solidFill>
                  <a:srgbClr val="FF0000"/>
                </a:solidFill>
              </a:rPr>
              <a:t>50%</a:t>
            </a:r>
            <a:r>
              <a:rPr lang="en-US" altLang="en-US" sz="2400" b="1" smtClean="0"/>
              <a:t> Combining </a:t>
            </a:r>
            <a:r>
              <a:rPr lang="en-US" altLang="en-US" sz="2400" b="1" smtClean="0">
                <a:solidFill>
                  <a:srgbClr val="008000"/>
                </a:solidFill>
              </a:rPr>
              <a:t>#2</a:t>
            </a:r>
            <a:r>
              <a:rPr lang="en-US" altLang="en-US" sz="2400" b="1" smtClean="0"/>
              <a:t> and </a:t>
            </a:r>
            <a:r>
              <a:rPr lang="en-US" altLang="en-US" sz="2400" b="1" smtClean="0">
                <a:solidFill>
                  <a:srgbClr val="008000"/>
                </a:solidFill>
              </a:rPr>
              <a:t>#3</a:t>
            </a:r>
          </a:p>
          <a:p>
            <a:pPr eaLnBrk="1" hangingPunct="1">
              <a:buFontTx/>
              <a:buNone/>
            </a:pPr>
            <a:r>
              <a:rPr lang="en-US" altLang="en-US" sz="2400" b="1" smtClean="0">
                <a:solidFill>
                  <a:srgbClr val="008000"/>
                </a:solidFill>
              </a:rPr>
              <a:t>5)</a:t>
            </a:r>
            <a:r>
              <a:rPr lang="en-US" altLang="en-US" sz="2400" b="1" smtClean="0"/>
              <a:t> </a:t>
            </a:r>
            <a:r>
              <a:rPr lang="en-US" altLang="en-US" sz="2400" b="1" smtClean="0">
                <a:solidFill>
                  <a:srgbClr val="FF0000"/>
                </a:solidFill>
              </a:rPr>
              <a:t>70%</a:t>
            </a:r>
            <a:r>
              <a:rPr lang="en-US" altLang="en-US" sz="2400" b="1" smtClean="0"/>
              <a:t> Combine </a:t>
            </a:r>
            <a:r>
              <a:rPr lang="en-US" altLang="en-US" sz="2400" b="1" smtClean="0">
                <a:solidFill>
                  <a:srgbClr val="008000"/>
                </a:solidFill>
              </a:rPr>
              <a:t>#4</a:t>
            </a:r>
            <a:r>
              <a:rPr lang="en-US" altLang="en-US" sz="2400" b="1" smtClean="0"/>
              <a:t> with writing what you learn </a:t>
            </a:r>
          </a:p>
          <a:p>
            <a:pPr eaLnBrk="1" hangingPunct="1">
              <a:buFontTx/>
              <a:buNone/>
            </a:pPr>
            <a:r>
              <a:rPr lang="en-US" altLang="en-US" sz="2400" b="1" smtClean="0">
                <a:solidFill>
                  <a:srgbClr val="008000"/>
                </a:solidFill>
              </a:rPr>
              <a:t>6)</a:t>
            </a:r>
            <a:r>
              <a:rPr lang="en-US" altLang="en-US" sz="2400" b="1" smtClean="0"/>
              <a:t> </a:t>
            </a:r>
            <a:r>
              <a:rPr lang="en-US" altLang="en-US" sz="2400" b="1" smtClean="0">
                <a:solidFill>
                  <a:srgbClr val="FF0000"/>
                </a:solidFill>
              </a:rPr>
              <a:t>90%</a:t>
            </a:r>
            <a:r>
              <a:rPr lang="en-US" altLang="en-US" sz="2400" b="1" smtClean="0"/>
              <a:t> All of the above + practice </a:t>
            </a:r>
          </a:p>
        </p:txBody>
      </p:sp>
      <p:sp>
        <p:nvSpPr>
          <p:cNvPr id="40964" name="Text Box 4"/>
          <p:cNvSpPr txBox="1">
            <a:spLocks noChangeArrowheads="1"/>
          </p:cNvSpPr>
          <p:nvPr/>
        </p:nvSpPr>
        <p:spPr bwMode="auto">
          <a:xfrm>
            <a:off x="685800" y="62484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a:solidFill>
                  <a:schemeClr val="accent2"/>
                </a:solidFill>
              </a:rPr>
              <a:t>I hear and I forget. I see and I remember. I do and I understand.</a:t>
            </a:r>
          </a:p>
        </p:txBody>
      </p:sp>
      <p:sp>
        <p:nvSpPr>
          <p:cNvPr id="8198" name="Text Box 6"/>
          <p:cNvSpPr txBox="1">
            <a:spLocks noChangeArrowheads="1"/>
          </p:cNvSpPr>
          <p:nvPr/>
        </p:nvSpPr>
        <p:spPr bwMode="auto">
          <a:xfrm>
            <a:off x="152400" y="4724400"/>
            <a:ext cx="8686800" cy="11874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chemeClr val="accent2"/>
                </a:solidFill>
              </a:rPr>
              <a:t>The more we interact with Scripture especially by practicing interrogating the text with the 5W’s &amp; H, the greater will be our retention and understanding of the text</a:t>
            </a:r>
            <a:r>
              <a:rPr lang="en-US" altLang="en-US" sz="2400" b="1"/>
              <a:t>.</a:t>
            </a:r>
          </a:p>
        </p:txBody>
      </p:sp>
    </p:spTree>
    <p:extLst>
      <p:ext uri="{BB962C8B-B14F-4D97-AF65-F5344CB8AC3E}">
        <p14:creationId xmlns:p14="http://schemas.microsoft.com/office/powerpoint/2010/main" val="30047620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81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CCECFF"/>
          </a:solidFill>
        </p:spPr>
        <p:txBody>
          <a:bodyPr>
            <a:normAutofit fontScale="90000"/>
          </a:bodyPr>
          <a:lstStyle/>
          <a:p>
            <a:pPr eaLnBrk="1" hangingPunct="1"/>
            <a:r>
              <a:rPr lang="en-US" altLang="en-US" sz="3600" b="1" smtClean="0">
                <a:solidFill>
                  <a:schemeClr val="accent2"/>
                </a:solidFill>
              </a:rPr>
              <a:t>PRACTICE INTERROGATING GOD’S WORD  with 5W/H QUESTIONS</a:t>
            </a:r>
          </a:p>
        </p:txBody>
      </p:sp>
      <p:sp>
        <p:nvSpPr>
          <p:cNvPr id="34819" name="Rectangle 3"/>
          <p:cNvSpPr>
            <a:spLocks noGrp="1" noChangeArrowheads="1"/>
          </p:cNvSpPr>
          <p:nvPr>
            <p:ph type="body" idx="1"/>
          </p:nvPr>
        </p:nvSpPr>
        <p:spPr>
          <a:xfrm>
            <a:off x="228600" y="1600200"/>
            <a:ext cx="8763000" cy="5105400"/>
          </a:xfrm>
        </p:spPr>
        <p:txBody>
          <a:bodyPr/>
          <a:lstStyle/>
          <a:p>
            <a:pPr eaLnBrk="1" hangingPunct="1">
              <a:lnSpc>
                <a:spcPct val="90000"/>
              </a:lnSpc>
            </a:pPr>
            <a:r>
              <a:rPr lang="en-US" altLang="en-US" sz="3000" b="1" dirty="0" smtClean="0">
                <a:solidFill>
                  <a:schemeClr val="accent2"/>
                </a:solidFill>
              </a:rPr>
              <a:t>John 7:1</a:t>
            </a:r>
            <a:r>
              <a:rPr lang="en-US" altLang="en-US" sz="3000" dirty="0" smtClean="0"/>
              <a:t> </a:t>
            </a:r>
            <a:r>
              <a:rPr lang="en-US" altLang="en-US" sz="3000" b="1" dirty="0" smtClean="0"/>
              <a:t>After these things Jesus was walking in Galilee, for He was unwilling to walk in Judea because the Jews were seeking to kill Him.</a:t>
            </a:r>
            <a:r>
              <a:rPr lang="en-US" altLang="en-US" sz="3000" dirty="0" smtClean="0"/>
              <a:t> </a:t>
            </a:r>
          </a:p>
          <a:p>
            <a:pPr eaLnBrk="1" hangingPunct="1">
              <a:lnSpc>
                <a:spcPct val="90000"/>
              </a:lnSpc>
            </a:pPr>
            <a:r>
              <a:rPr lang="en-US" altLang="en-US" sz="3000" b="1" dirty="0" smtClean="0">
                <a:solidFill>
                  <a:srgbClr val="008000"/>
                </a:solidFill>
              </a:rPr>
              <a:t>Who?</a:t>
            </a:r>
            <a:r>
              <a:rPr lang="en-US" altLang="en-US" sz="3000" dirty="0" smtClean="0"/>
              <a:t> </a:t>
            </a:r>
          </a:p>
          <a:p>
            <a:pPr eaLnBrk="1" hangingPunct="1">
              <a:lnSpc>
                <a:spcPct val="90000"/>
              </a:lnSpc>
            </a:pPr>
            <a:r>
              <a:rPr lang="en-US" altLang="en-US" sz="3000" b="1" dirty="0" smtClean="0">
                <a:solidFill>
                  <a:srgbClr val="008000"/>
                </a:solidFill>
              </a:rPr>
              <a:t>When?</a:t>
            </a:r>
            <a:r>
              <a:rPr lang="en-US" altLang="en-US" sz="3000" b="1" dirty="0" smtClean="0"/>
              <a:t> </a:t>
            </a:r>
          </a:p>
          <a:p>
            <a:pPr eaLnBrk="1" hangingPunct="1">
              <a:lnSpc>
                <a:spcPct val="90000"/>
              </a:lnSpc>
            </a:pPr>
            <a:r>
              <a:rPr lang="en-US" altLang="en-US" sz="3000" b="1" dirty="0" smtClean="0">
                <a:solidFill>
                  <a:srgbClr val="008000"/>
                </a:solidFill>
              </a:rPr>
              <a:t>What?</a:t>
            </a:r>
            <a:r>
              <a:rPr lang="en-US" altLang="en-US" sz="3000" b="1" dirty="0" smtClean="0"/>
              <a:t> </a:t>
            </a:r>
          </a:p>
          <a:p>
            <a:pPr eaLnBrk="1" hangingPunct="1">
              <a:lnSpc>
                <a:spcPct val="90000"/>
              </a:lnSpc>
            </a:pPr>
            <a:r>
              <a:rPr lang="en-US" altLang="en-US" sz="3000" b="1" dirty="0" smtClean="0">
                <a:solidFill>
                  <a:srgbClr val="008000"/>
                </a:solidFill>
              </a:rPr>
              <a:t>Where?</a:t>
            </a:r>
            <a:r>
              <a:rPr lang="en-US" altLang="en-US" sz="3000" b="1" dirty="0" smtClean="0"/>
              <a:t> </a:t>
            </a:r>
          </a:p>
          <a:p>
            <a:pPr eaLnBrk="1" hangingPunct="1">
              <a:lnSpc>
                <a:spcPct val="90000"/>
              </a:lnSpc>
            </a:pPr>
            <a:r>
              <a:rPr lang="en-US" altLang="en-US" sz="3000" b="1" dirty="0" smtClean="0">
                <a:solidFill>
                  <a:srgbClr val="008000"/>
                </a:solidFill>
              </a:rPr>
              <a:t>Why?</a:t>
            </a:r>
            <a:r>
              <a:rPr lang="en-US" altLang="en-US" sz="3000" b="1" dirty="0" smtClean="0"/>
              <a:t> </a:t>
            </a:r>
          </a:p>
          <a:p>
            <a:pPr eaLnBrk="1" hangingPunct="1">
              <a:lnSpc>
                <a:spcPct val="90000"/>
              </a:lnSpc>
            </a:pPr>
            <a:r>
              <a:rPr lang="en-US" altLang="en-US" sz="3000" b="1" dirty="0" smtClean="0">
                <a:solidFill>
                  <a:srgbClr val="008000"/>
                </a:solidFill>
              </a:rPr>
              <a:t>Why</a:t>
            </a:r>
            <a:r>
              <a:rPr lang="en-US" altLang="en-US" sz="3000" b="1" dirty="0" smtClean="0"/>
              <a:t> </a:t>
            </a:r>
            <a:r>
              <a:rPr lang="en-US" altLang="en-US" sz="3000" b="1" dirty="0" smtClean="0">
                <a:solidFill>
                  <a:srgbClr val="008000"/>
                </a:solidFill>
              </a:rPr>
              <a:t>not Judea?</a:t>
            </a:r>
            <a:r>
              <a:rPr lang="en-US" altLang="en-US" sz="3000" b="1" dirty="0" smtClean="0"/>
              <a:t> </a:t>
            </a:r>
          </a:p>
        </p:txBody>
      </p:sp>
      <p:sp>
        <p:nvSpPr>
          <p:cNvPr id="34821" name="Text Box 5"/>
          <p:cNvSpPr txBox="1">
            <a:spLocks noChangeArrowheads="1"/>
          </p:cNvSpPr>
          <p:nvPr/>
        </p:nvSpPr>
        <p:spPr bwMode="auto">
          <a:xfrm>
            <a:off x="1828800" y="2882673"/>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t>Jesus</a:t>
            </a:r>
          </a:p>
        </p:txBody>
      </p:sp>
      <p:sp>
        <p:nvSpPr>
          <p:cNvPr id="34822" name="Text Box 6"/>
          <p:cNvSpPr txBox="1">
            <a:spLocks noChangeArrowheads="1"/>
          </p:cNvSpPr>
          <p:nvPr/>
        </p:nvSpPr>
        <p:spPr bwMode="auto">
          <a:xfrm>
            <a:off x="3086100" y="3004911"/>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t>Focus On The Obvious: </a:t>
            </a:r>
            <a:r>
              <a:rPr lang="en-US" altLang="en-US" sz="2000" b="1" dirty="0"/>
              <a:t>FOTO</a:t>
            </a:r>
            <a:r>
              <a:rPr lang="en-US" altLang="en-US" sz="2000" dirty="0"/>
              <a:t>=people, places, events</a:t>
            </a:r>
          </a:p>
        </p:txBody>
      </p:sp>
      <p:sp>
        <p:nvSpPr>
          <p:cNvPr id="34824" name="Text Box 8"/>
          <p:cNvSpPr txBox="1">
            <a:spLocks noChangeArrowheads="1"/>
          </p:cNvSpPr>
          <p:nvPr/>
        </p:nvSpPr>
        <p:spPr bwMode="auto">
          <a:xfrm>
            <a:off x="1828800" y="3401786"/>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t>After these things</a:t>
            </a:r>
          </a:p>
        </p:txBody>
      </p:sp>
      <p:sp>
        <p:nvSpPr>
          <p:cNvPr id="34825" name="Text Box 9"/>
          <p:cNvSpPr txBox="1">
            <a:spLocks noChangeArrowheads="1"/>
          </p:cNvSpPr>
          <p:nvPr/>
        </p:nvSpPr>
        <p:spPr bwMode="auto">
          <a:xfrm>
            <a:off x="4958443" y="3462904"/>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t>-Time Phrase</a:t>
            </a:r>
          </a:p>
        </p:txBody>
      </p:sp>
      <p:sp>
        <p:nvSpPr>
          <p:cNvPr id="34826" name="Text Box 10"/>
          <p:cNvSpPr txBox="1">
            <a:spLocks noChangeArrowheads="1"/>
          </p:cNvSpPr>
          <p:nvPr/>
        </p:nvSpPr>
        <p:spPr bwMode="auto">
          <a:xfrm>
            <a:off x="6607629" y="3446575"/>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b="1" i="1" dirty="0">
                <a:solidFill>
                  <a:srgbClr val="008000"/>
                </a:solidFill>
              </a:rPr>
              <a:t>Ask</a:t>
            </a:r>
            <a:r>
              <a:rPr lang="en-US" altLang="en-US" sz="2000" i="1" dirty="0">
                <a:solidFill>
                  <a:srgbClr val="008000"/>
                </a:solidFill>
              </a:rPr>
              <a:t>: What time is it</a:t>
            </a:r>
            <a:r>
              <a:rPr lang="en-US" altLang="en-US" sz="2000" dirty="0">
                <a:solidFill>
                  <a:srgbClr val="008000"/>
                </a:solidFill>
              </a:rPr>
              <a:t>?</a:t>
            </a:r>
          </a:p>
        </p:txBody>
      </p:sp>
      <p:sp>
        <p:nvSpPr>
          <p:cNvPr id="34828" name="Text Box 12"/>
          <p:cNvSpPr txBox="1">
            <a:spLocks noChangeArrowheads="1"/>
          </p:cNvSpPr>
          <p:nvPr/>
        </p:nvSpPr>
        <p:spPr bwMode="auto">
          <a:xfrm>
            <a:off x="1850571" y="3927135"/>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t>What are “these things”?</a:t>
            </a:r>
          </a:p>
        </p:txBody>
      </p:sp>
      <p:sp>
        <p:nvSpPr>
          <p:cNvPr id="34829" name="Text Box 13"/>
          <p:cNvSpPr txBox="1">
            <a:spLocks noChangeArrowheads="1"/>
          </p:cNvSpPr>
          <p:nvPr/>
        </p:nvSpPr>
        <p:spPr bwMode="auto">
          <a:xfrm>
            <a:off x="6248400" y="3988253"/>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t>- Check Context</a:t>
            </a:r>
          </a:p>
        </p:txBody>
      </p:sp>
      <p:sp>
        <p:nvSpPr>
          <p:cNvPr id="34830" name="Text Box 14"/>
          <p:cNvSpPr txBox="1">
            <a:spLocks noChangeArrowheads="1"/>
          </p:cNvSpPr>
          <p:nvPr/>
        </p:nvSpPr>
        <p:spPr bwMode="auto">
          <a:xfrm>
            <a:off x="7190015" y="4489789"/>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t>- Check a Map</a:t>
            </a:r>
          </a:p>
        </p:txBody>
      </p:sp>
      <p:sp>
        <p:nvSpPr>
          <p:cNvPr id="34831" name="Text Box 15"/>
          <p:cNvSpPr txBox="1">
            <a:spLocks noChangeArrowheads="1"/>
          </p:cNvSpPr>
          <p:nvPr/>
        </p:nvSpPr>
        <p:spPr bwMode="auto">
          <a:xfrm>
            <a:off x="1981200" y="4428671"/>
            <a:ext cx="541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t>Walking in Galilee (not Judea)</a:t>
            </a:r>
          </a:p>
        </p:txBody>
      </p:sp>
      <p:sp>
        <p:nvSpPr>
          <p:cNvPr id="34832" name="Text Box 16"/>
          <p:cNvSpPr txBox="1">
            <a:spLocks noChangeArrowheads="1"/>
          </p:cNvSpPr>
          <p:nvPr/>
        </p:nvSpPr>
        <p:spPr bwMode="auto">
          <a:xfrm>
            <a:off x="1698171" y="4942341"/>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t>Unwilling to walk in Judea</a:t>
            </a:r>
          </a:p>
        </p:txBody>
      </p:sp>
      <p:sp>
        <p:nvSpPr>
          <p:cNvPr id="34833" name="Text Box 17"/>
          <p:cNvSpPr txBox="1">
            <a:spLocks noChangeArrowheads="1"/>
          </p:cNvSpPr>
          <p:nvPr/>
        </p:nvSpPr>
        <p:spPr bwMode="auto">
          <a:xfrm>
            <a:off x="6248400" y="5002439"/>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000" dirty="0"/>
              <a:t>- </a:t>
            </a:r>
            <a:r>
              <a:rPr lang="en-US" altLang="en-US" sz="2000" b="1" i="1" u="sng" dirty="0"/>
              <a:t>For</a:t>
            </a:r>
            <a:r>
              <a:rPr lang="en-US" altLang="en-US" sz="2000" dirty="0"/>
              <a:t> explains purpose</a:t>
            </a:r>
          </a:p>
        </p:txBody>
      </p:sp>
      <p:sp>
        <p:nvSpPr>
          <p:cNvPr id="34834" name="Text Box 18"/>
          <p:cNvSpPr txBox="1">
            <a:spLocks noChangeArrowheads="1"/>
          </p:cNvSpPr>
          <p:nvPr/>
        </p:nvSpPr>
        <p:spPr bwMode="auto">
          <a:xfrm>
            <a:off x="3467100" y="5461454"/>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2800" b="1" dirty="0"/>
              <a:t>Jews seeking to kill Him</a:t>
            </a:r>
          </a:p>
        </p:txBody>
      </p:sp>
    </p:spTree>
    <p:extLst>
      <p:ext uri="{BB962C8B-B14F-4D97-AF65-F5344CB8AC3E}">
        <p14:creationId xmlns:p14="http://schemas.microsoft.com/office/powerpoint/2010/main" val="33630813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482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8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82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8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83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83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83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83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2" grpId="0"/>
      <p:bldP spid="34825" grpId="0"/>
      <p:bldP spid="34826" grpId="0"/>
      <p:bldP spid="34828" grpId="0"/>
      <p:bldP spid="34829" grpId="0"/>
      <p:bldP spid="34830" grpId="0"/>
      <p:bldP spid="34831" grpId="0"/>
      <p:bldP spid="34832" grpId="0"/>
      <p:bldP spid="34833" grpId="0"/>
      <p:bldP spid="348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38000">
              <a:srgbClr val="FF7A00"/>
            </a:gs>
            <a:gs pos="76000">
              <a:srgbClr val="FF0300">
                <a:lumMod val="86000"/>
                <a:lumOff val="14000"/>
              </a:srgbClr>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1 </a:t>
            </a:r>
            <a:r>
              <a:rPr lang="en-US" b="1" u="sng" dirty="0"/>
              <a:t>Timothy 4:7-8,</a:t>
            </a:r>
            <a:endParaRPr lang="en-US" dirty="0"/>
          </a:p>
        </p:txBody>
      </p:sp>
      <p:sp>
        <p:nvSpPr>
          <p:cNvPr id="3" name="Content Placeholder 2"/>
          <p:cNvSpPr>
            <a:spLocks noGrp="1"/>
          </p:cNvSpPr>
          <p:nvPr>
            <p:ph idx="1"/>
          </p:nvPr>
        </p:nvSpPr>
        <p:spPr/>
        <p:txBody>
          <a:bodyPr/>
          <a:lstStyle/>
          <a:p>
            <a:r>
              <a:rPr lang="en-US" i="1" u="sng" dirty="0" smtClean="0"/>
              <a:t>7 But reject profane and old wives' fables, and exercise yourself toward godliness.</a:t>
            </a:r>
          </a:p>
          <a:p>
            <a:r>
              <a:rPr lang="en-US" i="1" u="sng" dirty="0" smtClean="0"/>
              <a:t> 8 For bodily exercise profits a little, but godliness is profitable for all things, having promise of the life that now is and of that which is to come.</a:t>
            </a:r>
          </a:p>
          <a:p>
            <a:endParaRPr lang="en-US" dirty="0"/>
          </a:p>
        </p:txBody>
      </p:sp>
    </p:spTree>
    <p:extLst>
      <p:ext uri="{BB962C8B-B14F-4D97-AF65-F5344CB8AC3E}">
        <p14:creationId xmlns:p14="http://schemas.microsoft.com/office/powerpoint/2010/main" val="174216163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3105262"/>
              </p:ext>
            </p:extLst>
          </p:nvPr>
        </p:nvGraphicFramePr>
        <p:xfrm>
          <a:off x="0" y="523220"/>
          <a:ext cx="9144000" cy="6309360"/>
        </p:xfrm>
        <a:graphic>
          <a:graphicData uri="http://schemas.openxmlformats.org/drawingml/2006/table">
            <a:tbl>
              <a:tblPr firstRow="1" firstCol="1" bandRow="1">
                <a:tableStyleId>{5C22544A-7EE6-4342-B048-85BDC9FD1C3A}</a:tableStyleId>
              </a:tblPr>
              <a:tblGrid>
                <a:gridCol w="5451231"/>
                <a:gridCol w="3692769"/>
              </a:tblGrid>
              <a:tr h="2202667">
                <a:tc rowSpan="2">
                  <a:txBody>
                    <a:bodyPr/>
                    <a:lstStyle/>
                    <a:p>
                      <a:pPr marL="0" marR="0">
                        <a:lnSpc>
                          <a:spcPct val="115000"/>
                        </a:lnSpc>
                        <a:spcBef>
                          <a:spcPts val="0"/>
                        </a:spcBef>
                        <a:spcAft>
                          <a:spcPts val="0"/>
                        </a:spcAft>
                      </a:pPr>
                      <a:r>
                        <a:rPr lang="en-US" sz="1800" dirty="0">
                          <a:solidFill>
                            <a:srgbClr val="C00000"/>
                          </a:solidFill>
                          <a:effectLst/>
                        </a:rPr>
                        <a:t>Write out the verse:</a:t>
                      </a:r>
                    </a:p>
                    <a:p>
                      <a:pPr marL="0" marR="0" algn="ctr">
                        <a:lnSpc>
                          <a:spcPct val="115000"/>
                        </a:lnSpc>
                        <a:spcBef>
                          <a:spcPts val="0"/>
                        </a:spcBef>
                        <a:spcAft>
                          <a:spcPts val="0"/>
                        </a:spcAft>
                      </a:pPr>
                      <a:r>
                        <a:rPr lang="en-US" sz="1800" dirty="0">
                          <a:effectLst/>
                        </a:rPr>
                        <a:t> </a:t>
                      </a:r>
                      <a:endParaRPr lang="en-US" sz="1100" dirty="0">
                        <a:effectLst/>
                      </a:endParaRPr>
                    </a:p>
                    <a:p>
                      <a:pPr marL="0" marR="0" algn="ctr">
                        <a:lnSpc>
                          <a:spcPct val="115000"/>
                        </a:lnSpc>
                        <a:spcBef>
                          <a:spcPts val="0"/>
                        </a:spcBef>
                        <a:spcAft>
                          <a:spcPts val="0"/>
                        </a:spcAft>
                      </a:pPr>
                      <a:r>
                        <a:rPr lang="en-US" sz="1800" dirty="0">
                          <a:effectLst/>
                        </a:rPr>
                        <a:t> </a:t>
                      </a:r>
                      <a:endParaRPr lang="en-US" sz="1100" dirty="0">
                        <a:effectLst/>
                      </a:endParaRPr>
                    </a:p>
                    <a:p>
                      <a:pPr marL="0" marR="0">
                        <a:lnSpc>
                          <a:spcPct val="115000"/>
                        </a:lnSpc>
                        <a:spcBef>
                          <a:spcPts val="0"/>
                        </a:spcBef>
                        <a:spcAft>
                          <a:spcPts val="0"/>
                        </a:spcAft>
                      </a:pPr>
                      <a:r>
                        <a:rPr lang="en-US" sz="1800" dirty="0">
                          <a:effectLst/>
                        </a:rPr>
                        <a:t> </a:t>
                      </a:r>
                      <a:endParaRPr lang="en-US" sz="1100" dirty="0">
                        <a:effectLst/>
                      </a:endParaRPr>
                    </a:p>
                    <a:p>
                      <a:pPr marL="0" marR="0">
                        <a:lnSpc>
                          <a:spcPct val="115000"/>
                        </a:lnSpc>
                        <a:spcBef>
                          <a:spcPts val="0"/>
                        </a:spcBef>
                        <a:spcAft>
                          <a:spcPts val="0"/>
                        </a:spcAft>
                      </a:pPr>
                      <a:r>
                        <a:rPr lang="en-US" sz="1800" dirty="0">
                          <a:effectLst/>
                        </a:rPr>
                        <a:t> </a:t>
                      </a:r>
                      <a:endParaRPr lang="en-US" sz="1100" dirty="0">
                        <a:effectLst/>
                      </a:endParaRPr>
                    </a:p>
                    <a:p>
                      <a:pPr marL="0" marR="0">
                        <a:lnSpc>
                          <a:spcPct val="115000"/>
                        </a:lnSpc>
                        <a:spcBef>
                          <a:spcPts val="0"/>
                        </a:spcBef>
                        <a:spcAft>
                          <a:spcPts val="0"/>
                        </a:spcAft>
                      </a:pPr>
                      <a:r>
                        <a:rPr lang="en-US" sz="1800" dirty="0">
                          <a:effectLst/>
                        </a:rPr>
                        <a:t> </a:t>
                      </a:r>
                      <a:endParaRPr lang="en-US" sz="1100" dirty="0">
                        <a:effectLst/>
                      </a:endParaRPr>
                    </a:p>
                    <a:p>
                      <a:pPr marL="0" marR="0" algn="ctr">
                        <a:lnSpc>
                          <a:spcPct val="115000"/>
                        </a:lnSpc>
                        <a:spcBef>
                          <a:spcPts val="0"/>
                        </a:spcBef>
                        <a:spcAft>
                          <a:spcPts val="0"/>
                        </a:spcAft>
                      </a:pPr>
                      <a:r>
                        <a:rPr lang="en-US" sz="1800" dirty="0">
                          <a:effectLst/>
                        </a:rPr>
                        <a:t> </a:t>
                      </a:r>
                      <a:r>
                        <a:rPr lang="en-US" sz="2800" dirty="0" smtClean="0">
                          <a:effectLst/>
                        </a:rPr>
                        <a:t>Philippians 2:5</a:t>
                      </a:r>
                    </a:p>
                    <a:p>
                      <a:pPr marL="0" marR="0" algn="ctr">
                        <a:lnSpc>
                          <a:spcPct val="115000"/>
                        </a:lnSpc>
                        <a:spcBef>
                          <a:spcPts val="0"/>
                        </a:spcBef>
                        <a:spcAft>
                          <a:spcPts val="0"/>
                        </a:spcAft>
                      </a:pPr>
                      <a:r>
                        <a:rPr lang="en-US" sz="1800" dirty="0" smtClean="0">
                          <a:effectLst/>
                        </a:rPr>
                        <a:t>“Let this mind be in you, which </a:t>
                      </a:r>
                      <a:r>
                        <a:rPr lang="en-US" sz="1800" baseline="0" dirty="0" smtClean="0">
                          <a:effectLst/>
                        </a:rPr>
                        <a:t> was also in Christ Jesus</a:t>
                      </a:r>
                      <a:endParaRPr lang="en-US" sz="1100" dirty="0">
                        <a:effectLst/>
                      </a:endParaRPr>
                    </a:p>
                    <a:p>
                      <a:pPr marL="0" marR="0" algn="ctr">
                        <a:lnSpc>
                          <a:spcPct val="115000"/>
                        </a:lnSpc>
                        <a:spcBef>
                          <a:spcPts val="0"/>
                        </a:spcBef>
                        <a:spcAft>
                          <a:spcPts val="0"/>
                        </a:spcAft>
                      </a:pPr>
                      <a:r>
                        <a:rPr lang="en-US" sz="1800" dirty="0">
                          <a:effectLst/>
                        </a:rPr>
                        <a:t> </a:t>
                      </a:r>
                      <a:endParaRPr lang="en-US" sz="1100" dirty="0">
                        <a:effectLst/>
                      </a:endParaRPr>
                    </a:p>
                    <a:p>
                      <a:pPr marL="0" marR="0" algn="ctr">
                        <a:lnSpc>
                          <a:spcPct val="115000"/>
                        </a:lnSpc>
                        <a:spcBef>
                          <a:spcPts val="0"/>
                        </a:spcBef>
                        <a:spcAft>
                          <a:spcPts val="0"/>
                        </a:spcAft>
                      </a:pPr>
                      <a:r>
                        <a:rPr lang="en-US" sz="18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C00000"/>
                          </a:solidFill>
                          <a:effectLst/>
                        </a:rPr>
                        <a:t>What other verses relate to this? </a:t>
                      </a:r>
                    </a:p>
                    <a:p>
                      <a:pPr marL="0" marR="0">
                        <a:lnSpc>
                          <a:spcPct val="115000"/>
                        </a:lnSpc>
                        <a:spcBef>
                          <a:spcPts val="0"/>
                        </a:spcBef>
                        <a:spcAft>
                          <a:spcPts val="0"/>
                        </a:spcAft>
                      </a:pPr>
                      <a:r>
                        <a:rPr lang="en-US" sz="1800" dirty="0">
                          <a:effectLst/>
                        </a:rPr>
                        <a:t> </a:t>
                      </a:r>
                      <a:r>
                        <a:rPr lang="en-US" sz="1800" dirty="0" smtClean="0">
                          <a:effectLst/>
                        </a:rPr>
                        <a:t>Matthew 11:29</a:t>
                      </a:r>
                    </a:p>
                    <a:p>
                      <a:pPr marL="0" marR="0">
                        <a:lnSpc>
                          <a:spcPct val="115000"/>
                        </a:lnSpc>
                        <a:spcBef>
                          <a:spcPts val="0"/>
                        </a:spcBef>
                        <a:spcAft>
                          <a:spcPts val="0"/>
                        </a:spcAft>
                      </a:pPr>
                      <a:r>
                        <a:rPr lang="en-US" sz="1800" dirty="0" smtClean="0">
                          <a:effectLst/>
                          <a:latin typeface="+mn-lt"/>
                          <a:ea typeface="Calibri"/>
                          <a:cs typeface="Times New Roman"/>
                        </a:rPr>
                        <a:t> 29 "Take My yoke upon you and learn from Me, for I am gentle and lowly in heart, and you will find rest for your souls.</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r>
              <a:tr h="1568005">
                <a:tc vMerge="1">
                  <a:txBody>
                    <a:bodyPr/>
                    <a:lstStyle/>
                    <a:p>
                      <a:endParaRPr lang="en-US"/>
                    </a:p>
                  </a:txBody>
                  <a:tcPr/>
                </a:tc>
                <a:tc>
                  <a:txBody>
                    <a:bodyPr/>
                    <a:lstStyle/>
                    <a:p>
                      <a:pPr marL="0" marR="0">
                        <a:lnSpc>
                          <a:spcPct val="115000"/>
                        </a:lnSpc>
                        <a:spcBef>
                          <a:spcPts val="0"/>
                        </a:spcBef>
                        <a:spcAft>
                          <a:spcPts val="0"/>
                        </a:spcAft>
                      </a:pPr>
                      <a:r>
                        <a:rPr lang="en-US" sz="1800" b="1" dirty="0">
                          <a:solidFill>
                            <a:srgbClr val="C00000"/>
                          </a:solidFill>
                          <a:effectLst/>
                        </a:rPr>
                        <a:t>Restate the </a:t>
                      </a:r>
                      <a:r>
                        <a:rPr lang="en-US" sz="1800" b="1" dirty="0" smtClean="0">
                          <a:solidFill>
                            <a:srgbClr val="C00000"/>
                          </a:solidFill>
                          <a:effectLst/>
                        </a:rPr>
                        <a:t>verse:</a:t>
                      </a:r>
                    </a:p>
                    <a:p>
                      <a:pPr marL="0" marR="0">
                        <a:lnSpc>
                          <a:spcPct val="115000"/>
                        </a:lnSpc>
                        <a:spcBef>
                          <a:spcPts val="0"/>
                        </a:spcBef>
                        <a:spcAft>
                          <a:spcPts val="0"/>
                        </a:spcAft>
                      </a:pPr>
                      <a:endParaRPr lang="en-US" sz="1800" dirty="0" smtClean="0">
                        <a:effectLst/>
                        <a:latin typeface="Calibri"/>
                        <a:ea typeface="Calibri"/>
                        <a:cs typeface="Times New Roman"/>
                      </a:endParaRPr>
                    </a:p>
                    <a:p>
                      <a:pPr marL="0" marR="0">
                        <a:lnSpc>
                          <a:spcPct val="115000"/>
                        </a:lnSpc>
                        <a:spcBef>
                          <a:spcPts val="0"/>
                        </a:spcBef>
                        <a:spcAft>
                          <a:spcPts val="0"/>
                        </a:spcAft>
                      </a:pPr>
                      <a:r>
                        <a:rPr lang="en-US" sz="1800" dirty="0" smtClean="0">
                          <a:effectLst/>
                          <a:latin typeface="Calibri"/>
                          <a:ea typeface="Calibri"/>
                          <a:cs typeface="Times New Roman"/>
                        </a:rPr>
                        <a:t>We should allow the attitude of Jesus Christ</a:t>
                      </a:r>
                      <a:r>
                        <a:rPr lang="en-US" sz="1800" baseline="0" dirty="0" smtClean="0">
                          <a:effectLst/>
                          <a:latin typeface="Calibri"/>
                          <a:ea typeface="Calibri"/>
                          <a:cs typeface="Times New Roman"/>
                        </a:rPr>
                        <a:t> to be ours and deeply in our hearts.</a:t>
                      </a:r>
                      <a:endParaRPr lang="en-US" sz="1800" dirty="0">
                        <a:effectLst/>
                        <a:latin typeface="Calibri"/>
                        <a:ea typeface="Calibri"/>
                        <a:cs typeface="Times New Roman"/>
                      </a:endParaRPr>
                    </a:p>
                  </a:txBody>
                  <a:tcPr marL="68580" marR="68580" marT="0" marB="0"/>
                </a:tc>
              </a:tr>
              <a:tr h="2519998">
                <a:tc>
                  <a:txBody>
                    <a:bodyPr/>
                    <a:lstStyle/>
                    <a:p>
                      <a:pPr marL="0" marR="0">
                        <a:lnSpc>
                          <a:spcPct val="115000"/>
                        </a:lnSpc>
                        <a:spcBef>
                          <a:spcPts val="0"/>
                        </a:spcBef>
                        <a:spcAft>
                          <a:spcPts val="0"/>
                        </a:spcAft>
                      </a:pPr>
                      <a:r>
                        <a:rPr lang="en-US" sz="1800" dirty="0">
                          <a:solidFill>
                            <a:srgbClr val="C00000"/>
                          </a:solidFill>
                          <a:effectLst/>
                        </a:rPr>
                        <a:t>Key Words from a concordance or Bible dictionary:</a:t>
                      </a:r>
                    </a:p>
                    <a:p>
                      <a:pPr marL="0" marR="0">
                        <a:lnSpc>
                          <a:spcPct val="115000"/>
                        </a:lnSpc>
                        <a:spcBef>
                          <a:spcPts val="0"/>
                        </a:spcBef>
                        <a:spcAft>
                          <a:spcPts val="0"/>
                        </a:spcAft>
                      </a:pPr>
                      <a:r>
                        <a:rPr lang="en-US" sz="1800" dirty="0" smtClean="0">
                          <a:effectLst/>
                        </a:rPr>
                        <a:t>Let:  Allow,</a:t>
                      </a:r>
                      <a:r>
                        <a:rPr lang="en-US" sz="1800" baseline="0" dirty="0" smtClean="0">
                          <a:effectLst/>
                        </a:rPr>
                        <a:t> Permit…</a:t>
                      </a:r>
                      <a:endParaRPr lang="en-US" sz="1800" dirty="0" smtClean="0">
                        <a:effectLst/>
                      </a:endParaRPr>
                    </a:p>
                    <a:p>
                      <a:pPr marL="0" marR="0">
                        <a:lnSpc>
                          <a:spcPct val="115000"/>
                        </a:lnSpc>
                        <a:spcBef>
                          <a:spcPts val="0"/>
                        </a:spcBef>
                        <a:spcAft>
                          <a:spcPts val="0"/>
                        </a:spcAft>
                      </a:pPr>
                      <a:r>
                        <a:rPr lang="en-US" sz="1800" dirty="0" smtClean="0">
                          <a:effectLst/>
                        </a:rPr>
                        <a:t>Mind:  Heart or seat of affection, Desire, Intention,  Opinion,  Attitude……..</a:t>
                      </a:r>
                    </a:p>
                    <a:p>
                      <a:pPr marL="0" marR="0">
                        <a:lnSpc>
                          <a:spcPct val="115000"/>
                        </a:lnSpc>
                        <a:spcBef>
                          <a:spcPts val="0"/>
                        </a:spcBef>
                        <a:spcAft>
                          <a:spcPts val="0"/>
                        </a:spcAft>
                      </a:pPr>
                      <a:r>
                        <a:rPr lang="en-US" sz="1800" dirty="0" smtClean="0">
                          <a:effectLst/>
                        </a:rPr>
                        <a:t>You:  Kevin – (It is personal)</a:t>
                      </a:r>
                    </a:p>
                    <a:p>
                      <a:pPr marL="0" marR="0">
                        <a:lnSpc>
                          <a:spcPct val="115000"/>
                        </a:lnSpc>
                        <a:spcBef>
                          <a:spcPts val="0"/>
                        </a:spcBef>
                        <a:spcAft>
                          <a:spcPts val="0"/>
                        </a:spcAft>
                      </a:pPr>
                      <a:endParaRPr lang="en-US" sz="1800" dirty="0">
                        <a:effectLst/>
                      </a:endParaRPr>
                    </a:p>
                    <a:p>
                      <a:pPr marL="0" marR="0" algn="ctr">
                        <a:lnSpc>
                          <a:spcPct val="115000"/>
                        </a:lnSpc>
                        <a:spcBef>
                          <a:spcPts val="0"/>
                        </a:spcBef>
                        <a:spcAft>
                          <a:spcPts val="0"/>
                        </a:spcAft>
                      </a:pPr>
                      <a:r>
                        <a:rPr lang="en-US" sz="1800" dirty="0">
                          <a:effectLst/>
                        </a:rPr>
                        <a:t> </a:t>
                      </a:r>
                      <a:endParaRPr lang="en-US" sz="1100" dirty="0">
                        <a:effectLst/>
                      </a:endParaRPr>
                    </a:p>
                    <a:p>
                      <a:pPr marL="0" marR="0" algn="ctr">
                        <a:lnSpc>
                          <a:spcPct val="115000"/>
                        </a:lnSpc>
                        <a:spcBef>
                          <a:spcPts val="0"/>
                        </a:spcBef>
                        <a:spcAft>
                          <a:spcPts val="0"/>
                        </a:spcAft>
                      </a:pPr>
                      <a:r>
                        <a:rPr lang="en-US" sz="18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solidFill>
                            <a:srgbClr val="C00000"/>
                          </a:solidFill>
                          <a:effectLst/>
                        </a:rPr>
                        <a:t>Personal Application</a:t>
                      </a:r>
                      <a:r>
                        <a:rPr lang="en-US" sz="1800" b="1" dirty="0" smtClean="0">
                          <a:solidFill>
                            <a:srgbClr val="C00000"/>
                          </a:solidFill>
                          <a:effectLst/>
                        </a:rPr>
                        <a:t>:</a:t>
                      </a:r>
                    </a:p>
                    <a:p>
                      <a:pPr marL="0" marR="0">
                        <a:lnSpc>
                          <a:spcPct val="115000"/>
                        </a:lnSpc>
                        <a:spcBef>
                          <a:spcPts val="0"/>
                        </a:spcBef>
                        <a:spcAft>
                          <a:spcPts val="0"/>
                        </a:spcAft>
                      </a:pPr>
                      <a:endParaRPr lang="en-US" sz="1800" dirty="0" smtClean="0">
                        <a:solidFill>
                          <a:schemeClr val="tx1"/>
                        </a:solidFill>
                        <a:effectLst/>
                        <a:latin typeface="Calibri"/>
                        <a:ea typeface="Calibri"/>
                        <a:cs typeface="Times New Roman"/>
                      </a:endParaRPr>
                    </a:p>
                    <a:p>
                      <a:pPr marL="0" marR="0">
                        <a:lnSpc>
                          <a:spcPct val="115000"/>
                        </a:lnSpc>
                        <a:spcBef>
                          <a:spcPts val="0"/>
                        </a:spcBef>
                        <a:spcAft>
                          <a:spcPts val="0"/>
                        </a:spcAft>
                      </a:pPr>
                      <a:r>
                        <a:rPr lang="en-US" sz="1800" dirty="0" smtClean="0">
                          <a:solidFill>
                            <a:schemeClr val="tx1"/>
                          </a:solidFill>
                          <a:effectLst/>
                          <a:latin typeface="Calibri"/>
                          <a:ea typeface="Calibri"/>
                          <a:cs typeface="Times New Roman"/>
                        </a:rPr>
                        <a:t>I must consider everything that I do in life and strive to live a Godly life in all aspects of it. Always ask my self, How would Christ handle this situation?</a:t>
                      </a:r>
                      <a:endParaRPr lang="en-US" sz="1800" dirty="0">
                        <a:solidFill>
                          <a:schemeClr val="tx1"/>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303338" y="1760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0"/>
            <a:ext cx="9143999" cy="523220"/>
          </a:xfrm>
          <a:prstGeom prst="rect">
            <a:avLst/>
          </a:prstGeom>
          <a:solidFill>
            <a:srgbClr val="FFC000"/>
          </a:solidFill>
        </p:spPr>
        <p:txBody>
          <a:bodyPr wrap="square" rtlCol="0">
            <a:spAutoFit/>
          </a:bodyPr>
          <a:lstStyle/>
          <a:p>
            <a:pPr algn="ctr"/>
            <a:r>
              <a:rPr lang="en-US" sz="2800" dirty="0" smtClean="0"/>
              <a:t>Word by Word Verse Mapping</a:t>
            </a:r>
            <a:endParaRPr lang="en-US" sz="2800" dirty="0"/>
          </a:p>
        </p:txBody>
      </p:sp>
    </p:spTree>
    <p:extLst>
      <p:ext uri="{BB962C8B-B14F-4D97-AF65-F5344CB8AC3E}">
        <p14:creationId xmlns:p14="http://schemas.microsoft.com/office/powerpoint/2010/main" val="2771623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2939" y="1066800"/>
            <a:ext cx="6144054" cy="4524315"/>
          </a:xfrm>
          <a:prstGeom prst="rect">
            <a:avLst/>
          </a:prstGeom>
          <a:noFill/>
        </p:spPr>
        <p:txBody>
          <a:bodyPr wrap="none" lIns="91440" tIns="45720" rIns="91440" bIns="45720">
            <a:spAutoFit/>
          </a:bodyPr>
          <a:lstStyle/>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HAVE FUN</a:t>
            </a: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 </a:t>
            </a:r>
          </a:p>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LEARNING !</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91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lstStyle/>
          <a:p>
            <a:r>
              <a:rPr lang="en-US" b="1" u="sng" dirty="0"/>
              <a:t>Isaiah 64:6</a:t>
            </a:r>
            <a:r>
              <a:rPr lang="en-US" dirty="0"/>
              <a:t> </a:t>
            </a:r>
          </a:p>
        </p:txBody>
      </p:sp>
      <p:sp>
        <p:nvSpPr>
          <p:cNvPr id="3" name="Content Placeholder 2"/>
          <p:cNvSpPr>
            <a:spLocks noGrp="1"/>
          </p:cNvSpPr>
          <p:nvPr>
            <p:ph idx="1"/>
          </p:nvPr>
        </p:nvSpPr>
        <p:spPr/>
        <p:txBody>
          <a:bodyPr/>
          <a:lstStyle/>
          <a:p>
            <a:endParaRPr lang="en-US" i="1" u="sng" dirty="0" smtClean="0"/>
          </a:p>
          <a:p>
            <a:endParaRPr lang="en-US" i="1" u="sng" dirty="0"/>
          </a:p>
          <a:p>
            <a:endParaRPr lang="en-US" i="1" u="sng" dirty="0" smtClean="0"/>
          </a:p>
          <a:p>
            <a:pPr algn="ctr"/>
            <a:r>
              <a:rPr lang="en-US" i="1" u="sng" dirty="0" smtClean="0"/>
              <a:t>“</a:t>
            </a:r>
            <a:r>
              <a:rPr lang="en-US" i="1" u="sng" dirty="0"/>
              <a:t>all our righteous acts are like filthy rags” </a:t>
            </a:r>
            <a:endParaRPr lang="en-US" dirty="0"/>
          </a:p>
        </p:txBody>
      </p:sp>
    </p:spTree>
    <p:extLst>
      <p:ext uri="{BB962C8B-B14F-4D97-AF65-F5344CB8AC3E}">
        <p14:creationId xmlns:p14="http://schemas.microsoft.com/office/powerpoint/2010/main" val="3220386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b="1" u="sng" dirty="0"/>
              <a:t>2 </a:t>
            </a:r>
            <a:r>
              <a:rPr lang="en-US" b="1" u="sng" dirty="0" smtClean="0"/>
              <a:t>Timothy </a:t>
            </a:r>
            <a:r>
              <a:rPr lang="en-US" b="1" u="sng" dirty="0"/>
              <a:t>3:5, 7</a:t>
            </a:r>
            <a:r>
              <a:rPr lang="en-US" dirty="0"/>
              <a:t> </a:t>
            </a:r>
          </a:p>
        </p:txBody>
      </p:sp>
      <p:sp>
        <p:nvSpPr>
          <p:cNvPr id="3" name="Content Placeholder 2"/>
          <p:cNvSpPr>
            <a:spLocks noGrp="1"/>
          </p:cNvSpPr>
          <p:nvPr>
            <p:ph idx="1"/>
          </p:nvPr>
        </p:nvSpPr>
        <p:spPr>
          <a:xfrm>
            <a:off x="457200" y="3124200"/>
            <a:ext cx="8229600" cy="3276600"/>
          </a:xfrm>
        </p:spPr>
        <p:txBody>
          <a:bodyPr/>
          <a:lstStyle/>
          <a:p>
            <a:r>
              <a:rPr lang="en-US" dirty="0" smtClean="0"/>
              <a:t> </a:t>
            </a:r>
            <a:r>
              <a:rPr lang="en-US" i="1" u="sng" dirty="0" smtClean="0"/>
              <a:t>5 having a form of godliness but denying its power. And from such people turn away!</a:t>
            </a:r>
          </a:p>
          <a:p>
            <a:endParaRPr lang="en-US" i="1" u="sng" dirty="0" smtClean="0"/>
          </a:p>
          <a:p>
            <a:r>
              <a:rPr lang="en-US" i="1" u="sng" dirty="0" smtClean="0"/>
              <a:t>7 always learning and never able to come to the knowledge of the truth.</a:t>
            </a:r>
          </a:p>
          <a:p>
            <a:endParaRPr lang="en-US" dirty="0"/>
          </a:p>
        </p:txBody>
      </p:sp>
    </p:spTree>
    <p:extLst>
      <p:ext uri="{BB962C8B-B14F-4D97-AF65-F5344CB8AC3E}">
        <p14:creationId xmlns:p14="http://schemas.microsoft.com/office/powerpoint/2010/main" val="747853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lstStyle/>
          <a:p>
            <a:r>
              <a:rPr lang="en-US" b="1" i="1" dirty="0"/>
              <a:t>Galatians 6:8</a:t>
            </a:r>
            <a:r>
              <a:rPr lang="en-US" dirty="0"/>
              <a:t> </a:t>
            </a:r>
          </a:p>
        </p:txBody>
      </p:sp>
      <p:sp>
        <p:nvSpPr>
          <p:cNvPr id="3" name="Content Placeholder 2"/>
          <p:cNvSpPr>
            <a:spLocks noGrp="1"/>
          </p:cNvSpPr>
          <p:nvPr>
            <p:ph idx="1"/>
          </p:nvPr>
        </p:nvSpPr>
        <p:spPr>
          <a:xfrm>
            <a:off x="457200" y="2971800"/>
            <a:ext cx="8229600" cy="2590800"/>
          </a:xfrm>
        </p:spPr>
        <p:txBody>
          <a:bodyPr/>
          <a:lstStyle/>
          <a:p>
            <a:r>
              <a:rPr lang="en-US" i="1" u="sng" dirty="0"/>
              <a:t>“The one who sows to please his sinful nature, from that nature will reap destruction; the one who sows to please the Spirit, from the Spirit will reap eternal life.”</a:t>
            </a:r>
          </a:p>
        </p:txBody>
      </p:sp>
    </p:spTree>
    <p:extLst>
      <p:ext uri="{BB962C8B-B14F-4D97-AF65-F5344CB8AC3E}">
        <p14:creationId xmlns:p14="http://schemas.microsoft.com/office/powerpoint/2010/main" val="41566971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Fedex - Cast Away Commercial.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528863"/>
          </a:xfrm>
        </p:spPr>
      </p:pic>
    </p:spTree>
    <p:extLst>
      <p:ext uri="{BB962C8B-B14F-4D97-AF65-F5344CB8AC3E}">
        <p14:creationId xmlns:p14="http://schemas.microsoft.com/office/powerpoint/2010/main" val="3875025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r>
              <a:rPr lang="en-US" b="1" u="sng" dirty="0"/>
              <a:t>2 Timothy 3:16-17</a:t>
            </a:r>
            <a:endParaRPr lang="en-US" dirty="0"/>
          </a:p>
        </p:txBody>
      </p:sp>
      <p:sp>
        <p:nvSpPr>
          <p:cNvPr id="3" name="Content Placeholder 2"/>
          <p:cNvSpPr>
            <a:spLocks noGrp="1"/>
          </p:cNvSpPr>
          <p:nvPr>
            <p:ph idx="1"/>
          </p:nvPr>
        </p:nvSpPr>
        <p:spPr>
          <a:xfrm>
            <a:off x="457200" y="3352800"/>
            <a:ext cx="8229600" cy="3048000"/>
          </a:xfrm>
        </p:spPr>
        <p:txBody>
          <a:bodyPr>
            <a:normAutofit/>
          </a:bodyPr>
          <a:lstStyle/>
          <a:p>
            <a:r>
              <a:rPr lang="en-US" i="1" u="sng" dirty="0" smtClean="0"/>
              <a:t>16 All Scripture is given by inspiration of God, and is profitable for doctrine, for reproof, for correction, for instruction in righteousness,</a:t>
            </a:r>
          </a:p>
          <a:p>
            <a:r>
              <a:rPr lang="en-US" i="1" u="sng" dirty="0" smtClean="0"/>
              <a:t>17 that the man of God may be complete, thoroughly equipped for every good work.</a:t>
            </a:r>
          </a:p>
          <a:p>
            <a:endParaRPr lang="en-US" i="1" u="sng" dirty="0"/>
          </a:p>
        </p:txBody>
      </p:sp>
    </p:spTree>
    <p:extLst>
      <p:ext uri="{BB962C8B-B14F-4D97-AF65-F5344CB8AC3E}">
        <p14:creationId xmlns:p14="http://schemas.microsoft.com/office/powerpoint/2010/main" val="118001222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b="1" u="sng" dirty="0"/>
              <a:t>2 Peter 1:21</a:t>
            </a:r>
            <a:r>
              <a:rPr lang="en-US" dirty="0"/>
              <a:t> </a:t>
            </a:r>
          </a:p>
        </p:txBody>
      </p:sp>
      <p:sp>
        <p:nvSpPr>
          <p:cNvPr id="3" name="Content Placeholder 2"/>
          <p:cNvSpPr>
            <a:spLocks noGrp="1"/>
          </p:cNvSpPr>
          <p:nvPr>
            <p:ph idx="1"/>
          </p:nvPr>
        </p:nvSpPr>
        <p:spPr>
          <a:xfrm>
            <a:off x="457200" y="3352800"/>
            <a:ext cx="8229600" cy="2209800"/>
          </a:xfrm>
        </p:spPr>
        <p:txBody>
          <a:bodyPr/>
          <a:lstStyle/>
          <a:p>
            <a:r>
              <a:rPr lang="en-US" i="1" u="sng" dirty="0" smtClean="0"/>
              <a:t>21 for prophecy never came by the will of man, but holy men of God spoke as they were moved by the Holy Spirit.</a:t>
            </a:r>
          </a:p>
          <a:p>
            <a:endParaRPr lang="en-US" i="1" u="sng" dirty="0"/>
          </a:p>
        </p:txBody>
      </p:sp>
    </p:spTree>
    <p:extLst>
      <p:ext uri="{BB962C8B-B14F-4D97-AF65-F5344CB8AC3E}">
        <p14:creationId xmlns:p14="http://schemas.microsoft.com/office/powerpoint/2010/main" val="95732943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68362"/>
          </a:xfrm>
        </p:spPr>
        <p:txBody>
          <a:bodyPr>
            <a:normAutofit fontScale="90000"/>
          </a:bodyPr>
          <a:lstStyle/>
          <a:p>
            <a:r>
              <a:rPr lang="en-US" b="1" u="sng" dirty="0"/>
              <a:t>2 Peter 1:3-4</a:t>
            </a:r>
            <a:r>
              <a:rPr lang="en-US" dirty="0"/>
              <a:t/>
            </a:r>
            <a:br>
              <a:rPr lang="en-US" dirty="0"/>
            </a:br>
            <a:endParaRPr lang="en-US" dirty="0"/>
          </a:p>
        </p:txBody>
      </p:sp>
      <p:sp>
        <p:nvSpPr>
          <p:cNvPr id="3" name="Content Placeholder 2"/>
          <p:cNvSpPr>
            <a:spLocks noGrp="1"/>
          </p:cNvSpPr>
          <p:nvPr>
            <p:ph idx="1"/>
          </p:nvPr>
        </p:nvSpPr>
        <p:spPr>
          <a:xfrm>
            <a:off x="457200" y="1981200"/>
            <a:ext cx="8229600" cy="4525963"/>
          </a:xfrm>
        </p:spPr>
        <p:txBody>
          <a:bodyPr/>
          <a:lstStyle/>
          <a:p>
            <a:r>
              <a:rPr lang="en-US" i="1" u="sng" dirty="0"/>
              <a:t>3 His divine power has given us everything we need for life and godliness through our knowledge of him who called us by his own glory and goodness. 4 Through these he has given us his very great and precious promises, so that through them you may participate in the divine nature and escape the corruption in the world caused by evil desires.</a:t>
            </a:r>
            <a:endParaRPr lang="en-US" dirty="0"/>
          </a:p>
          <a:p>
            <a:endParaRPr lang="en-US" dirty="0"/>
          </a:p>
        </p:txBody>
      </p:sp>
    </p:spTree>
    <p:extLst>
      <p:ext uri="{BB962C8B-B14F-4D97-AF65-F5344CB8AC3E}">
        <p14:creationId xmlns:p14="http://schemas.microsoft.com/office/powerpoint/2010/main" val="608732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13403</TotalTime>
  <Words>969</Words>
  <Application>Microsoft Office PowerPoint</Application>
  <PresentationFormat>On-screen Show (4:3)</PresentationFormat>
  <Paragraphs>128</Paragraphs>
  <Slides>21</Slides>
  <Notes>0</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1 Timothy 4:7-8,</vt:lpstr>
      <vt:lpstr>Isaiah 64:6 </vt:lpstr>
      <vt:lpstr>2 Timothy 3:5, 7 </vt:lpstr>
      <vt:lpstr>Galatians 6:8 </vt:lpstr>
      <vt:lpstr>PowerPoint Presentation</vt:lpstr>
      <vt:lpstr>2 Timothy 3:16-17</vt:lpstr>
      <vt:lpstr>2 Peter 1:21 </vt:lpstr>
      <vt:lpstr>2 Peter 1:3-4 </vt:lpstr>
      <vt:lpstr>Paul tells Timothy 4 things that the word of God is useful for </vt:lpstr>
      <vt:lpstr>Paul tells Timothy 4 things that the word of God is useful for </vt:lpstr>
      <vt:lpstr>Paul tells Timothy 4 things that the word of God is useful for </vt:lpstr>
      <vt:lpstr>Paul tells Timothy 4 things that the word of God is useful for </vt:lpstr>
      <vt:lpstr>PowerPoint Presentation</vt:lpstr>
      <vt:lpstr>Spiritual Growth  Training Workbook</vt:lpstr>
      <vt:lpstr>Verse Mapping Styles!</vt:lpstr>
      <vt:lpstr>PowerPoint Presentation</vt:lpstr>
      <vt:lpstr>WHY IS AN INTERACTIVE MINDSET FOUNDATIONAL? </vt:lpstr>
      <vt:lpstr>PRACTICE INTERROGATING GOD’S WORD  with 5W/H QUESTIONS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the Antichrist?</dc:title>
  <dc:creator>Church</dc:creator>
  <cp:lastModifiedBy>Church</cp:lastModifiedBy>
  <cp:revision>51</cp:revision>
  <dcterms:created xsi:type="dcterms:W3CDTF">2016-12-21T18:24:26Z</dcterms:created>
  <dcterms:modified xsi:type="dcterms:W3CDTF">2016-12-31T02:08:51Z</dcterms:modified>
</cp:coreProperties>
</file>