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897" strictFirstAndLastChars="0">
  <p:sldMasterIdLst>
    <p:sldMasterId id="2147483664" r:id="rId1"/>
  </p:sldMasterIdLst>
  <p:notesMasterIdLst>
    <p:notesMasterId r:id="rId9"/>
  </p:notesMasterIdLst>
  <p:handoutMasterIdLst>
    <p:handoutMasterId r:id="rId10"/>
  </p:handoutMasterIdLst>
  <p:sldIdLst>
    <p:sldId id="286" r:id="rId2"/>
    <p:sldId id="258" r:id="rId3"/>
    <p:sldId id="287" r:id="rId4"/>
    <p:sldId id="288" r:id="rId5"/>
    <p:sldId id="289" r:id="rId6"/>
    <p:sldId id="290" r:id="rId7"/>
    <p:sldId id="291" r:id="rId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 Pitc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00AA50"/>
    <a:srgbClr val="7A7A7A"/>
    <a:srgbClr val="6B6B6B"/>
    <a:srgbClr val="767676"/>
    <a:srgbClr val="656565"/>
    <a:srgbClr val="CD0078"/>
    <a:srgbClr val="3C73B9"/>
    <a:srgbClr val="EBD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84567" autoAdjust="0"/>
  </p:normalViewPr>
  <p:slideViewPr>
    <p:cSldViewPr snapToGrid="0">
      <p:cViewPr varScale="1">
        <p:scale>
          <a:sx n="72" d="100"/>
          <a:sy n="72" d="100"/>
        </p:scale>
        <p:origin x="-811" y="-82"/>
      </p:cViewPr>
      <p:guideLst>
        <p:guide orient="horz" pos="1311"/>
        <p:guide orient="horz" pos="3758"/>
        <p:guide orient="horz" pos="1062"/>
        <p:guide orient="horz" pos="449"/>
        <p:guide orient="horz" pos="2849"/>
        <p:guide orient="horz" pos="2153"/>
        <p:guide orient="horz" pos="5442"/>
        <p:guide orient="horz" pos="1954"/>
        <p:guide pos="219"/>
        <p:guide pos="5551"/>
        <p:guide pos="2879"/>
        <p:guide pos="1521"/>
        <p:guide pos="4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264" y="-96"/>
      </p:cViewPr>
      <p:guideLst>
        <p:guide orient="horz" pos="3024"/>
        <p:guide orient="horz" pos="5906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13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248A7D45-D04D-4B80-90EF-34F48D18C37A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8916988"/>
            <a:ext cx="1600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228600"/>
            <a:ext cx="5730875" cy="429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7308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2922588" y="8988425"/>
            <a:ext cx="40211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>
              <a:lnSpc>
                <a:spcPts val="1100"/>
              </a:lnSpc>
            </a:pPr>
            <a:fld id="{AB69BBA2-4AEB-4B61-8393-54D11319A087}" type="slidenum">
              <a:rPr lang="en-US" sz="900">
                <a:solidFill>
                  <a:srgbClr val="1E4191"/>
                </a:solidFill>
              </a:rPr>
              <a:pPr algn="r">
                <a:lnSpc>
                  <a:spcPts val="1100"/>
                </a:lnSpc>
              </a:pPr>
              <a:t>‹#›</a:t>
            </a:fld>
            <a:r>
              <a:rPr lang="en-US" sz="900">
                <a:solidFill>
                  <a:srgbClr val="1E4191"/>
                </a:solidFill>
              </a:rPr>
              <a:t> /</a:t>
            </a:r>
          </a:p>
          <a:p>
            <a:pPr algn="r">
              <a:lnSpc>
                <a:spcPts val="1100"/>
              </a:lnSpc>
            </a:pPr>
            <a:r>
              <a:rPr lang="en-US" sz="900">
                <a:solidFill>
                  <a:srgbClr val="1E4191"/>
                </a:solidFill>
              </a:rPr>
              <a:t>GE  / </a:t>
            </a:r>
          </a:p>
          <a:p>
            <a:pPr algn="r"/>
            <a:endParaRPr lang="en-US" sz="900">
              <a:solidFill>
                <a:srgbClr val="1E4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 Pitc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0616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58061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5803900"/>
            <a:ext cx="2486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7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38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0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1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18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200015691\Desktop\Ivan Files\Downloads\IAW Tagline\IAW Tagline PPT use\One Line-Horizontal\GE_lockup_PMS7455_IaW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733675"/>
            <a:ext cx="3687763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 smtClean="0"/>
              <a:t>GE Title or job number</a:t>
            </a:r>
            <a:endParaRPr lang="en-US" sz="900" dirty="0"/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9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60824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15736"/>
            <a:ext cx="8459788" cy="4848503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9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3206870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>
          <a:xfrm>
            <a:off x="6063201" y="1727200"/>
            <a:ext cx="2744249" cy="4237038"/>
          </a:xfrm>
        </p:spPr>
        <p:txBody>
          <a:bodyPr/>
          <a:lstStyle>
            <a:lvl1pPr>
              <a:defRPr sz="1800"/>
            </a:lvl1pPr>
            <a:lvl2pPr marL="180975" indent="-179388">
              <a:defRPr sz="1800"/>
            </a:lvl2pPr>
            <a:lvl3pPr marL="361950" indent="-180975">
              <a:defRPr sz="1800"/>
            </a:lvl3pPr>
            <a:lvl4pPr marL="542925" indent="-180975">
              <a:defRPr sz="1800"/>
            </a:lvl4pPr>
            <a:lvl5pPr marL="715963" indent="-1730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5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142" y="1736449"/>
            <a:ext cx="4152405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42" y="2189527"/>
            <a:ext cx="4152405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14" y="1736449"/>
            <a:ext cx="4154036" cy="394355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14" y="2189527"/>
            <a:ext cx="4154036" cy="376665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8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083300"/>
            <a:ext cx="16002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"/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fld id="{95990F28-EF56-40AF-B6C1-2CF755EA3890}" type="slidenum">
              <a:rPr lang="en-US" sz="900"/>
              <a:pPr algn="r">
                <a:lnSpc>
                  <a:spcPct val="90000"/>
                </a:lnSpc>
              </a:pPr>
              <a:t>‹#›</a:t>
            </a:fld>
            <a:r>
              <a:rPr lang="en-US" sz="900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sz="900" dirty="0"/>
              <a:t>GE Title or job number </a:t>
            </a:r>
          </a:p>
          <a:p>
            <a:pPr algn="r">
              <a:lnSpc>
                <a:spcPct val="90000"/>
              </a:lnSpc>
            </a:pPr>
            <a:fld id="{F50CD2AD-FBB4-4F75-A08B-B1DD55C25E63}" type="datetime1">
              <a:rPr lang="en-US" sz="900"/>
              <a:pPr algn="r">
                <a:lnSpc>
                  <a:spcPct val="90000"/>
                </a:lnSpc>
              </a:pPr>
              <a:t>7/8/2016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41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5" name="Picture 4" descr="GEMeatball&amp;T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77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280988"/>
            <a:ext cx="8459788" cy="9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727200"/>
            <a:ext cx="8459788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8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E4191"/>
          </a:solidFill>
          <a:latin typeface="GE Inspira Pitch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004880"/>
        </a:buClr>
        <a:defRPr sz="3200">
          <a:solidFill>
            <a:srgbClr val="1E4191"/>
          </a:solidFill>
          <a:latin typeface="+mn-lt"/>
          <a:ea typeface="+mn-ea"/>
          <a:cs typeface="+mn-cs"/>
        </a:defRPr>
      </a:lvl1pPr>
      <a:lvl2pPr marL="341313" indent="-33972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rgbClr val="004880"/>
        </a:buClr>
        <a:buFont typeface="GE Inspira Pitch" pitchFamily="34" charset="0"/>
        <a:buChar char="•"/>
        <a:defRPr sz="3200">
          <a:solidFill>
            <a:srgbClr val="1E4191"/>
          </a:solidFill>
          <a:latin typeface="+mn-lt"/>
        </a:defRPr>
      </a:lvl2pPr>
      <a:lvl3pPr marL="744538" indent="-288925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3pPr>
      <a:lvl4pPr marL="1146175" indent="-287338" algn="l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4pPr>
      <a:lvl5pPr marL="1546225" indent="-285750" algn="l" rtl="0" eaLnBrk="1" fontAlgn="base" hangingPunct="1">
        <a:lnSpc>
          <a:spcPct val="90000"/>
        </a:lnSpc>
        <a:spcBef>
          <a:spcPts val="24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5pPr>
      <a:lvl6pPr marL="20034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6pPr>
      <a:lvl7pPr marL="24606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7pPr>
      <a:lvl8pPr marL="29178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8pPr>
      <a:lvl9pPr marL="3375025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rgbClr val="004880"/>
        </a:buClr>
        <a:buChar char="–"/>
        <a:defRPr sz="3200">
          <a:solidFill>
            <a:srgbClr val="1E41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434" name="Picture 2" descr="https://tse2.mm.bing.net/th?id=OIP.M0de23803887854070d326fe734a81feao0&amp;pid=15.1&amp;P=0&amp;w=224&amp;h=204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  <a:softEdge rad="635000"/>
          </a:effectLst>
        </p:spPr>
      </p:pic>
      <p:sp>
        <p:nvSpPr>
          <p:cNvPr id="73114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01688" y="343535"/>
            <a:ext cx="7290752" cy="1395413"/>
          </a:xfrm>
        </p:spPr>
        <p:txBody>
          <a:bodyPr/>
          <a:lstStyle/>
          <a:p>
            <a:r>
              <a:rPr lang="en-US" u="sng" dirty="0" smtClean="0"/>
              <a:t>Certification Testing -- 101</a:t>
            </a:r>
            <a:endParaRPr lang="en-US" u="sng" dirty="0"/>
          </a:p>
        </p:txBody>
      </p:sp>
      <p:sp>
        <p:nvSpPr>
          <p:cNvPr id="73114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634548"/>
            <a:ext cx="9144000" cy="2223452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</a:rPr>
              <a:t>Once the jet engine is designed, a series of certification tests must be successfully accomplished before proceeding to becoming a finished product…</a:t>
            </a:r>
            <a:endParaRPr lang="en-US" sz="4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2869" y="280989"/>
            <a:ext cx="8915399" cy="541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Stall Testing:                                                2</a:t>
            </a:r>
            <a:endParaRPr lang="en-US" dirty="0"/>
          </a:p>
        </p:txBody>
      </p:sp>
      <p:pic>
        <p:nvPicPr>
          <p:cNvPr id="787458" name="Picture 2" descr="http://www.flightsafetyaustralia.com/wp-content/uploads/2014/04/SDR-510018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4012927"/>
            <a:ext cx="4177135" cy="27193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7460" name="Picture 4" descr="http://www.solarnavigator.net/aviation_and_space_travel/aviation_space_images/jet_aircraft_engine_compressor_stage_GE_J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" y="920115"/>
            <a:ext cx="8915399" cy="29432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49240" y="5485499"/>
            <a:ext cx="3546548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Relight after a Stall</a:t>
            </a:r>
          </a:p>
          <a:p>
            <a:pPr algn="ctr"/>
            <a:r>
              <a:rPr lang="en-US" dirty="0" smtClean="0"/>
              <a:t>Continue running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2869" y="280989"/>
            <a:ext cx="8915399" cy="541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Blade-out:                                                    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17770" y="5513054"/>
            <a:ext cx="384592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Contain the Damage</a:t>
            </a:r>
          </a:p>
          <a:p>
            <a:pPr algn="ctr"/>
            <a:r>
              <a:rPr lang="en-US" dirty="0" smtClean="0"/>
              <a:t>Safety of Others</a:t>
            </a:r>
            <a:endParaRPr lang="en-US" dirty="0"/>
          </a:p>
        </p:txBody>
      </p:sp>
      <p:pic>
        <p:nvPicPr>
          <p:cNvPr id="788482" name="Picture 2" descr="http://33.media.tumblr.com/tumblr_m6hcizosI41r4o3ulo1_5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35" y="942073"/>
            <a:ext cx="4762500" cy="3686176"/>
          </a:xfrm>
          <a:prstGeom prst="rect">
            <a:avLst/>
          </a:prstGeom>
          <a:noFill/>
          <a:ln>
            <a:solidFill>
              <a:srgbClr val="4C4C4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484" name="Picture 4" descr="https://tse1.mm.bing.net/th?id=OIP.M76fa1c56f4a78eb9189b2b27fb43e56co0&amp;pid=15.1&amp;P=0&amp;w=267&amp;h=1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159"/>
            <a:ext cx="4057573" cy="27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60420" y="2955684"/>
            <a:ext cx="1657350" cy="0"/>
          </a:xfrm>
          <a:prstGeom prst="straightConnector1">
            <a:avLst/>
          </a:prstGeom>
          <a:ln w="130175">
            <a:solidFill>
              <a:schemeClr val="bg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2869" y="280989"/>
            <a:ext cx="8915399" cy="541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Extreme Conditions:                                   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7530" y="5555181"/>
            <a:ext cx="388382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Endure Spiritual Loss</a:t>
            </a:r>
          </a:p>
          <a:p>
            <a:pPr algn="ctr"/>
            <a:r>
              <a:rPr lang="en-US" dirty="0" smtClean="0"/>
              <a:t>Endure Physical Loss</a:t>
            </a:r>
            <a:endParaRPr lang="en-US" dirty="0"/>
          </a:p>
        </p:txBody>
      </p:sp>
      <p:pic>
        <p:nvPicPr>
          <p:cNvPr id="789506" name="Picture 2" descr="http://files.gereports.com/wp-content/uploads/2012/03/GEnxTes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685"/>
            <a:ext cx="429757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9508" name="Picture 4" descr="http://i1.ytimg.com/vi/RafoUW3XfSk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868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4409" y="4537686"/>
            <a:ext cx="1288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3496" y="4537684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6" name="Picture 8" descr="http://aviationweek.com/site-files/aviationweek.com/files/uploads/2015/06/GE%20LE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1" y="3486276"/>
            <a:ext cx="6224512" cy="33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1698" y="5666692"/>
            <a:ext cx="502958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Ingest the birds, hailstones</a:t>
            </a:r>
          </a:p>
          <a:p>
            <a:pPr algn="ctr"/>
            <a:r>
              <a:rPr lang="en-US" dirty="0" smtClean="0"/>
              <a:t>Learn from 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361" y="5801402"/>
            <a:ext cx="2050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Hailstones</a:t>
            </a:r>
            <a:endParaRPr lang="en-US" dirty="0"/>
          </a:p>
        </p:txBody>
      </p:sp>
      <p:pic>
        <p:nvPicPr>
          <p:cNvPr id="790530" name="Picture 2" descr="https://tse2.mm.bing.net/th?id=OIP.Mf3858a61caba04d6da775531206d4d06o0&amp;pid=15.1&amp;P=0&amp;w=255&amp;h=1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" y="3968229"/>
            <a:ext cx="2428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0532" name="Picture 4" descr="https://tse2.mm.bing.net/th?id=OIP.M8fc7eb044e3ac3b682964496b1ecf843o0&amp;pid=15.1&amp;P=0&amp;w=270&amp;h=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1684915"/>
            <a:ext cx="3264211" cy="18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0534" name="Picture 6" descr="https://tse2.mm.bing.net/th?id=OIP.M8e19f93e006b3df827b6ed6cb450a148o0&amp;pid=15.1&amp;P=0&amp;w=239&amp;h=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84" y="-630217"/>
            <a:ext cx="5710863" cy="43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2869" y="0"/>
            <a:ext cx="8915399" cy="12115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Bird Ingestion:                                            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4" name="Rectangle 6"/>
          <p:cNvSpPr>
            <a:spLocks noGrp="1" noChangeArrowheads="1"/>
          </p:cNvSpPr>
          <p:nvPr>
            <p:ph type="title"/>
          </p:nvPr>
        </p:nvSpPr>
        <p:spPr>
          <a:xfrm>
            <a:off x="102869" y="280989"/>
            <a:ext cx="8915399" cy="5419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Vibration Certification:                              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62791" y="5622087"/>
            <a:ext cx="574388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 able to run unbalanced</a:t>
            </a:r>
          </a:p>
          <a:p>
            <a:pPr algn="ctr"/>
            <a:r>
              <a:rPr lang="en-US" dirty="0" smtClean="0"/>
              <a:t>Until you can become balanced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01507" y="2897534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307" y="5270830"/>
            <a:ext cx="21547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</a:t>
            </a:r>
          </a:p>
          <a:p>
            <a:r>
              <a:rPr lang="en-US" dirty="0" smtClean="0"/>
              <a:t>(Mils or IPs)</a:t>
            </a:r>
            <a:endParaRPr lang="en-US" dirty="0"/>
          </a:p>
        </p:txBody>
      </p:sp>
      <p:pic>
        <p:nvPicPr>
          <p:cNvPr id="791554" name="Picture 2" descr="https://tse1.mm.bing.net/th?id=OIP.M87dc69be2a3bac2df72ea75cb3d74758o0&amp;pid=15.1&amp;P=0&amp;w=267&amp;h=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36" y="962025"/>
            <a:ext cx="6164235" cy="445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556" name="Picture 4" descr="http://meas-spec.com/uploadedimages/Sensor_Types/Vibration/Products/IMG_VibrationSensor_755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2" y="962025"/>
            <a:ext cx="2025718" cy="20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1558" name="Picture 6" descr="https://tse1.mm.bing.net/th?id=OIP.M53e8ad199b2b09552b1284a26f026a7fo0&amp;pid=15.1&amp;P=0&amp;w=399&amp;h=1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4" y="3998594"/>
            <a:ext cx="28575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635" y="1057165"/>
            <a:ext cx="8459788" cy="5330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Life is full of Certification Tests…      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875516"/>
            <a:ext cx="8459788" cy="30255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6600" dirty="0" smtClean="0"/>
              <a:t>How will you handle your </a:t>
            </a:r>
            <a:r>
              <a:rPr lang="en-US" sz="6600" dirty="0" smtClean="0"/>
              <a:t>certification tests</a:t>
            </a:r>
            <a:r>
              <a:rPr lang="en-US" sz="6600" dirty="0" smtClean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41836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GE Colour Palette">
      <a:dk1>
        <a:srgbClr val="1E4191"/>
      </a:dk1>
      <a:lt1>
        <a:srgbClr val="FFFFFF"/>
      </a:lt1>
      <a:dk2>
        <a:srgbClr val="FF6600"/>
      </a:dk2>
      <a:lt2>
        <a:srgbClr val="EE3324"/>
      </a:lt2>
      <a:accent1>
        <a:srgbClr val="711371"/>
      </a:accent1>
      <a:accent2>
        <a:srgbClr val="28B9F5"/>
      </a:accent2>
      <a:accent3>
        <a:srgbClr val="00AA50"/>
      </a:accent3>
      <a:accent4>
        <a:srgbClr val="CD0078"/>
      </a:accent4>
      <a:accent5>
        <a:srgbClr val="76B900"/>
      </a:accent5>
      <a:accent6>
        <a:srgbClr val="EBD70A"/>
      </a:accent6>
      <a:hlink>
        <a:srgbClr val="EE3324"/>
      </a:hlink>
      <a:folHlink>
        <a:srgbClr val="EE3324"/>
      </a:folHlink>
    </a:clrScheme>
    <a:fontScheme name="GE Fonts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4880"/>
      </a:dk2>
      <a:lt2>
        <a:srgbClr val="CECECE"/>
      </a:lt2>
      <a:accent1>
        <a:srgbClr val="004880"/>
      </a:accent1>
      <a:accent2>
        <a:srgbClr val="B3D7E8"/>
      </a:accent2>
      <a:accent3>
        <a:srgbClr val="FFFFFF"/>
      </a:accent3>
      <a:accent4>
        <a:srgbClr val="000000"/>
      </a:accent4>
      <a:accent5>
        <a:srgbClr val="AAB1C0"/>
      </a:accent5>
      <a:accent6>
        <a:srgbClr val="A2C3D2"/>
      </a:accent6>
      <a:hlink>
        <a:srgbClr val="094CAD"/>
      </a:hlink>
      <a:folHlink>
        <a:srgbClr val="43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295</TotalTime>
  <Words>114</Words>
  <Application>Microsoft Office PowerPoint</Application>
  <PresentationFormat>On-screen Show (4:3)</PresentationFormat>
  <Paragraphs>25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Certification Testing -- 101</vt:lpstr>
      <vt:lpstr> Stall Testing:                                                2</vt:lpstr>
      <vt:lpstr> Blade-out:                                                     3</vt:lpstr>
      <vt:lpstr> Extreme Conditions:                                   4</vt:lpstr>
      <vt:lpstr> Bird Ingestion:                                             5</vt:lpstr>
      <vt:lpstr> Vibration Certification:                              6</vt:lpstr>
      <vt:lpstr>Life is full of Certification Tests…       7</vt:lpstr>
    </vt:vector>
  </TitlesOfParts>
  <Company>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Certification Testing -- 101</dc:title>
  <dc:creator>GE User</dc:creator>
  <cp:keywords>September 22, 2004 – Version 1.1</cp:keywords>
  <dc:description>General Electric Company 2004</dc:description>
  <cp:lastModifiedBy>GE User</cp:lastModifiedBy>
  <cp:revision>10</cp:revision>
  <cp:lastPrinted>2003-08-29T14:38:12Z</cp:lastPrinted>
  <dcterms:created xsi:type="dcterms:W3CDTF">2016-07-06T20:37:15Z</dcterms:created>
  <dcterms:modified xsi:type="dcterms:W3CDTF">2016-07-08T23:30:08Z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alette">
    <vt:lpwstr>GE Template</vt:lpwstr>
  </property>
  <property fmtid="{D5CDD505-2E9C-101B-9397-08002B2CF9AE}" pid="3" name="WizKit Template Type">
    <vt:lpwstr>Onscreen</vt:lpwstr>
  </property>
  <property fmtid="{D5CDD505-2E9C-101B-9397-08002B2CF9AE}" pid="4" name="WizKit Template Version">
    <vt:i4>4</vt:i4>
  </property>
  <property fmtid="{D5CDD505-2E9C-101B-9397-08002B2CF9AE}" pid="5" name="TB4 template version">
    <vt:r8>4</vt:r8>
  </property>
  <property fmtid="{D5CDD505-2E9C-101B-9397-08002B2CF9AE}" pid="6" name="TB4 template type">
    <vt:lpwstr>onscreen</vt:lpwstr>
  </property>
</Properties>
</file>