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358" r:id="rId3"/>
    <p:sldId id="359" r:id="rId4"/>
    <p:sldId id="360" r:id="rId5"/>
    <p:sldId id="346" r:id="rId6"/>
    <p:sldId id="348" r:id="rId7"/>
    <p:sldId id="361" r:id="rId8"/>
    <p:sldId id="347" r:id="rId9"/>
    <p:sldId id="350" r:id="rId10"/>
    <p:sldId id="352" r:id="rId11"/>
    <p:sldId id="353" r:id="rId12"/>
    <p:sldId id="351" r:id="rId13"/>
    <p:sldId id="354" r:id="rId14"/>
    <p:sldId id="355" r:id="rId15"/>
    <p:sldId id="356" r:id="rId16"/>
    <p:sldId id="357" r:id="rId17"/>
    <p:sldId id="362" r:id="rId18"/>
    <p:sldId id="363" r:id="rId19"/>
    <p:sldId id="365" r:id="rId20"/>
    <p:sldId id="349" r:id="rId21"/>
    <p:sldId id="364" r:id="rId22"/>
    <p:sldId id="366" r:id="rId23"/>
    <p:sldId id="367" r:id="rId24"/>
    <p:sldId id="372" r:id="rId25"/>
    <p:sldId id="370" r:id="rId26"/>
    <p:sldId id="371" r:id="rId27"/>
    <p:sldId id="36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Chance" initials="JC" lastIdx="1" clrIdx="0">
    <p:extLst>
      <p:ext uri="{19B8F6BF-5375-455C-9EA6-DF929625EA0E}">
        <p15:presenceInfo xmlns:p15="http://schemas.microsoft.com/office/powerpoint/2012/main" userId="26fefc7baf5394a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7" autoAdjust="0"/>
    <p:restoredTop sz="58542" autoAdjust="0"/>
  </p:normalViewPr>
  <p:slideViewPr>
    <p:cSldViewPr>
      <p:cViewPr varScale="1">
        <p:scale>
          <a:sx n="53" d="100"/>
          <a:sy n="53" d="100"/>
        </p:scale>
        <p:origin x="2294" y="4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8" d="100"/>
          <a:sy n="68" d="100"/>
        </p:scale>
        <p:origin x="3101"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FEDA74-D55D-4C75-8895-02049F167266}" type="datetimeFigureOut">
              <a:rPr lang="en-US" smtClean="0"/>
              <a:pPr/>
              <a:t>4/21/2018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A40048-7365-4213-821D-BCCF3E3806CC}" type="slidenum">
              <a:rPr lang="en-US" smtClean="0"/>
              <a:pPr/>
              <a:t>‹#›</a:t>
            </a:fld>
            <a:endParaRPr lang="en-US" dirty="0"/>
          </a:p>
        </p:txBody>
      </p:sp>
    </p:spTree>
    <p:extLst>
      <p:ext uri="{BB962C8B-B14F-4D97-AF65-F5344CB8AC3E}">
        <p14:creationId xmlns:p14="http://schemas.microsoft.com/office/powerpoint/2010/main" val="2518390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8EABCE-C855-4B92-B071-560F5A777146}" type="datetimeFigureOut">
              <a:rPr lang="en-US" smtClean="0"/>
              <a:pPr/>
              <a:t>4/21/2018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65BFDD-EEDA-47A4-9EDF-F8EB36F9B80A}" type="slidenum">
              <a:rPr lang="en-US" smtClean="0"/>
              <a:pPr/>
              <a:t>‹#›</a:t>
            </a:fld>
            <a:endParaRPr lang="en-US" dirty="0"/>
          </a:p>
        </p:txBody>
      </p:sp>
    </p:spTree>
    <p:extLst>
      <p:ext uri="{BB962C8B-B14F-4D97-AF65-F5344CB8AC3E}">
        <p14:creationId xmlns:p14="http://schemas.microsoft.com/office/powerpoint/2010/main" val="4063660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iblegateway.com/passage/?search=2+Sam+7:12-16&amp;version=NKJV#fen-NKJV-8197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iblegateway.com/passage/?search=Mark+10:6-8&amp;version=NKJV#fen-NKJV-24595a"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biblegateway.com/passage/?search=Mark+10:6-8&amp;version=NKJV#fen-NKJV-24597b"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iblegateway.com/passage/?search=Hebrews+8:7-13&amp;version=NKJV#fen-NKJV-30105a"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biblegateway.com/passage/?search=Hebrews+8:7-13&amp;version=NKJV#fen-NKJV-30105b"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biblegateway.com/passage/?search=John+14&amp;version=NKJV#fen-NKJV-26683c"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www.biblegateway.com/passage/?search=John+14&amp;version=NKJV#fen-NKJV-26697e" TargetMode="External"/><Relationship Id="rId4" Type="http://schemas.openxmlformats.org/officeDocument/2006/relationships/hyperlink" Target="https://www.biblegateway.com/passage/?search=John+14&amp;version=NKJV#fen-NKJV-26684d"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Greetings</a:t>
            </a:r>
            <a:r>
              <a:rPr lang="en-US" baseline="0" dirty="0"/>
              <a:t> and </a:t>
            </a:r>
            <a:r>
              <a:rPr lang="en-US" dirty="0"/>
              <a:t>Happy</a:t>
            </a:r>
            <a:r>
              <a:rPr lang="en-US" baseline="0" dirty="0"/>
              <a:t> Sabbath</a:t>
            </a:r>
            <a:r>
              <a:rPr lang="en-US" dirty="0"/>
              <a:t>.</a:t>
            </a:r>
            <a:r>
              <a:rPr lang="en-US" baseline="0" dirty="0"/>
              <a:t> With Pentecost coming up I thought it would be good to review the covenants of the Bible. There are lessons from Bible covenants that we need in our lives today. We will discuss these lessons and see how important the New Covenant is for us. </a:t>
            </a:r>
          </a:p>
          <a:p>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1</a:t>
            </a:fld>
            <a:endParaRPr lang="en-US" dirty="0"/>
          </a:p>
        </p:txBody>
      </p:sp>
    </p:spTree>
    <p:extLst>
      <p:ext uri="{BB962C8B-B14F-4D97-AF65-F5344CB8AC3E}">
        <p14:creationId xmlns:p14="http://schemas.microsoft.com/office/powerpoint/2010/main" val="417114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Covenant with Israel, Also known as the Old Covenant.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 </a:t>
            </a:r>
            <a:r>
              <a:rPr lang="en-US" sz="1200" b="0" i="0" kern="1200" dirty="0">
                <a:solidFill>
                  <a:schemeClr val="tx1"/>
                </a:solidFill>
                <a:effectLst/>
                <a:latin typeface="+mn-lt"/>
                <a:ea typeface="+mn-ea"/>
                <a:cs typeface="+mn-cs"/>
              </a:rPr>
              <a:t>Exodus </a:t>
            </a:r>
            <a:r>
              <a:rPr lang="en-US" sz="1200" b="0" i="0" kern="1200" dirty="0" smtClean="0">
                <a:solidFill>
                  <a:schemeClr val="tx1"/>
                </a:solidFill>
                <a:effectLst/>
                <a:latin typeface="+mn-lt"/>
                <a:ea typeface="+mn-ea"/>
                <a:cs typeface="+mn-cs"/>
              </a:rPr>
              <a:t>19:3-8</a:t>
            </a:r>
            <a:r>
              <a:rPr lang="en-US" sz="1200" b="0" i="0" kern="1200" dirty="0">
                <a:solidFill>
                  <a:schemeClr val="tx1"/>
                </a:solidFill>
                <a:effectLst/>
                <a:latin typeface="+mn-lt"/>
                <a:ea typeface="+mn-ea"/>
                <a:cs typeface="+mn-cs"/>
              </a:rPr>
              <a:t> New King James Version (NKJV)</a:t>
            </a:r>
          </a:p>
          <a:p>
            <a:r>
              <a:rPr lang="en-US" sz="1200" b="1" i="0" kern="1200" baseline="30000" dirty="0">
                <a:solidFill>
                  <a:schemeClr val="tx1"/>
                </a:solidFill>
                <a:effectLst/>
                <a:latin typeface="+mn-lt"/>
                <a:ea typeface="+mn-ea"/>
                <a:cs typeface="+mn-cs"/>
              </a:rPr>
              <a:t>3 </a:t>
            </a:r>
            <a:r>
              <a:rPr lang="en-US" sz="1200" b="0" i="0" kern="1200" dirty="0">
                <a:solidFill>
                  <a:schemeClr val="tx1"/>
                </a:solidFill>
                <a:effectLst/>
                <a:latin typeface="+mn-lt"/>
                <a:ea typeface="+mn-ea"/>
                <a:cs typeface="+mn-cs"/>
              </a:rPr>
              <a:t>And Moses went up to God, and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called to him from the mountain, saying, “Thus you shall say to the house of Jacob, and tell the children of Israel: </a:t>
            </a:r>
            <a:r>
              <a:rPr lang="en-US" sz="1200" b="1" i="0" kern="1200" baseline="30000" dirty="0">
                <a:solidFill>
                  <a:schemeClr val="tx1"/>
                </a:solidFill>
                <a:effectLst/>
                <a:latin typeface="+mn-lt"/>
                <a:ea typeface="+mn-ea"/>
                <a:cs typeface="+mn-cs"/>
              </a:rPr>
              <a:t>4 </a:t>
            </a:r>
            <a:r>
              <a:rPr lang="en-US" sz="1200" b="0" i="0" kern="1200" dirty="0">
                <a:solidFill>
                  <a:schemeClr val="tx1"/>
                </a:solidFill>
                <a:effectLst/>
                <a:latin typeface="+mn-lt"/>
                <a:ea typeface="+mn-ea"/>
                <a:cs typeface="+mn-cs"/>
              </a:rPr>
              <a:t>‘You have seen what I did to the Egyptians, and </a:t>
            </a:r>
            <a:r>
              <a:rPr lang="en-US" sz="1200" b="0" i="1" kern="1200" dirty="0">
                <a:solidFill>
                  <a:schemeClr val="tx1"/>
                </a:solidFill>
                <a:effectLst/>
                <a:latin typeface="+mn-lt"/>
                <a:ea typeface="+mn-ea"/>
                <a:cs typeface="+mn-cs"/>
              </a:rPr>
              <a:t>how </a:t>
            </a:r>
            <a:r>
              <a:rPr lang="en-US" sz="1200" b="0" i="0" kern="1200" dirty="0">
                <a:solidFill>
                  <a:schemeClr val="tx1"/>
                </a:solidFill>
                <a:effectLst/>
                <a:latin typeface="+mn-lt"/>
                <a:ea typeface="+mn-ea"/>
                <a:cs typeface="+mn-cs"/>
              </a:rPr>
              <a:t>I bore you on eagles’ wings and brought you to Myself. </a:t>
            </a:r>
            <a:r>
              <a:rPr lang="en-US" sz="1200" b="1" i="0" kern="1200" baseline="30000" dirty="0">
                <a:solidFill>
                  <a:schemeClr val="tx1"/>
                </a:solidFill>
                <a:effectLst/>
                <a:latin typeface="+mn-lt"/>
                <a:ea typeface="+mn-ea"/>
                <a:cs typeface="+mn-cs"/>
              </a:rPr>
              <a:t>5 </a:t>
            </a:r>
            <a:r>
              <a:rPr lang="en-US" sz="1200" b="0" i="0" kern="1200" dirty="0">
                <a:solidFill>
                  <a:schemeClr val="tx1"/>
                </a:solidFill>
                <a:effectLst/>
                <a:latin typeface="+mn-lt"/>
                <a:ea typeface="+mn-ea"/>
                <a:cs typeface="+mn-cs"/>
              </a:rPr>
              <a:t>Now therefore, if you will indeed obey My voice and keep My covenant, then you shall be a special treasure to Me above all people; for all the earth </a:t>
            </a:r>
            <a:r>
              <a:rPr lang="en-US" sz="1200" b="0" i="1" kern="1200" dirty="0">
                <a:solidFill>
                  <a:schemeClr val="tx1"/>
                </a:solidFill>
                <a:effectLst/>
                <a:latin typeface="+mn-lt"/>
                <a:ea typeface="+mn-ea"/>
                <a:cs typeface="+mn-cs"/>
              </a:rPr>
              <a:t>is</a:t>
            </a:r>
            <a:r>
              <a:rPr lang="en-US" sz="1200" b="0" i="0" kern="1200" dirty="0">
                <a:solidFill>
                  <a:schemeClr val="tx1"/>
                </a:solidFill>
                <a:effectLst/>
                <a:latin typeface="+mn-lt"/>
                <a:ea typeface="+mn-ea"/>
                <a:cs typeface="+mn-cs"/>
              </a:rPr>
              <a:t> Mine. </a:t>
            </a:r>
            <a:r>
              <a:rPr lang="en-US" sz="1200" b="1" i="0" kern="1200" baseline="30000" dirty="0">
                <a:solidFill>
                  <a:schemeClr val="tx1"/>
                </a:solidFill>
                <a:effectLst/>
                <a:latin typeface="+mn-lt"/>
                <a:ea typeface="+mn-ea"/>
                <a:cs typeface="+mn-cs"/>
              </a:rPr>
              <a:t>6 </a:t>
            </a:r>
            <a:r>
              <a:rPr lang="en-US" sz="1200" b="0" i="0" kern="1200" dirty="0">
                <a:solidFill>
                  <a:schemeClr val="tx1"/>
                </a:solidFill>
                <a:effectLst/>
                <a:latin typeface="+mn-lt"/>
                <a:ea typeface="+mn-ea"/>
                <a:cs typeface="+mn-cs"/>
              </a:rPr>
              <a:t>And you shall be to Me a kingdom of priests and a holy nation.’ These </a:t>
            </a:r>
            <a:r>
              <a:rPr lang="en-US" sz="1200" b="0" i="1" kern="1200" dirty="0">
                <a:solidFill>
                  <a:schemeClr val="tx1"/>
                </a:solidFill>
                <a:effectLst/>
                <a:latin typeface="+mn-lt"/>
                <a:ea typeface="+mn-ea"/>
                <a:cs typeface="+mn-cs"/>
              </a:rPr>
              <a:t>are</a:t>
            </a:r>
            <a:r>
              <a:rPr lang="en-US" sz="1200" b="0" i="0" kern="1200" dirty="0">
                <a:solidFill>
                  <a:schemeClr val="tx1"/>
                </a:solidFill>
                <a:effectLst/>
                <a:latin typeface="+mn-lt"/>
                <a:ea typeface="+mn-ea"/>
                <a:cs typeface="+mn-cs"/>
              </a:rPr>
              <a:t> the words which you shall speak to the children of Israel</a:t>
            </a:r>
            <a:r>
              <a:rPr lang="en-US" sz="1200" b="0" i="0" kern="1200" dirty="0" smtClean="0">
                <a:solidFill>
                  <a:schemeClr val="tx1"/>
                </a:solidFill>
                <a:effectLst/>
                <a:latin typeface="+mn-lt"/>
                <a:ea typeface="+mn-ea"/>
                <a:cs typeface="+mn-cs"/>
              </a:rPr>
              <a:t>.”</a:t>
            </a:r>
          </a:p>
          <a:p>
            <a:r>
              <a:rPr lang="en-US" sz="1200" b="1" i="0" kern="1200" baseline="30000" dirty="0" smtClean="0">
                <a:solidFill>
                  <a:schemeClr val="tx1"/>
                </a:solidFill>
                <a:effectLst/>
                <a:latin typeface="+mn-lt"/>
                <a:ea typeface="+mn-ea"/>
                <a:cs typeface="+mn-cs"/>
              </a:rPr>
              <a:t>7 </a:t>
            </a:r>
            <a:r>
              <a:rPr lang="en-US" sz="1200" b="0" i="0" kern="1200" dirty="0" smtClean="0">
                <a:solidFill>
                  <a:schemeClr val="tx1"/>
                </a:solidFill>
                <a:effectLst/>
                <a:latin typeface="+mn-lt"/>
                <a:ea typeface="+mn-ea"/>
                <a:cs typeface="+mn-cs"/>
              </a:rPr>
              <a:t>So Moses came and called for the elders of the people, and laid before them all these words which the </a:t>
            </a:r>
            <a:r>
              <a:rPr lang="en-US" sz="1200" b="0" i="0" kern="1200" cap="small" dirty="0" smtClean="0">
                <a:solidFill>
                  <a:schemeClr val="tx1"/>
                </a:solidFill>
                <a:effectLst/>
                <a:latin typeface="+mn-lt"/>
                <a:ea typeface="+mn-ea"/>
                <a:cs typeface="+mn-cs"/>
              </a:rPr>
              <a:t>Lord</a:t>
            </a:r>
            <a:r>
              <a:rPr lang="en-US" sz="1200" b="0" i="0" kern="1200" dirty="0" smtClean="0">
                <a:solidFill>
                  <a:schemeClr val="tx1"/>
                </a:solidFill>
                <a:effectLst/>
                <a:latin typeface="+mn-lt"/>
                <a:ea typeface="+mn-ea"/>
                <a:cs typeface="+mn-cs"/>
              </a:rPr>
              <a:t> commanded him. </a:t>
            </a:r>
            <a:r>
              <a:rPr lang="en-US" sz="1200" b="1" i="0" kern="1200" baseline="30000" dirty="0" smtClean="0">
                <a:solidFill>
                  <a:schemeClr val="tx1"/>
                </a:solidFill>
                <a:effectLst/>
                <a:latin typeface="+mn-lt"/>
                <a:ea typeface="+mn-ea"/>
                <a:cs typeface="+mn-cs"/>
              </a:rPr>
              <a:t>8 </a:t>
            </a:r>
            <a:r>
              <a:rPr lang="en-US" sz="1200" b="0" i="0" kern="1200" dirty="0" smtClean="0">
                <a:solidFill>
                  <a:schemeClr val="tx1"/>
                </a:solidFill>
                <a:effectLst/>
                <a:latin typeface="+mn-lt"/>
                <a:ea typeface="+mn-ea"/>
                <a:cs typeface="+mn-cs"/>
              </a:rPr>
              <a:t>Then all the people answered together and said, “All that the </a:t>
            </a:r>
            <a:r>
              <a:rPr lang="en-US" sz="1200" b="0" i="0" kern="1200" cap="small" dirty="0" smtClean="0">
                <a:solidFill>
                  <a:schemeClr val="tx1"/>
                </a:solidFill>
                <a:effectLst/>
                <a:latin typeface="+mn-lt"/>
                <a:ea typeface="+mn-ea"/>
                <a:cs typeface="+mn-cs"/>
              </a:rPr>
              <a:t>Lord</a:t>
            </a:r>
            <a:r>
              <a:rPr lang="en-US" sz="1200" b="0" i="0" kern="1200" dirty="0" smtClean="0">
                <a:solidFill>
                  <a:schemeClr val="tx1"/>
                </a:solidFill>
                <a:effectLst/>
                <a:latin typeface="+mn-lt"/>
                <a:ea typeface="+mn-ea"/>
                <a:cs typeface="+mn-cs"/>
              </a:rPr>
              <a:t> has spoken we will do.” So Moses brought back the words of the people to the </a:t>
            </a:r>
            <a:r>
              <a:rPr lang="en-US" sz="1200" b="0" i="0" kern="1200" cap="small" dirty="0" smtClean="0">
                <a:solidFill>
                  <a:schemeClr val="tx1"/>
                </a:solidFill>
                <a:effectLst/>
                <a:latin typeface="+mn-lt"/>
                <a:ea typeface="+mn-ea"/>
                <a:cs typeface="+mn-cs"/>
              </a:rPr>
              <a:t>Lord</a:t>
            </a:r>
            <a:r>
              <a:rPr lang="en-US" sz="1200" b="0" i="0" kern="1200" dirty="0" smtClean="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The agreement / understanding was between God –</a:t>
            </a:r>
            <a:r>
              <a:rPr lang="en-US" sz="1200" b="0" i="0" kern="1200" baseline="0" dirty="0">
                <a:solidFill>
                  <a:schemeClr val="tx1"/>
                </a:solidFill>
                <a:effectLst/>
                <a:latin typeface="+mn-lt"/>
                <a:ea typeface="+mn-ea"/>
                <a:cs typeface="+mn-cs"/>
              </a:rPr>
              <a:t> Children of Israel or the nation of Israel </a:t>
            </a:r>
          </a:p>
          <a:p>
            <a:pPr fontAlgn="t"/>
            <a:r>
              <a:rPr lang="en-US" sz="1200" b="0" i="0" kern="1200" baseline="0" dirty="0">
                <a:solidFill>
                  <a:schemeClr val="tx1"/>
                </a:solidFill>
                <a:effectLst/>
                <a:latin typeface="+mn-lt"/>
                <a:ea typeface="+mn-ea"/>
                <a:cs typeface="+mn-cs"/>
              </a:rPr>
              <a:t>The obligation and commitment – Special treasure to God (many blessing). Keep God’s law and God’s </a:t>
            </a:r>
            <a:r>
              <a:rPr lang="en-US" sz="1200" b="0" i="0" kern="1200" baseline="0" dirty="0" smtClean="0">
                <a:solidFill>
                  <a:schemeClr val="tx1"/>
                </a:solidFill>
                <a:effectLst/>
                <a:latin typeface="+mn-lt"/>
                <a:ea typeface="+mn-ea"/>
                <a:cs typeface="+mn-cs"/>
              </a:rPr>
              <a:t>voice, All that God said (Chapters 20-31)</a:t>
            </a:r>
            <a:endParaRPr lang="en-US" sz="1200" b="0" i="0" kern="1200" baseline="0" dirty="0">
              <a:solidFill>
                <a:schemeClr val="tx1"/>
              </a:solidFill>
              <a:effectLst/>
              <a:latin typeface="+mn-lt"/>
              <a:ea typeface="+mn-ea"/>
              <a:cs typeface="+mn-cs"/>
            </a:endParaRPr>
          </a:p>
          <a:p>
            <a:pPr fontAlgn="t"/>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65BFDD-EEDA-47A4-9EDF-F8EB36F9B80A}" type="slidenum">
              <a:rPr lang="en-US" smtClean="0"/>
              <a:pPr/>
              <a:t>10</a:t>
            </a:fld>
            <a:endParaRPr lang="en-US" dirty="0"/>
          </a:p>
        </p:txBody>
      </p:sp>
    </p:spTree>
    <p:extLst>
      <p:ext uri="{BB962C8B-B14F-4D97-AF65-F5344CB8AC3E}">
        <p14:creationId xmlns:p14="http://schemas.microsoft.com/office/powerpoint/2010/main" val="3960738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t"/>
            <a:r>
              <a:rPr lang="en-US" sz="1200" b="0" i="0" kern="1200" baseline="0" dirty="0">
                <a:solidFill>
                  <a:schemeClr val="tx1"/>
                </a:solidFill>
                <a:effectLst/>
                <a:latin typeface="+mn-lt"/>
                <a:ea typeface="+mn-ea"/>
                <a:cs typeface="+mn-cs"/>
              </a:rPr>
              <a:t>The Sign of this Covenant – I could not find a definitive answer, but it seems logical that is was the Ark of the Covenant (with the Ten Commandments inside) </a:t>
            </a:r>
            <a:r>
              <a:rPr lang="en-US" sz="1200" b="0" i="0" kern="1200" baseline="0" dirty="0" smtClean="0">
                <a:solidFill>
                  <a:schemeClr val="tx1"/>
                </a:solidFill>
                <a:effectLst/>
                <a:latin typeface="+mn-lt"/>
                <a:ea typeface="+mn-ea"/>
                <a:cs typeface="+mn-cs"/>
              </a:rPr>
              <a:t>It could also have been the Children of Israel obeying God. I think is was the Ark of Covenant. I also want to point out that the Children of Israel were to never see the Ark as pictured. It was covered in many layers of badger and beaver skins and special cloth. The image or sign to take away is of a private place for God’s law.</a:t>
            </a: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65BFDD-EEDA-47A4-9EDF-F8EB36F9B80A}" type="slidenum">
              <a:rPr lang="en-US" smtClean="0"/>
              <a:pPr/>
              <a:t>11</a:t>
            </a:fld>
            <a:endParaRPr lang="en-US" dirty="0"/>
          </a:p>
        </p:txBody>
      </p:sp>
    </p:spTree>
    <p:extLst>
      <p:ext uri="{BB962C8B-B14F-4D97-AF65-F5344CB8AC3E}">
        <p14:creationId xmlns:p14="http://schemas.microsoft.com/office/powerpoint/2010/main" val="445899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Covenant with David.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Psalms 89:3-4</a:t>
            </a:r>
            <a:endParaRPr lang="en-US" sz="1200" b="0" i="0" kern="1200" dirty="0" smtClean="0">
              <a:solidFill>
                <a:schemeClr val="tx1"/>
              </a:solidFill>
              <a:effectLst/>
              <a:latin typeface="+mn-lt"/>
              <a:ea typeface="+mn-ea"/>
              <a:cs typeface="+mn-cs"/>
            </a:endParaRPr>
          </a:p>
          <a:p>
            <a:pPr fontAlgn="t"/>
            <a:r>
              <a:rPr lang="en-US" sz="1200" b="1" i="0" kern="1200" baseline="30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 have made a covenant with My chosen, I have sworn to My servant David:</a:t>
            </a:r>
            <a:r>
              <a:rPr lang="en-US" dirty="0" smtClean="0"/>
              <a:t/>
            </a:r>
            <a:br>
              <a:rPr lang="en-US" dirty="0" smtClean="0"/>
            </a:br>
            <a:r>
              <a:rPr lang="en-US" sz="1200" b="1" i="0" kern="1200" baseline="30000" dirty="0" smtClean="0">
                <a:solidFill>
                  <a:schemeClr val="tx1"/>
                </a:solidFill>
                <a:effectLst/>
                <a:latin typeface="+mn-lt"/>
                <a:ea typeface="+mn-ea"/>
                <a:cs typeface="+mn-cs"/>
              </a:rPr>
              <a:t>4 </a:t>
            </a:r>
            <a:r>
              <a:rPr lang="en-US" sz="1200" b="0" i="0" kern="1200" dirty="0" smtClean="0">
                <a:solidFill>
                  <a:schemeClr val="tx1"/>
                </a:solidFill>
                <a:effectLst/>
                <a:latin typeface="+mn-lt"/>
                <a:ea typeface="+mn-ea"/>
                <a:cs typeface="+mn-cs"/>
              </a:rPr>
              <a:t>‘Your seed I will establish forever, And build up your throne to all generations.’”</a:t>
            </a:r>
          </a:p>
          <a:p>
            <a:pPr fontAlgn="t"/>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2 Samuel 7:12-16 New King James Version (NKJV)</a:t>
            </a:r>
          </a:p>
          <a:p>
            <a:r>
              <a:rPr lang="en-US" sz="1200" b="1" i="0" kern="1200" baseline="30000" dirty="0" smtClean="0">
                <a:solidFill>
                  <a:schemeClr val="tx1"/>
                </a:solidFill>
                <a:effectLst/>
                <a:latin typeface="+mn-lt"/>
                <a:ea typeface="+mn-ea"/>
                <a:cs typeface="+mn-cs"/>
              </a:rPr>
              <a:t>12 </a:t>
            </a:r>
            <a:r>
              <a:rPr lang="en-US" sz="1200" b="0" i="0" kern="1200" dirty="0" smtClean="0">
                <a:solidFill>
                  <a:schemeClr val="tx1"/>
                </a:solidFill>
                <a:effectLst/>
                <a:latin typeface="+mn-lt"/>
                <a:ea typeface="+mn-ea"/>
                <a:cs typeface="+mn-cs"/>
              </a:rPr>
              <a:t>“When your days are fulfilled and you rest with your fathers, I will set up your seed after you, who will come from your body, and I will establish his kingdom. </a:t>
            </a:r>
            <a:r>
              <a:rPr lang="en-US" sz="1200" b="1" i="0" kern="1200" baseline="30000" dirty="0" smtClean="0">
                <a:solidFill>
                  <a:schemeClr val="tx1"/>
                </a:solidFill>
                <a:effectLst/>
                <a:latin typeface="+mn-lt"/>
                <a:ea typeface="+mn-ea"/>
                <a:cs typeface="+mn-cs"/>
              </a:rPr>
              <a:t>13 </a:t>
            </a:r>
            <a:r>
              <a:rPr lang="en-US" sz="1200" b="0" i="0" kern="1200" dirty="0" smtClean="0">
                <a:solidFill>
                  <a:schemeClr val="tx1"/>
                </a:solidFill>
                <a:effectLst/>
                <a:latin typeface="+mn-lt"/>
                <a:ea typeface="+mn-ea"/>
                <a:cs typeface="+mn-cs"/>
              </a:rPr>
              <a:t>He shall build a house for My name, and I will establish the throne of his kingdom forever. </a:t>
            </a:r>
            <a:r>
              <a:rPr lang="en-US" sz="1200" b="1" i="0" kern="1200" baseline="30000" dirty="0" smtClean="0">
                <a:solidFill>
                  <a:schemeClr val="tx1"/>
                </a:solidFill>
                <a:effectLst/>
                <a:latin typeface="+mn-lt"/>
                <a:ea typeface="+mn-ea"/>
                <a:cs typeface="+mn-cs"/>
              </a:rPr>
              <a:t>14 </a:t>
            </a:r>
            <a:r>
              <a:rPr lang="en-US" sz="1200" b="0" i="0" kern="1200" dirty="0" smtClean="0">
                <a:solidFill>
                  <a:schemeClr val="tx1"/>
                </a:solidFill>
                <a:effectLst/>
                <a:latin typeface="+mn-lt"/>
                <a:ea typeface="+mn-ea"/>
                <a:cs typeface="+mn-cs"/>
              </a:rPr>
              <a:t>I will be his Father, and he shall be My son. If he commits iniquity, I will chasten him with the rod of men and with the blows of the sons of men. </a:t>
            </a:r>
            <a:r>
              <a:rPr lang="en-US" sz="1200" b="1" i="0" kern="1200" baseline="30000" dirty="0" smtClean="0">
                <a:solidFill>
                  <a:schemeClr val="tx1"/>
                </a:solidFill>
                <a:effectLst/>
                <a:latin typeface="+mn-lt"/>
                <a:ea typeface="+mn-ea"/>
                <a:cs typeface="+mn-cs"/>
              </a:rPr>
              <a:t>15 </a:t>
            </a:r>
            <a:r>
              <a:rPr lang="en-US" sz="1200" b="0" i="0" kern="1200" dirty="0" smtClean="0">
                <a:solidFill>
                  <a:schemeClr val="tx1"/>
                </a:solidFill>
                <a:effectLst/>
                <a:latin typeface="+mn-lt"/>
                <a:ea typeface="+mn-ea"/>
                <a:cs typeface="+mn-cs"/>
              </a:rPr>
              <a:t>But My mercy shall not depart from him, as I took </a:t>
            </a:r>
            <a:r>
              <a:rPr lang="en-US" sz="1200" b="0" i="1" kern="1200" dirty="0" smtClean="0">
                <a:solidFill>
                  <a:schemeClr val="tx1"/>
                </a:solidFill>
                <a:effectLst/>
                <a:latin typeface="+mn-lt"/>
                <a:ea typeface="+mn-ea"/>
                <a:cs typeface="+mn-cs"/>
              </a:rPr>
              <a:t>it</a:t>
            </a:r>
            <a:r>
              <a:rPr lang="en-US" sz="1200" b="0" i="0" kern="1200" dirty="0" smtClean="0">
                <a:solidFill>
                  <a:schemeClr val="tx1"/>
                </a:solidFill>
                <a:effectLst/>
                <a:latin typeface="+mn-lt"/>
                <a:ea typeface="+mn-ea"/>
                <a:cs typeface="+mn-cs"/>
              </a:rPr>
              <a:t> from Saul, whom I removed from before you. </a:t>
            </a:r>
            <a:r>
              <a:rPr lang="en-US" sz="1200" b="1" i="0" kern="1200" baseline="30000" dirty="0" smtClean="0">
                <a:solidFill>
                  <a:schemeClr val="tx1"/>
                </a:solidFill>
                <a:effectLst/>
                <a:latin typeface="+mn-lt"/>
                <a:ea typeface="+mn-ea"/>
                <a:cs typeface="+mn-cs"/>
              </a:rPr>
              <a:t>16 </a:t>
            </a:r>
            <a:r>
              <a:rPr lang="en-US" sz="1200" b="0" i="0" kern="1200" dirty="0" smtClean="0">
                <a:solidFill>
                  <a:schemeClr val="tx1"/>
                </a:solidFill>
                <a:effectLst/>
                <a:latin typeface="+mn-lt"/>
                <a:ea typeface="+mn-ea"/>
                <a:cs typeface="+mn-cs"/>
              </a:rPr>
              <a:t>And your house and your kingdom shall be established forever before you.</a:t>
            </a:r>
            <a:r>
              <a:rPr lang="en-US" sz="1200" b="0" i="0" kern="1200" baseline="300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3" tooltip="See footnote a"/>
              </a:rPr>
              <a:t>a</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Your throne shall be established forever.”’”</a:t>
            </a:r>
          </a:p>
          <a:p>
            <a:pPr fontAlgn="t"/>
            <a:endParaRPr lang="en-US" sz="1200" b="0" i="0" kern="1200" dirty="0" smtClean="0">
              <a:solidFill>
                <a:schemeClr val="tx1"/>
              </a:solidFill>
              <a:effectLst/>
              <a:latin typeface="+mn-lt"/>
              <a:ea typeface="+mn-ea"/>
              <a:cs typeface="+mn-cs"/>
            </a:endParaRPr>
          </a:p>
          <a:p>
            <a:pPr fontAlgn="t"/>
            <a:r>
              <a:rPr lang="en-US" sz="1200" b="0" i="0" kern="1200" dirty="0" smtClean="0">
                <a:solidFill>
                  <a:schemeClr val="tx1"/>
                </a:solidFill>
                <a:effectLst/>
                <a:latin typeface="+mn-lt"/>
                <a:ea typeface="+mn-ea"/>
                <a:cs typeface="+mn-cs"/>
              </a:rPr>
              <a:t>The </a:t>
            </a:r>
            <a:r>
              <a:rPr lang="en-US" sz="1200" b="0" i="0" kern="1200" dirty="0">
                <a:solidFill>
                  <a:schemeClr val="tx1"/>
                </a:solidFill>
                <a:effectLst/>
                <a:latin typeface="+mn-lt"/>
                <a:ea typeface="+mn-ea"/>
                <a:cs typeface="+mn-cs"/>
              </a:rPr>
              <a:t>agreement / understanding was between God –</a:t>
            </a:r>
            <a:r>
              <a:rPr lang="en-US" sz="1200" b="0" i="0" kern="1200" baseline="0" dirty="0">
                <a:solidFill>
                  <a:schemeClr val="tx1"/>
                </a:solidFill>
                <a:effectLst/>
                <a:latin typeface="+mn-lt"/>
                <a:ea typeface="+mn-ea"/>
                <a:cs typeface="+mn-cs"/>
              </a:rPr>
              <a:t> King David and his seed </a:t>
            </a:r>
          </a:p>
          <a:p>
            <a:pPr fontAlgn="t"/>
            <a:r>
              <a:rPr lang="en-US" sz="1200" b="0" i="0" kern="1200" baseline="0" dirty="0">
                <a:solidFill>
                  <a:schemeClr val="tx1"/>
                </a:solidFill>
                <a:effectLst/>
                <a:latin typeface="+mn-lt"/>
                <a:ea typeface="+mn-ea"/>
                <a:cs typeface="+mn-cs"/>
              </a:rPr>
              <a:t>The obligation and commitment – Establish King David’s throne forever through Jesus Christ. </a:t>
            </a:r>
            <a:r>
              <a:rPr lang="en-US" sz="1200" b="0" i="0" kern="1200" baseline="0" dirty="0" smtClean="0">
                <a:solidFill>
                  <a:schemeClr val="tx1"/>
                </a:solidFill>
                <a:effectLst/>
                <a:latin typeface="+mn-lt"/>
                <a:ea typeface="+mn-ea"/>
                <a:cs typeface="+mn-cs"/>
              </a:rPr>
              <a:t>Build the first Temple to God.</a:t>
            </a:r>
            <a:endParaRPr lang="en-US" sz="1200" b="0" i="0" kern="1200" baseline="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12</a:t>
            </a:fld>
            <a:endParaRPr lang="en-US" dirty="0"/>
          </a:p>
        </p:txBody>
      </p:sp>
    </p:spTree>
    <p:extLst>
      <p:ext uri="{BB962C8B-B14F-4D97-AF65-F5344CB8AC3E}">
        <p14:creationId xmlns:p14="http://schemas.microsoft.com/office/powerpoint/2010/main" val="926060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Covenant with David.</a:t>
            </a:r>
          </a:p>
          <a:p>
            <a:pPr fontAlgn="t"/>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Jeremiah 33:17 New Living Translation (NLT)</a:t>
            </a:r>
          </a:p>
          <a:p>
            <a:r>
              <a:rPr lang="en-US" sz="1200" b="1" i="0" kern="1200" baseline="30000" dirty="0">
                <a:solidFill>
                  <a:schemeClr val="tx1"/>
                </a:solidFill>
                <a:effectLst/>
                <a:latin typeface="+mn-lt"/>
                <a:ea typeface="+mn-ea"/>
                <a:cs typeface="+mn-cs"/>
              </a:rPr>
              <a:t>17 </a:t>
            </a:r>
            <a:r>
              <a:rPr lang="en-US" sz="1200" b="0" i="0" kern="1200" dirty="0">
                <a:solidFill>
                  <a:schemeClr val="tx1"/>
                </a:solidFill>
                <a:effectLst/>
                <a:latin typeface="+mn-lt"/>
                <a:ea typeface="+mn-ea"/>
                <a:cs typeface="+mn-cs"/>
              </a:rPr>
              <a:t>For this is what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says: David will have a descendant sitting on the throne of Israel forever.</a:t>
            </a:r>
          </a:p>
          <a:p>
            <a:pPr fontAlgn="t"/>
            <a:endParaRPr lang="en-US" sz="1200" b="0" i="0" kern="1200" dirty="0">
              <a:solidFill>
                <a:schemeClr val="tx1"/>
              </a:solidFill>
              <a:effectLst/>
              <a:latin typeface="+mn-lt"/>
              <a:ea typeface="+mn-ea"/>
              <a:cs typeface="+mn-cs"/>
            </a:endParaRPr>
          </a:p>
          <a:p>
            <a:pPr fontAlgn="t"/>
            <a:r>
              <a:rPr lang="en-US" sz="1200" b="0" i="0" kern="1200" baseline="0" dirty="0">
                <a:solidFill>
                  <a:schemeClr val="tx1"/>
                </a:solidFill>
                <a:effectLst/>
                <a:latin typeface="+mn-lt"/>
                <a:ea typeface="+mn-ea"/>
                <a:cs typeface="+mn-cs"/>
              </a:rPr>
              <a:t>The Sign of this covenant – United Kingdom Line of Kings and Queens from </a:t>
            </a:r>
            <a:r>
              <a:rPr lang="en-US" sz="1200" b="0" i="0" kern="1200" baseline="0" dirty="0" smtClean="0">
                <a:solidFill>
                  <a:schemeClr val="tx1"/>
                </a:solidFill>
                <a:effectLst/>
                <a:latin typeface="+mn-lt"/>
                <a:ea typeface="+mn-ea"/>
                <a:cs typeface="+mn-cs"/>
              </a:rPr>
              <a:t>Israel. There may be some debate on this, but I think it is the Line of Kings and Queens. </a:t>
            </a:r>
            <a:endParaRPr lang="en-US" sz="1200" b="0" i="0" kern="1200" baseline="0" dirty="0">
              <a:solidFill>
                <a:schemeClr val="tx1"/>
              </a:solidFill>
              <a:effectLst/>
              <a:latin typeface="+mn-lt"/>
              <a:ea typeface="+mn-ea"/>
              <a:cs typeface="+mn-cs"/>
            </a:endParaRPr>
          </a:p>
          <a:p>
            <a:pPr fontAlgn="t"/>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65BFDD-EEDA-47A4-9EDF-F8EB36F9B80A}" type="slidenum">
              <a:rPr lang="en-US" smtClean="0"/>
              <a:pPr/>
              <a:t>13</a:t>
            </a:fld>
            <a:endParaRPr lang="en-US" dirty="0"/>
          </a:p>
        </p:txBody>
      </p:sp>
    </p:spTree>
    <p:extLst>
      <p:ext uri="{BB962C8B-B14F-4D97-AF65-F5344CB8AC3E}">
        <p14:creationId xmlns:p14="http://schemas.microsoft.com/office/powerpoint/2010/main" val="2041069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Covenant of marriage.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Mark 10:6-8 New King James Version (NKJV)</a:t>
            </a:r>
          </a:p>
          <a:p>
            <a:r>
              <a:rPr lang="en-US" sz="1200" b="1" i="0" kern="1200" baseline="30000" dirty="0">
                <a:solidFill>
                  <a:schemeClr val="tx1"/>
                </a:solidFill>
                <a:effectLst/>
                <a:latin typeface="+mn-lt"/>
                <a:ea typeface="+mn-ea"/>
                <a:cs typeface="+mn-cs"/>
              </a:rPr>
              <a:t>6 </a:t>
            </a:r>
            <a:r>
              <a:rPr lang="en-US" sz="1200" b="0" i="0" kern="1200" dirty="0">
                <a:solidFill>
                  <a:schemeClr val="tx1"/>
                </a:solidFill>
                <a:effectLst/>
                <a:latin typeface="+mn-lt"/>
                <a:ea typeface="+mn-ea"/>
                <a:cs typeface="+mn-cs"/>
              </a:rPr>
              <a:t>But from the beginning of the creation, God ‘made them male and female.’</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3" tooltip="See footnote a"/>
              </a:rPr>
              <a:t>a</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t>
            </a:r>
            <a:r>
              <a:rPr lang="en-US" sz="1200" b="1" i="0" kern="1200" baseline="30000" dirty="0">
                <a:solidFill>
                  <a:schemeClr val="tx1"/>
                </a:solidFill>
                <a:effectLst/>
                <a:latin typeface="+mn-lt"/>
                <a:ea typeface="+mn-ea"/>
                <a:cs typeface="+mn-cs"/>
              </a:rPr>
              <a:t>7 </a:t>
            </a:r>
            <a:r>
              <a:rPr lang="en-US" sz="1200" b="0" i="0" kern="1200" dirty="0">
                <a:solidFill>
                  <a:schemeClr val="tx1"/>
                </a:solidFill>
                <a:effectLst/>
                <a:latin typeface="+mn-lt"/>
                <a:ea typeface="+mn-ea"/>
                <a:cs typeface="+mn-cs"/>
              </a:rPr>
              <a:t>‘For this reason a man shall leave his father and mother and be joined to his wife, </a:t>
            </a:r>
            <a:r>
              <a:rPr lang="en-US" sz="1200" b="1" i="0" kern="1200" baseline="30000" dirty="0">
                <a:solidFill>
                  <a:schemeClr val="tx1"/>
                </a:solidFill>
                <a:effectLst/>
                <a:latin typeface="+mn-lt"/>
                <a:ea typeface="+mn-ea"/>
                <a:cs typeface="+mn-cs"/>
              </a:rPr>
              <a:t>8 </a:t>
            </a:r>
            <a:r>
              <a:rPr lang="en-US" sz="1200" b="0" i="0" kern="1200" dirty="0">
                <a:solidFill>
                  <a:schemeClr val="tx1"/>
                </a:solidFill>
                <a:effectLst/>
                <a:latin typeface="+mn-lt"/>
                <a:ea typeface="+mn-ea"/>
                <a:cs typeface="+mn-cs"/>
              </a:rPr>
              <a:t>and the two shall become one flesh’; </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4" tooltip="See footnote b"/>
              </a:rPr>
              <a:t>b</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so then they are no longer two, but one flesh.</a:t>
            </a:r>
          </a:p>
          <a:p>
            <a:endParaRPr lang="en-US" sz="1200" b="0" i="0" u="none" strike="noStrike" kern="1200" baseline="0" dirty="0">
              <a:solidFill>
                <a:schemeClr val="tx1"/>
              </a:solidFill>
              <a:latin typeface="+mn-lt"/>
              <a:ea typeface="+mn-ea"/>
              <a:cs typeface="+mn-cs"/>
            </a:endParaRPr>
          </a:p>
          <a:p>
            <a:r>
              <a:rPr lang="en-US" sz="1200" b="0" i="0" kern="1200" dirty="0">
                <a:solidFill>
                  <a:schemeClr val="tx1"/>
                </a:solidFill>
                <a:effectLst/>
                <a:latin typeface="+mn-lt"/>
                <a:ea typeface="+mn-ea"/>
                <a:cs typeface="+mn-cs"/>
              </a:rPr>
              <a:t>Jeremiah 3:14 New King James Version (NKJV)</a:t>
            </a:r>
          </a:p>
          <a:p>
            <a:r>
              <a:rPr lang="en-US" sz="1200" b="1" i="0" kern="1200" baseline="30000" dirty="0">
                <a:solidFill>
                  <a:schemeClr val="tx1"/>
                </a:solidFill>
                <a:effectLst/>
                <a:latin typeface="+mn-lt"/>
                <a:ea typeface="+mn-ea"/>
                <a:cs typeface="+mn-cs"/>
              </a:rPr>
              <a:t>14 </a:t>
            </a:r>
            <a:r>
              <a:rPr lang="en-US" sz="1200" b="0" i="0" kern="1200" dirty="0">
                <a:solidFill>
                  <a:schemeClr val="tx1"/>
                </a:solidFill>
                <a:effectLst/>
                <a:latin typeface="+mn-lt"/>
                <a:ea typeface="+mn-ea"/>
                <a:cs typeface="+mn-cs"/>
              </a:rPr>
              <a:t>“Return, O backsliding children,” says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“for I am married to you. I will take you, one from a city and two from a family, and I will bring you to Zion.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Ephesians 5:25-33 New King James Version (NKJV)</a:t>
            </a:r>
          </a:p>
          <a:p>
            <a:r>
              <a:rPr lang="en-US" sz="1200" b="1" i="0" kern="1200" baseline="30000" dirty="0">
                <a:solidFill>
                  <a:schemeClr val="tx1"/>
                </a:solidFill>
                <a:effectLst/>
                <a:latin typeface="+mn-lt"/>
                <a:ea typeface="+mn-ea"/>
                <a:cs typeface="+mn-cs"/>
              </a:rPr>
              <a:t>25 </a:t>
            </a:r>
            <a:r>
              <a:rPr lang="en-US" sz="1200" b="0" i="0" kern="1200" dirty="0">
                <a:solidFill>
                  <a:schemeClr val="tx1"/>
                </a:solidFill>
                <a:effectLst/>
                <a:latin typeface="+mn-lt"/>
                <a:ea typeface="+mn-ea"/>
                <a:cs typeface="+mn-cs"/>
              </a:rPr>
              <a:t>Husbands, love your wives, just as Christ also loved the church and gave Himself for her, </a:t>
            </a:r>
            <a:r>
              <a:rPr lang="en-US" sz="1200" b="1" i="0" kern="1200" baseline="30000" dirty="0">
                <a:solidFill>
                  <a:schemeClr val="tx1"/>
                </a:solidFill>
                <a:effectLst/>
                <a:latin typeface="+mn-lt"/>
                <a:ea typeface="+mn-ea"/>
                <a:cs typeface="+mn-cs"/>
              </a:rPr>
              <a:t>26 </a:t>
            </a:r>
            <a:r>
              <a:rPr lang="en-US" sz="1200" b="0" i="0" kern="1200" dirty="0">
                <a:solidFill>
                  <a:schemeClr val="tx1"/>
                </a:solidFill>
                <a:effectLst/>
                <a:latin typeface="+mn-lt"/>
                <a:ea typeface="+mn-ea"/>
                <a:cs typeface="+mn-cs"/>
              </a:rPr>
              <a:t>that He might sanctify and cleanse her with the washing of water by the word, </a:t>
            </a:r>
            <a:r>
              <a:rPr lang="en-US" sz="1200" b="1" i="0" kern="1200" baseline="30000" dirty="0">
                <a:solidFill>
                  <a:schemeClr val="tx1"/>
                </a:solidFill>
                <a:effectLst/>
                <a:latin typeface="+mn-lt"/>
                <a:ea typeface="+mn-ea"/>
                <a:cs typeface="+mn-cs"/>
              </a:rPr>
              <a:t>27 </a:t>
            </a:r>
            <a:r>
              <a:rPr lang="en-US" sz="1200" b="0" i="0" kern="1200" dirty="0">
                <a:solidFill>
                  <a:schemeClr val="tx1"/>
                </a:solidFill>
                <a:effectLst/>
                <a:latin typeface="+mn-lt"/>
                <a:ea typeface="+mn-ea"/>
                <a:cs typeface="+mn-cs"/>
              </a:rPr>
              <a:t>that He might present her to Himself a glorious church, not having spot or wrinkle or any such thing, but that she should be holy and without blemish. </a:t>
            </a:r>
            <a:r>
              <a:rPr lang="en-US" sz="1200" b="1" i="0" kern="1200" baseline="30000" dirty="0">
                <a:solidFill>
                  <a:schemeClr val="tx1"/>
                </a:solidFill>
                <a:effectLst/>
                <a:latin typeface="+mn-lt"/>
                <a:ea typeface="+mn-ea"/>
                <a:cs typeface="+mn-cs"/>
              </a:rPr>
              <a:t>28 </a:t>
            </a:r>
            <a:r>
              <a:rPr lang="en-US" sz="1200" b="0" i="0" kern="1200" dirty="0">
                <a:solidFill>
                  <a:schemeClr val="tx1"/>
                </a:solidFill>
                <a:effectLst/>
                <a:latin typeface="+mn-lt"/>
                <a:ea typeface="+mn-ea"/>
                <a:cs typeface="+mn-cs"/>
              </a:rPr>
              <a:t>So husbands ought to love their own wives as their own bodies; he who loves his wife loves himself. </a:t>
            </a:r>
            <a:r>
              <a:rPr lang="en-US" sz="1200" b="1" i="0" kern="1200" baseline="30000" dirty="0">
                <a:solidFill>
                  <a:schemeClr val="tx1"/>
                </a:solidFill>
                <a:effectLst/>
                <a:latin typeface="+mn-lt"/>
                <a:ea typeface="+mn-ea"/>
                <a:cs typeface="+mn-cs"/>
              </a:rPr>
              <a:t>29 </a:t>
            </a:r>
            <a:r>
              <a:rPr lang="en-US" sz="1200" b="0" i="0" kern="1200" dirty="0">
                <a:solidFill>
                  <a:schemeClr val="tx1"/>
                </a:solidFill>
                <a:effectLst/>
                <a:latin typeface="+mn-lt"/>
                <a:ea typeface="+mn-ea"/>
                <a:cs typeface="+mn-cs"/>
              </a:rPr>
              <a:t>For no one ever hated his own flesh, but nourishes and cherishes it, just as the Lord </a:t>
            </a:r>
            <a:r>
              <a:rPr lang="en-US" sz="1200" b="0" i="1" kern="1200" dirty="0">
                <a:solidFill>
                  <a:schemeClr val="tx1"/>
                </a:solidFill>
                <a:effectLst/>
                <a:latin typeface="+mn-lt"/>
                <a:ea typeface="+mn-ea"/>
                <a:cs typeface="+mn-cs"/>
              </a:rPr>
              <a:t>does</a:t>
            </a:r>
            <a:r>
              <a:rPr lang="en-US" sz="1200" b="0" i="0" kern="1200" dirty="0">
                <a:solidFill>
                  <a:schemeClr val="tx1"/>
                </a:solidFill>
                <a:effectLst/>
                <a:latin typeface="+mn-lt"/>
                <a:ea typeface="+mn-ea"/>
                <a:cs typeface="+mn-cs"/>
              </a:rPr>
              <a:t> the church. </a:t>
            </a:r>
            <a:r>
              <a:rPr lang="en-US" sz="1200" b="1" i="0" kern="1200" baseline="30000" dirty="0">
                <a:solidFill>
                  <a:schemeClr val="tx1"/>
                </a:solidFill>
                <a:effectLst/>
                <a:latin typeface="+mn-lt"/>
                <a:ea typeface="+mn-ea"/>
                <a:cs typeface="+mn-cs"/>
              </a:rPr>
              <a:t>30 </a:t>
            </a:r>
            <a:r>
              <a:rPr lang="en-US" sz="1200" b="0" i="0" kern="1200" dirty="0">
                <a:solidFill>
                  <a:schemeClr val="tx1"/>
                </a:solidFill>
                <a:effectLst/>
                <a:latin typeface="+mn-lt"/>
                <a:ea typeface="+mn-ea"/>
                <a:cs typeface="+mn-cs"/>
              </a:rPr>
              <a:t>For we are members of His body,</a:t>
            </a:r>
            <a:r>
              <a:rPr lang="en-US" sz="1200" b="0" i="0"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His flesh and of His bones. </a:t>
            </a:r>
            <a:r>
              <a:rPr lang="en-US" sz="1200" b="1" i="0" kern="1200" baseline="30000" dirty="0">
                <a:solidFill>
                  <a:schemeClr val="tx1"/>
                </a:solidFill>
                <a:effectLst/>
                <a:latin typeface="+mn-lt"/>
                <a:ea typeface="+mn-ea"/>
                <a:cs typeface="+mn-cs"/>
              </a:rPr>
              <a:t>31 </a:t>
            </a:r>
            <a:r>
              <a:rPr lang="en-US" sz="1200" b="0" i="0" kern="1200" dirty="0">
                <a:solidFill>
                  <a:schemeClr val="tx1"/>
                </a:solidFill>
                <a:effectLst/>
                <a:latin typeface="+mn-lt"/>
                <a:ea typeface="+mn-ea"/>
                <a:cs typeface="+mn-cs"/>
              </a:rPr>
              <a:t>“For this reason a man shall leave his father and mother and be joined to his wife, and the two shall become one flesh.” </a:t>
            </a:r>
            <a:r>
              <a:rPr lang="en-US" sz="1200" b="1" i="0" kern="1200" baseline="30000" dirty="0">
                <a:solidFill>
                  <a:schemeClr val="tx1"/>
                </a:solidFill>
                <a:effectLst/>
                <a:latin typeface="+mn-lt"/>
                <a:ea typeface="+mn-ea"/>
                <a:cs typeface="+mn-cs"/>
              </a:rPr>
              <a:t>32 </a:t>
            </a:r>
            <a:r>
              <a:rPr lang="en-US" sz="1200" b="0" i="0" kern="1200" dirty="0">
                <a:solidFill>
                  <a:schemeClr val="tx1"/>
                </a:solidFill>
                <a:effectLst/>
                <a:latin typeface="+mn-lt"/>
                <a:ea typeface="+mn-ea"/>
                <a:cs typeface="+mn-cs"/>
              </a:rPr>
              <a:t>This is a great mystery, but I speak concerning Christ and the church. </a:t>
            </a:r>
            <a:r>
              <a:rPr lang="en-US" sz="1200" b="1" i="0" kern="1200" baseline="30000" dirty="0">
                <a:solidFill>
                  <a:schemeClr val="tx1"/>
                </a:solidFill>
                <a:effectLst/>
                <a:latin typeface="+mn-lt"/>
                <a:ea typeface="+mn-ea"/>
                <a:cs typeface="+mn-cs"/>
              </a:rPr>
              <a:t>33 </a:t>
            </a:r>
            <a:r>
              <a:rPr lang="en-US" sz="1200" b="0" i="0" kern="1200" dirty="0">
                <a:solidFill>
                  <a:schemeClr val="tx1"/>
                </a:solidFill>
                <a:effectLst/>
                <a:latin typeface="+mn-lt"/>
                <a:ea typeface="+mn-ea"/>
                <a:cs typeface="+mn-cs"/>
              </a:rPr>
              <a:t>Nevertheless let each one of you in particular so love his own wife as himself, and let the wife </a:t>
            </a:r>
            <a:r>
              <a:rPr lang="en-US" sz="1200" b="0" i="1" kern="1200" dirty="0">
                <a:solidFill>
                  <a:schemeClr val="tx1"/>
                </a:solidFill>
                <a:effectLst/>
                <a:latin typeface="+mn-lt"/>
                <a:ea typeface="+mn-ea"/>
                <a:cs typeface="+mn-cs"/>
              </a:rPr>
              <a:t>see</a:t>
            </a:r>
            <a:r>
              <a:rPr lang="en-US" sz="1200" b="0" i="0" kern="1200" dirty="0">
                <a:solidFill>
                  <a:schemeClr val="tx1"/>
                </a:solidFill>
                <a:effectLst/>
                <a:latin typeface="+mn-lt"/>
                <a:ea typeface="+mn-ea"/>
                <a:cs typeface="+mn-cs"/>
              </a:rPr>
              <a:t> that she respects </a:t>
            </a:r>
            <a:r>
              <a:rPr lang="en-US" sz="1200" b="0" i="1" kern="1200" dirty="0">
                <a:solidFill>
                  <a:schemeClr val="tx1"/>
                </a:solidFill>
                <a:effectLst/>
                <a:latin typeface="+mn-lt"/>
                <a:ea typeface="+mn-ea"/>
                <a:cs typeface="+mn-cs"/>
              </a:rPr>
              <a:t>her</a:t>
            </a:r>
            <a:r>
              <a:rPr lang="en-US" sz="1200" b="0" i="0" kern="1200" dirty="0">
                <a:solidFill>
                  <a:schemeClr val="tx1"/>
                </a:solidFill>
                <a:effectLst/>
                <a:latin typeface="+mn-lt"/>
                <a:ea typeface="+mn-ea"/>
                <a:cs typeface="+mn-cs"/>
              </a:rPr>
              <a:t> husband.</a:t>
            </a:r>
          </a:p>
          <a:p>
            <a:r>
              <a:rPr lang="en-US" sz="1200" b="0" i="0" u="none" strike="noStrike" kern="1200" baseline="0" dirty="0" smtClean="0">
                <a:solidFill>
                  <a:schemeClr val="tx1"/>
                </a:solidFill>
                <a:latin typeface="+mn-lt"/>
                <a:ea typeface="+mn-ea"/>
                <a:cs typeface="+mn-cs"/>
              </a:rPr>
              <a:t>{Click}</a:t>
            </a:r>
            <a:endParaRPr lang="en-US" sz="1200" b="0" i="0" u="none" strike="noStrike" kern="1200" baseline="0" dirty="0">
              <a:solidFill>
                <a:schemeClr val="tx1"/>
              </a:solidFill>
              <a:latin typeface="+mn-lt"/>
              <a:ea typeface="+mn-ea"/>
              <a:cs typeface="+mn-cs"/>
            </a:endParaRPr>
          </a:p>
          <a:p>
            <a:pPr fontAlgn="t"/>
            <a:r>
              <a:rPr lang="en-US" sz="1200" b="0" i="0" kern="1200" dirty="0">
                <a:solidFill>
                  <a:schemeClr val="tx1"/>
                </a:solidFill>
                <a:effectLst/>
                <a:latin typeface="+mn-lt"/>
                <a:ea typeface="+mn-ea"/>
                <a:cs typeface="+mn-cs"/>
              </a:rPr>
              <a:t>The Agreement / Understanding was between God +</a:t>
            </a:r>
            <a:r>
              <a:rPr lang="en-US" sz="1200" b="0" i="0" kern="1200" baseline="0" dirty="0">
                <a:solidFill>
                  <a:schemeClr val="tx1"/>
                </a:solidFill>
                <a:effectLst/>
                <a:latin typeface="+mn-lt"/>
                <a:ea typeface="+mn-ea"/>
                <a:cs typeface="+mn-cs"/>
              </a:rPr>
              <a:t> Husband + </a:t>
            </a:r>
            <a:r>
              <a:rPr lang="en-US" sz="1200" b="0" i="0" kern="1200" baseline="0" dirty="0" smtClean="0">
                <a:solidFill>
                  <a:schemeClr val="tx1"/>
                </a:solidFill>
                <a:effectLst/>
                <a:latin typeface="+mn-lt"/>
                <a:ea typeface="+mn-ea"/>
                <a:cs typeface="+mn-cs"/>
              </a:rPr>
              <a:t>Wife {Click}</a:t>
            </a:r>
            <a:endParaRPr lang="en-US" sz="1200" b="0" i="0" kern="1200" baseline="0" dirty="0">
              <a:solidFill>
                <a:schemeClr val="tx1"/>
              </a:solidFill>
              <a:effectLst/>
              <a:latin typeface="+mn-lt"/>
              <a:ea typeface="+mn-ea"/>
              <a:cs typeface="+mn-cs"/>
            </a:endParaRPr>
          </a:p>
          <a:p>
            <a:pPr fontAlgn="t"/>
            <a:r>
              <a:rPr lang="en-US" sz="1200" b="0" i="0" kern="1200" baseline="0" dirty="0">
                <a:solidFill>
                  <a:schemeClr val="tx1"/>
                </a:solidFill>
                <a:effectLst/>
                <a:latin typeface="+mn-lt"/>
                <a:ea typeface="+mn-ea"/>
                <a:cs typeface="+mn-cs"/>
              </a:rPr>
              <a:t>The Obligations and Commitments – </a:t>
            </a:r>
            <a:r>
              <a:rPr lang="en-US" sz="1200" b="0" i="0" kern="1200" baseline="0" dirty="0" smtClean="0">
                <a:solidFill>
                  <a:schemeClr val="tx1"/>
                </a:solidFill>
                <a:effectLst/>
                <a:latin typeface="+mn-lt"/>
                <a:ea typeface="+mn-ea"/>
                <a:cs typeface="+mn-cs"/>
              </a:rPr>
              <a:t>Husbands/Wives were to remain </a:t>
            </a:r>
            <a:r>
              <a:rPr lang="en-US" sz="1200" b="0" i="0" kern="1200" baseline="0" dirty="0">
                <a:solidFill>
                  <a:schemeClr val="tx1"/>
                </a:solidFill>
                <a:effectLst/>
                <a:latin typeface="+mn-lt"/>
                <a:ea typeface="+mn-ea"/>
                <a:cs typeface="+mn-cs"/>
              </a:rPr>
              <a:t>Faithful, Love and Respect, </a:t>
            </a:r>
            <a:r>
              <a:rPr lang="en-US" sz="1200" b="0" i="0" kern="1200" baseline="0" dirty="0" smtClean="0">
                <a:solidFill>
                  <a:schemeClr val="tx1"/>
                </a:solidFill>
                <a:effectLst/>
                <a:latin typeface="+mn-lt"/>
                <a:ea typeface="+mn-ea"/>
                <a:cs typeface="+mn-cs"/>
              </a:rPr>
              <a:t>{</a:t>
            </a:r>
            <a:r>
              <a:rPr lang="en-US" sz="1200" b="0" i="0" kern="1200" baseline="0" dirty="0" err="1" smtClean="0">
                <a:solidFill>
                  <a:schemeClr val="tx1"/>
                </a:solidFill>
                <a:effectLst/>
                <a:latin typeface="+mn-lt"/>
                <a:ea typeface="+mn-ea"/>
                <a:cs typeface="+mn-cs"/>
              </a:rPr>
              <a:t>Clicl</a:t>
            </a:r>
            <a:r>
              <a:rPr lang="en-US" sz="1200" b="0" i="0" kern="1200" baseline="0" dirty="0" smtClean="0">
                <a:solidFill>
                  <a:schemeClr val="tx1"/>
                </a:solidFill>
                <a:effectLst/>
                <a:latin typeface="+mn-lt"/>
                <a:ea typeface="+mn-ea"/>
                <a:cs typeface="+mn-cs"/>
              </a:rPr>
              <a:t>} God would provide Multiple </a:t>
            </a:r>
            <a:r>
              <a:rPr lang="en-US" sz="1200" b="0" i="0" kern="1200" baseline="0" dirty="0">
                <a:solidFill>
                  <a:schemeClr val="tx1"/>
                </a:solidFill>
                <a:effectLst/>
                <a:latin typeface="+mn-lt"/>
                <a:ea typeface="+mn-ea"/>
                <a:cs typeface="+mn-cs"/>
              </a:rPr>
              <a:t>B</a:t>
            </a:r>
            <a:r>
              <a:rPr lang="en-US" sz="1200" b="0" i="0" kern="1200" baseline="0" dirty="0" smtClean="0">
                <a:solidFill>
                  <a:schemeClr val="tx1"/>
                </a:solidFill>
                <a:effectLst/>
                <a:latin typeface="+mn-lt"/>
                <a:ea typeface="+mn-ea"/>
                <a:cs typeface="+mn-cs"/>
              </a:rPr>
              <a:t>lessing</a:t>
            </a:r>
            <a:r>
              <a:rPr lang="en-US" sz="1200" b="0" i="0" kern="1200" baseline="0" dirty="0">
                <a:solidFill>
                  <a:schemeClr val="tx1"/>
                </a:solidFill>
                <a:effectLst/>
                <a:latin typeface="+mn-lt"/>
                <a:ea typeface="+mn-ea"/>
                <a:cs typeface="+mn-cs"/>
              </a:rPr>
              <a:t>, such as </a:t>
            </a:r>
            <a:r>
              <a:rPr lang="en-US" sz="1200" b="0" i="0" kern="1200" baseline="0" dirty="0" smtClean="0">
                <a:solidFill>
                  <a:schemeClr val="tx1"/>
                </a:solidFill>
                <a:effectLst/>
                <a:latin typeface="+mn-lt"/>
                <a:ea typeface="+mn-ea"/>
                <a:cs typeface="+mn-cs"/>
              </a:rPr>
              <a:t>Answered </a:t>
            </a:r>
            <a:r>
              <a:rPr lang="en-US" sz="1200" b="0" i="0" kern="1200" baseline="0" dirty="0">
                <a:solidFill>
                  <a:schemeClr val="tx1"/>
                </a:solidFill>
                <a:effectLst/>
                <a:latin typeface="+mn-lt"/>
                <a:ea typeface="+mn-ea"/>
                <a:cs typeface="+mn-cs"/>
              </a:rPr>
              <a:t>Prayer, Children, Favor from God, Understanding God is a family and much more.   </a:t>
            </a:r>
          </a:p>
          <a:p>
            <a:endParaRPr lang="en-US" baseline="0"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14</a:t>
            </a:fld>
            <a:endParaRPr lang="en-US" dirty="0"/>
          </a:p>
        </p:txBody>
      </p:sp>
    </p:spTree>
    <p:extLst>
      <p:ext uri="{BB962C8B-B14F-4D97-AF65-F5344CB8AC3E}">
        <p14:creationId xmlns:p14="http://schemas.microsoft.com/office/powerpoint/2010/main" val="747209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Covenant of Marriage.</a:t>
            </a:r>
          </a:p>
          <a:p>
            <a:endParaRPr lang="en-US" sz="1200" b="0" i="0" kern="1200" dirty="0">
              <a:solidFill>
                <a:schemeClr val="tx1"/>
              </a:solidFill>
              <a:effectLst/>
              <a:latin typeface="+mn-lt"/>
              <a:ea typeface="+mn-ea"/>
              <a:cs typeface="+mn-cs"/>
            </a:endParaRPr>
          </a:p>
          <a:p>
            <a:r>
              <a:rPr lang="en-US" sz="1200" b="1" i="0" kern="1200" baseline="30000" dirty="0">
                <a:solidFill>
                  <a:schemeClr val="tx1"/>
                </a:solidFill>
                <a:effectLst/>
                <a:latin typeface="+mn-lt"/>
                <a:ea typeface="+mn-ea"/>
                <a:cs typeface="+mn-cs"/>
              </a:rPr>
              <a:t>8 </a:t>
            </a:r>
            <a:r>
              <a:rPr lang="en-US" sz="1200" b="0" i="0" kern="1200" dirty="0">
                <a:solidFill>
                  <a:schemeClr val="tx1"/>
                </a:solidFill>
                <a:effectLst/>
                <a:latin typeface="+mn-lt"/>
                <a:ea typeface="+mn-ea"/>
                <a:cs typeface="+mn-cs"/>
              </a:rPr>
              <a:t>and the two shall become one flesh’; so then they are no longer two, but one flesh.</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The sign of this covenant – Consummation or “one flesh”</a:t>
            </a:r>
          </a:p>
          <a:p>
            <a:endParaRPr lang="en-US" sz="1200" b="0" i="0" kern="1200" dirty="0">
              <a:solidFill>
                <a:schemeClr val="tx1"/>
              </a:solidFill>
              <a:effectLst/>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15</a:t>
            </a:fld>
            <a:endParaRPr lang="en-US" dirty="0"/>
          </a:p>
        </p:txBody>
      </p:sp>
    </p:spTree>
    <p:extLst>
      <p:ext uri="{BB962C8B-B14F-4D97-AF65-F5344CB8AC3E}">
        <p14:creationId xmlns:p14="http://schemas.microsoft.com/office/powerpoint/2010/main" val="3173580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New Covenant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Hebrews 8:7-13 New King James Version (NKJV)</a:t>
            </a:r>
          </a:p>
          <a:p>
            <a:r>
              <a:rPr lang="en-US" sz="1200" b="0" i="0" kern="1200" dirty="0">
                <a:solidFill>
                  <a:schemeClr val="tx1"/>
                </a:solidFill>
                <a:effectLst/>
                <a:latin typeface="+mn-lt"/>
                <a:ea typeface="+mn-ea"/>
                <a:cs typeface="+mn-cs"/>
              </a:rPr>
              <a:t>A New Covenant</a:t>
            </a:r>
          </a:p>
          <a:p>
            <a:r>
              <a:rPr lang="en-US" sz="1200" b="1" i="0" kern="1200" baseline="30000" dirty="0">
                <a:solidFill>
                  <a:schemeClr val="tx1"/>
                </a:solidFill>
                <a:effectLst/>
                <a:latin typeface="+mn-lt"/>
                <a:ea typeface="+mn-ea"/>
                <a:cs typeface="+mn-cs"/>
              </a:rPr>
              <a:t>7 </a:t>
            </a:r>
            <a:r>
              <a:rPr lang="en-US" sz="1200" b="0" i="0" kern="1200" dirty="0">
                <a:solidFill>
                  <a:schemeClr val="tx1"/>
                </a:solidFill>
                <a:effectLst/>
                <a:latin typeface="+mn-lt"/>
                <a:ea typeface="+mn-ea"/>
                <a:cs typeface="+mn-cs"/>
              </a:rPr>
              <a:t>For if that first </a:t>
            </a:r>
            <a:r>
              <a:rPr lang="en-US" sz="1200" b="0" i="1" kern="1200" dirty="0">
                <a:solidFill>
                  <a:schemeClr val="tx1"/>
                </a:solidFill>
                <a:effectLst/>
                <a:latin typeface="+mn-lt"/>
                <a:ea typeface="+mn-ea"/>
                <a:cs typeface="+mn-cs"/>
              </a:rPr>
              <a:t>covenant</a:t>
            </a:r>
            <a:r>
              <a:rPr lang="en-US" sz="1200" b="0" i="0" kern="1200" dirty="0">
                <a:solidFill>
                  <a:schemeClr val="tx1"/>
                </a:solidFill>
                <a:effectLst/>
                <a:latin typeface="+mn-lt"/>
                <a:ea typeface="+mn-ea"/>
                <a:cs typeface="+mn-cs"/>
              </a:rPr>
              <a:t> had been faultless, then no place would have been sought for a second. </a:t>
            </a:r>
            <a:r>
              <a:rPr lang="en-US" sz="1200" b="1" i="0" kern="1200" baseline="30000" dirty="0">
                <a:solidFill>
                  <a:schemeClr val="tx1"/>
                </a:solidFill>
                <a:effectLst/>
                <a:latin typeface="+mn-lt"/>
                <a:ea typeface="+mn-ea"/>
                <a:cs typeface="+mn-cs"/>
              </a:rPr>
              <a:t>8 </a:t>
            </a:r>
            <a:r>
              <a:rPr lang="en-US" sz="1200" b="0" i="0" kern="1200" dirty="0">
                <a:solidFill>
                  <a:schemeClr val="tx1"/>
                </a:solidFill>
                <a:effectLst/>
                <a:latin typeface="+mn-lt"/>
                <a:ea typeface="+mn-ea"/>
                <a:cs typeface="+mn-cs"/>
              </a:rPr>
              <a:t>Because finding fault with them, He says: “Behold, the days are coming, says the L</a:t>
            </a:r>
            <a:r>
              <a:rPr lang="en-US" sz="1200" b="0" i="0" kern="1200" cap="small" dirty="0">
                <a:solidFill>
                  <a:schemeClr val="tx1"/>
                </a:solidFill>
                <a:effectLst/>
                <a:latin typeface="+mn-lt"/>
                <a:ea typeface="+mn-ea"/>
                <a:cs typeface="+mn-cs"/>
              </a:rPr>
              <a:t>ord</a:t>
            </a:r>
            <a:r>
              <a:rPr lang="en-US" sz="1200" b="0" i="0" kern="1200" dirty="0">
                <a:solidFill>
                  <a:schemeClr val="tx1"/>
                </a:solidFill>
                <a:effectLst/>
                <a:latin typeface="+mn-lt"/>
                <a:ea typeface="+mn-ea"/>
                <a:cs typeface="+mn-cs"/>
              </a:rPr>
              <a:t>, when I will make a new covenant with the house of Israel and with the house of Judah— </a:t>
            </a:r>
            <a:r>
              <a:rPr lang="en-US" sz="1200" b="1" i="0" kern="1200" baseline="30000" dirty="0">
                <a:solidFill>
                  <a:schemeClr val="tx1"/>
                </a:solidFill>
                <a:effectLst/>
                <a:latin typeface="+mn-lt"/>
                <a:ea typeface="+mn-ea"/>
                <a:cs typeface="+mn-cs"/>
              </a:rPr>
              <a:t>9 </a:t>
            </a:r>
            <a:r>
              <a:rPr lang="en-US" sz="1200" b="0" i="0" kern="1200" dirty="0">
                <a:solidFill>
                  <a:schemeClr val="tx1"/>
                </a:solidFill>
                <a:effectLst/>
                <a:latin typeface="+mn-lt"/>
                <a:ea typeface="+mn-ea"/>
                <a:cs typeface="+mn-cs"/>
              </a:rPr>
              <a:t>not according to the covenant that I made with their fathers in the day when I took them by the hand to lead them out of the land of Egypt; because they did not continue in My covenant, and I disregarded them, says the L</a:t>
            </a:r>
            <a:r>
              <a:rPr lang="en-US" sz="1200" b="0" i="0" kern="1200" cap="small" dirty="0">
                <a:solidFill>
                  <a:schemeClr val="tx1"/>
                </a:solidFill>
                <a:effectLst/>
                <a:latin typeface="+mn-lt"/>
                <a:ea typeface="+mn-ea"/>
                <a:cs typeface="+mn-cs"/>
              </a:rPr>
              <a:t>ord</a:t>
            </a:r>
            <a:r>
              <a:rPr lang="en-US" sz="1200" b="0" i="0" kern="1200" dirty="0">
                <a:solidFill>
                  <a:schemeClr val="tx1"/>
                </a:solidFill>
                <a:effectLst/>
                <a:latin typeface="+mn-lt"/>
                <a:ea typeface="+mn-ea"/>
                <a:cs typeface="+mn-cs"/>
              </a:rPr>
              <a:t>. </a:t>
            </a:r>
            <a:r>
              <a:rPr lang="en-US" sz="1200" b="1" i="0" kern="1200" baseline="30000" dirty="0">
                <a:solidFill>
                  <a:schemeClr val="tx1"/>
                </a:solidFill>
                <a:effectLst/>
                <a:latin typeface="+mn-lt"/>
                <a:ea typeface="+mn-ea"/>
                <a:cs typeface="+mn-cs"/>
              </a:rPr>
              <a:t>10 </a:t>
            </a:r>
            <a:r>
              <a:rPr lang="en-US" sz="1200" b="0" i="0" kern="1200" dirty="0">
                <a:solidFill>
                  <a:schemeClr val="tx1"/>
                </a:solidFill>
                <a:effectLst/>
                <a:latin typeface="+mn-lt"/>
                <a:ea typeface="+mn-ea"/>
                <a:cs typeface="+mn-cs"/>
              </a:rPr>
              <a:t>For this </a:t>
            </a:r>
            <a:r>
              <a:rPr lang="en-US" sz="1200" b="0" i="1" kern="1200" dirty="0">
                <a:solidFill>
                  <a:schemeClr val="tx1"/>
                </a:solidFill>
                <a:effectLst/>
                <a:latin typeface="+mn-lt"/>
                <a:ea typeface="+mn-ea"/>
                <a:cs typeface="+mn-cs"/>
              </a:rPr>
              <a:t>is</a:t>
            </a:r>
            <a:r>
              <a:rPr lang="en-US" sz="1200" b="0" i="0" kern="1200" dirty="0">
                <a:solidFill>
                  <a:schemeClr val="tx1"/>
                </a:solidFill>
                <a:effectLst/>
                <a:latin typeface="+mn-lt"/>
                <a:ea typeface="+mn-ea"/>
                <a:cs typeface="+mn-cs"/>
              </a:rPr>
              <a:t> the covenant that I will make with the house of Israel after those days, says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I will put My laws in their mind and write them on their hearts; and I will be their God, and they shall be My people. </a:t>
            </a:r>
            <a:r>
              <a:rPr lang="en-US" sz="1200" b="1" i="0" kern="1200" baseline="30000" dirty="0">
                <a:solidFill>
                  <a:schemeClr val="tx1"/>
                </a:solidFill>
                <a:effectLst/>
                <a:latin typeface="+mn-lt"/>
                <a:ea typeface="+mn-ea"/>
                <a:cs typeface="+mn-cs"/>
              </a:rPr>
              <a:t>11 </a:t>
            </a:r>
            <a:r>
              <a:rPr lang="en-US" sz="1200" b="0" i="0" kern="1200" dirty="0">
                <a:solidFill>
                  <a:schemeClr val="tx1"/>
                </a:solidFill>
                <a:effectLst/>
                <a:latin typeface="+mn-lt"/>
                <a:ea typeface="+mn-ea"/>
                <a:cs typeface="+mn-cs"/>
              </a:rPr>
              <a:t>None of them shall teach his neighbor, and none his brother, saying, ‘Know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for all shall know Me, from the least of them to the greatest of them. </a:t>
            </a:r>
            <a:r>
              <a:rPr lang="en-US" sz="1200" b="1" i="0" kern="1200" baseline="30000" dirty="0">
                <a:solidFill>
                  <a:schemeClr val="tx1"/>
                </a:solidFill>
                <a:effectLst/>
                <a:latin typeface="+mn-lt"/>
                <a:ea typeface="+mn-ea"/>
                <a:cs typeface="+mn-cs"/>
              </a:rPr>
              <a:t>12 </a:t>
            </a:r>
            <a:r>
              <a:rPr lang="en-US" sz="1200" b="0" i="0" kern="1200" dirty="0">
                <a:solidFill>
                  <a:schemeClr val="tx1"/>
                </a:solidFill>
                <a:effectLst/>
                <a:latin typeface="+mn-lt"/>
                <a:ea typeface="+mn-ea"/>
                <a:cs typeface="+mn-cs"/>
              </a:rPr>
              <a:t>For I will be merciful to their unrighteousness, and their sins and their lawless deeds</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3" tooltip="See footnote a"/>
              </a:rPr>
              <a:t>a</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I will remember no more.”</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4" tooltip="See footnote b"/>
              </a:rPr>
              <a:t>b</a:t>
            </a:r>
            <a:r>
              <a:rPr lang="en-US" sz="1200" b="0" i="0" kern="1200" baseline="300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r>
              <a:rPr lang="en-US" sz="1200" b="1" i="0" kern="1200" baseline="30000" dirty="0">
                <a:solidFill>
                  <a:schemeClr val="tx1"/>
                </a:solidFill>
                <a:effectLst/>
                <a:latin typeface="+mn-lt"/>
                <a:ea typeface="+mn-ea"/>
                <a:cs typeface="+mn-cs"/>
              </a:rPr>
              <a:t>13 </a:t>
            </a:r>
            <a:r>
              <a:rPr lang="en-US" sz="1200" b="0" i="0" kern="1200" dirty="0">
                <a:solidFill>
                  <a:schemeClr val="tx1"/>
                </a:solidFill>
                <a:effectLst/>
                <a:latin typeface="+mn-lt"/>
                <a:ea typeface="+mn-ea"/>
                <a:cs typeface="+mn-cs"/>
              </a:rPr>
              <a:t>In that He says, “A new </a:t>
            </a:r>
            <a:r>
              <a:rPr lang="en-US" sz="1200" b="0" i="1" kern="1200" dirty="0">
                <a:solidFill>
                  <a:schemeClr val="tx1"/>
                </a:solidFill>
                <a:effectLst/>
                <a:latin typeface="+mn-lt"/>
                <a:ea typeface="+mn-ea"/>
                <a:cs typeface="+mn-cs"/>
              </a:rPr>
              <a:t>covenant</a:t>
            </a:r>
            <a:r>
              <a:rPr lang="en-US" sz="1200" b="0" i="0" kern="1200" dirty="0">
                <a:solidFill>
                  <a:schemeClr val="tx1"/>
                </a:solidFill>
                <a:effectLst/>
                <a:latin typeface="+mn-lt"/>
                <a:ea typeface="+mn-ea"/>
                <a:cs typeface="+mn-cs"/>
              </a:rPr>
              <a:t>,” He has made the first obsolete. Now what is becoming obsolete and growing old is ready to vanish away.</a:t>
            </a:r>
          </a:p>
          <a:p>
            <a:endParaRPr lang="en-US" sz="1200" b="0" i="0" u="none" strike="noStrike" kern="1200" baseline="0" dirty="0">
              <a:solidFill>
                <a:schemeClr val="tx1"/>
              </a:solidFill>
              <a:latin typeface="+mn-lt"/>
              <a:ea typeface="+mn-ea"/>
              <a:cs typeface="+mn-cs"/>
            </a:endParaRPr>
          </a:p>
          <a:p>
            <a:pPr fontAlgn="t"/>
            <a:r>
              <a:rPr lang="en-US" sz="1200" b="0" i="0" kern="1200" dirty="0">
                <a:solidFill>
                  <a:schemeClr val="tx1"/>
                </a:solidFill>
                <a:effectLst/>
                <a:latin typeface="+mn-lt"/>
                <a:ea typeface="+mn-ea"/>
                <a:cs typeface="+mn-cs"/>
              </a:rPr>
              <a:t>The agreement / understanding was between - God &amp;</a:t>
            </a:r>
            <a:r>
              <a:rPr lang="en-US" sz="1200" b="0" i="0" kern="1200" baseline="0" dirty="0">
                <a:solidFill>
                  <a:schemeClr val="tx1"/>
                </a:solidFill>
                <a:effectLst/>
                <a:latin typeface="+mn-lt"/>
                <a:ea typeface="+mn-ea"/>
                <a:cs typeface="+mn-cs"/>
              </a:rPr>
              <a:t> everyone</a:t>
            </a:r>
          </a:p>
          <a:p>
            <a:pPr fontAlgn="t"/>
            <a:r>
              <a:rPr lang="en-US" sz="1200" b="0" i="0" kern="1200" baseline="0" dirty="0">
                <a:solidFill>
                  <a:schemeClr val="tx1"/>
                </a:solidFill>
                <a:effectLst/>
                <a:latin typeface="+mn-lt"/>
                <a:ea typeface="+mn-ea"/>
                <a:cs typeface="+mn-cs"/>
              </a:rPr>
              <a:t>The obligations and commitments – God’s promise of salvation, blessings. We must obey God in all things.</a:t>
            </a:r>
          </a:p>
          <a:p>
            <a:pPr fontAlgn="t"/>
            <a:r>
              <a:rPr lang="en-US" sz="1200" b="0" i="0" kern="1200" baseline="0" dirty="0">
                <a:solidFill>
                  <a:schemeClr val="tx1"/>
                </a:solidFill>
                <a:effectLst/>
                <a:latin typeface="+mn-lt"/>
                <a:ea typeface="+mn-ea"/>
                <a:cs typeface="+mn-cs"/>
              </a:rPr>
              <a:t>The sign of this covenant  - Our Hearts will be turned from stone into flesh and have God’s law written on them </a:t>
            </a:r>
          </a:p>
          <a:p>
            <a:pPr fontAlgn="t"/>
            <a:endParaRPr lang="en-US" sz="1200" b="0" i="0" kern="1200" baseline="0" dirty="0">
              <a:solidFill>
                <a:schemeClr val="tx1"/>
              </a:solidFill>
              <a:effectLst/>
              <a:latin typeface="+mn-lt"/>
              <a:ea typeface="+mn-ea"/>
              <a:cs typeface="+mn-cs"/>
            </a:endParaRPr>
          </a:p>
          <a:p>
            <a:pPr fontAlgn="t"/>
            <a:r>
              <a:rPr lang="en-US" sz="1200" b="0" i="0" kern="1200" baseline="0" dirty="0">
                <a:solidFill>
                  <a:schemeClr val="tx1"/>
                </a:solidFill>
                <a:effectLst/>
                <a:latin typeface="+mn-lt"/>
                <a:ea typeface="+mn-ea"/>
                <a:cs typeface="+mn-cs"/>
              </a:rPr>
              <a:t>We will cover John 14 later. </a:t>
            </a:r>
          </a:p>
          <a:p>
            <a:pPr fontAlgn="t"/>
            <a:endParaRPr lang="en-US" sz="1200" b="0" i="0" kern="1200" baseline="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16</a:t>
            </a:fld>
            <a:endParaRPr lang="en-US" dirty="0"/>
          </a:p>
        </p:txBody>
      </p:sp>
    </p:spTree>
    <p:extLst>
      <p:ext uri="{BB962C8B-B14F-4D97-AF65-F5344CB8AC3E}">
        <p14:creationId xmlns:p14="http://schemas.microsoft.com/office/powerpoint/2010/main" val="257790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Explain – Similar and Difference between some or all the covenants.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All </a:t>
            </a:r>
            <a:r>
              <a:rPr lang="en-US" baseline="0" dirty="0"/>
              <a:t>covenants had the following in common</a:t>
            </a:r>
          </a:p>
          <a:p>
            <a:pPr marL="171450" indent="-171450" algn="l">
              <a:buFont typeface="Arial" panose="020B0604020202020204" pitchFamily="34" charset="0"/>
              <a:buChar char="•"/>
            </a:pPr>
            <a:r>
              <a:rPr lang="en-US" dirty="0" smtClean="0">
                <a:solidFill>
                  <a:schemeClr val="bg1"/>
                </a:solidFill>
              </a:rPr>
              <a:t>{Click}Expected </a:t>
            </a:r>
            <a:r>
              <a:rPr lang="en-US" dirty="0">
                <a:solidFill>
                  <a:schemeClr val="bg1"/>
                </a:solidFill>
              </a:rPr>
              <a:t>to obey God</a:t>
            </a:r>
          </a:p>
          <a:p>
            <a:pPr marL="171450" indent="-171450" algn="l">
              <a:buFont typeface="Arial" panose="020B0604020202020204" pitchFamily="34" charset="0"/>
              <a:buChar char="•"/>
            </a:pPr>
            <a:r>
              <a:rPr lang="en-US" dirty="0" smtClean="0">
                <a:solidFill>
                  <a:schemeClr val="bg1"/>
                </a:solidFill>
              </a:rPr>
              <a:t>{Click}Build </a:t>
            </a:r>
            <a:r>
              <a:rPr lang="en-US" dirty="0">
                <a:solidFill>
                  <a:schemeClr val="bg1"/>
                </a:solidFill>
              </a:rPr>
              <a:t>a relationship with God </a:t>
            </a:r>
          </a:p>
          <a:p>
            <a:pPr marL="171450" indent="-171450" algn="l">
              <a:buFont typeface="Arial" panose="020B0604020202020204" pitchFamily="34" charset="0"/>
              <a:buChar char="•"/>
            </a:pPr>
            <a:r>
              <a:rPr lang="en-US" dirty="0" smtClean="0">
                <a:solidFill>
                  <a:schemeClr val="bg1"/>
                </a:solidFill>
              </a:rPr>
              <a:t>{Click}God </a:t>
            </a:r>
            <a:r>
              <a:rPr lang="en-US" dirty="0">
                <a:solidFill>
                  <a:schemeClr val="bg1"/>
                </a:solidFill>
              </a:rPr>
              <a:t>always kept his promises </a:t>
            </a:r>
            <a:endParaRPr lang="en-US" dirty="0" smtClean="0">
              <a:solidFill>
                <a:schemeClr val="bg1"/>
              </a:solidFill>
            </a:endParaRPr>
          </a:p>
          <a:p>
            <a:pPr marL="0" indent="0" algn="l">
              <a:buFont typeface="Arial" panose="020B0604020202020204" pitchFamily="34" charset="0"/>
              <a:buNone/>
            </a:pPr>
            <a:endParaRPr lang="en-US" dirty="0" smtClean="0">
              <a:solidFill>
                <a:schemeClr val="bg1"/>
              </a:solidFill>
            </a:endParaRPr>
          </a:p>
          <a:p>
            <a:pPr marL="0" indent="0" algn="l">
              <a:buFont typeface="Arial" panose="020B0604020202020204" pitchFamily="34" charset="0"/>
              <a:buNone/>
            </a:pPr>
            <a:r>
              <a:rPr lang="en-US" dirty="0" smtClean="0">
                <a:solidFill>
                  <a:schemeClr val="bg1"/>
                </a:solidFill>
              </a:rPr>
              <a:t>{Click}Abraham</a:t>
            </a:r>
            <a:r>
              <a:rPr lang="en-US" baseline="0" dirty="0" smtClean="0">
                <a:solidFill>
                  <a:schemeClr val="bg1"/>
                </a:solidFill>
              </a:rPr>
              <a:t>, Marriage, Old Covenant and New Covenant signs of Circumcision, Consummation, Ark of the Covenant and Writing the law on our Hearts are private signs. They are not outward signs. They are between God and covenant participants in a private / intimate way.  </a:t>
            </a: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{Click}</a:t>
            </a:r>
            <a:r>
              <a:rPr lang="en-US" baseline="0" dirty="0" smtClean="0"/>
              <a:t>The </a:t>
            </a:r>
            <a:r>
              <a:rPr lang="en-US" baseline="0" dirty="0"/>
              <a:t>New Covenant was </a:t>
            </a:r>
            <a:r>
              <a:rPr lang="en-US" baseline="0" dirty="0" smtClean="0"/>
              <a:t>needed because </a:t>
            </a:r>
            <a:r>
              <a:rPr lang="en-US" baseline="0" dirty="0"/>
              <a:t>the fault was with us</a:t>
            </a:r>
            <a:r>
              <a:rPr lang="en-US" baseline="0" dirty="0" smtClean="0"/>
              <a:t>. The people not God.  </a:t>
            </a:r>
            <a:endParaRPr lang="en-US" baseline="0" dirty="0"/>
          </a:p>
          <a:p>
            <a:pPr marL="171450" indent="-171450" algn="l">
              <a:buFont typeface="Arial" panose="020B0604020202020204" pitchFamily="34" charset="0"/>
              <a:buChar char="•"/>
            </a:pPr>
            <a:r>
              <a:rPr lang="en-US" dirty="0">
                <a:solidFill>
                  <a:schemeClr val="bg1"/>
                </a:solidFill>
              </a:rPr>
              <a:t>The New Covenant makes some of the past covenants obsolete</a:t>
            </a:r>
            <a:r>
              <a:rPr lang="en-US" dirty="0" smtClean="0">
                <a:solidFill>
                  <a:schemeClr val="bg1"/>
                </a:solidFill>
              </a:rPr>
              <a:t>.</a:t>
            </a:r>
            <a:r>
              <a:rPr lang="en-US" baseline="0" dirty="0" smtClean="0">
                <a:solidFill>
                  <a:schemeClr val="bg1"/>
                </a:solidFill>
              </a:rPr>
              <a:t> (The word obsolete can be confusing. God’s obligations and Promises will never go away) Our requirement has turned from a physical to a spiritual. I like to say it this way. </a:t>
            </a:r>
            <a:r>
              <a:rPr lang="en-US" dirty="0" smtClean="0">
                <a:solidFill>
                  <a:schemeClr val="bg1"/>
                </a:solidFill>
              </a:rPr>
              <a:t>{Click}</a:t>
            </a:r>
            <a:endParaRPr lang="en-US" dirty="0">
              <a:solidFill>
                <a:schemeClr val="bg1"/>
              </a:solidFill>
            </a:endParaRPr>
          </a:p>
          <a:p>
            <a:pPr marL="171450" indent="-171450" algn="l">
              <a:buFont typeface="Arial" panose="020B0604020202020204" pitchFamily="34" charset="0"/>
              <a:buChar char="•"/>
            </a:pPr>
            <a:r>
              <a:rPr lang="en-US" b="1" dirty="0">
                <a:solidFill>
                  <a:schemeClr val="bg1"/>
                </a:solidFill>
              </a:rPr>
              <a:t>The New Covenant will eventually consolidate all the past </a:t>
            </a:r>
            <a:r>
              <a:rPr lang="en-US" b="1" dirty="0" smtClean="0">
                <a:solidFill>
                  <a:schemeClr val="bg1"/>
                </a:solidFill>
              </a:rPr>
              <a:t>covenants.</a:t>
            </a:r>
            <a:r>
              <a:rPr lang="en-US" b="1" baseline="0" dirty="0" smtClean="0">
                <a:solidFill>
                  <a:schemeClr val="bg1"/>
                </a:solidFill>
              </a:rPr>
              <a:t> </a:t>
            </a:r>
          </a:p>
          <a:p>
            <a:pPr marL="0" indent="0" algn="l">
              <a:buFont typeface="Arial" panose="020B0604020202020204" pitchFamily="34" charset="0"/>
              <a:buNone/>
            </a:pPr>
            <a:r>
              <a:rPr lang="en-US" b="1" baseline="0" dirty="0" smtClean="0">
                <a:solidFill>
                  <a:schemeClr val="bg1"/>
                </a:solidFill>
              </a:rPr>
              <a:t>Even the Earth will be replaced with a New Heaven and New Earth.</a:t>
            </a:r>
          </a:p>
          <a:p>
            <a:pPr marL="0" indent="0" algn="l">
              <a:buFont typeface="Arial" panose="020B0604020202020204" pitchFamily="34" charset="0"/>
              <a:buNone/>
            </a:pPr>
            <a:r>
              <a:rPr lang="en-US" b="1" baseline="0" dirty="0" smtClean="0">
                <a:solidFill>
                  <a:schemeClr val="bg1"/>
                </a:solidFill>
              </a:rPr>
              <a:t>What changes in the New Covenant is our Obligation and Commitments change from Physical to Spiritual</a:t>
            </a:r>
            <a:endParaRPr lang="en-US" b="1" dirty="0">
              <a:solidFill>
                <a:schemeClr val="bg1"/>
              </a:solidFill>
            </a:endParaRPr>
          </a:p>
        </p:txBody>
      </p:sp>
      <p:sp>
        <p:nvSpPr>
          <p:cNvPr id="4" name="Slide Number Placeholder 3"/>
          <p:cNvSpPr>
            <a:spLocks noGrp="1"/>
          </p:cNvSpPr>
          <p:nvPr>
            <p:ph type="sldNum" sz="quarter" idx="10"/>
          </p:nvPr>
        </p:nvSpPr>
        <p:spPr/>
        <p:txBody>
          <a:bodyPr/>
          <a:lstStyle/>
          <a:p>
            <a:fld id="{8B65BFDD-EEDA-47A4-9EDF-F8EB36F9B80A}" type="slidenum">
              <a:rPr lang="en-US" smtClean="0"/>
              <a:pPr/>
              <a:t>17</a:t>
            </a:fld>
            <a:endParaRPr lang="en-US" dirty="0"/>
          </a:p>
        </p:txBody>
      </p:sp>
    </p:spTree>
    <p:extLst>
      <p:ext uri="{BB962C8B-B14F-4D97-AF65-F5344CB8AC3E}">
        <p14:creationId xmlns:p14="http://schemas.microsoft.com/office/powerpoint/2010/main" val="1986865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Feast of Pentecost is all about covenants. In </a:t>
            </a:r>
            <a:r>
              <a:rPr lang="en-US" baseline="0" dirty="0" smtClean="0"/>
              <a:t>big </a:t>
            </a:r>
            <a:r>
              <a:rPr lang="en-US" baseline="0" dirty="0"/>
              <a:t>picture concepts The Days of Unleavened Bread teach us what we need to do. Pentecost is about what God is going to do. What He is going to do for us. During the Days of Unleavened Bread we did learn that God will help us, but Pentecost is about something far more wonderful. </a:t>
            </a:r>
            <a:r>
              <a:rPr lang="en-US" dirty="0">
                <a:solidFill>
                  <a:schemeClr val="bg1"/>
                </a:solidFill>
              </a:rPr>
              <a:t>What do covenants teach us on Pentecost</a:t>
            </a:r>
            <a:r>
              <a:rPr lang="en-US" dirty="0" smtClean="0">
                <a:solidFill>
                  <a:schemeClr val="bg1"/>
                </a:solidFill>
              </a:rPr>
              <a:t>? {Repeat}</a:t>
            </a:r>
            <a:r>
              <a:rPr lang="en-US" baseline="0" dirty="0" smtClean="0">
                <a:solidFill>
                  <a:schemeClr val="bg1"/>
                </a:solidFill>
              </a:rPr>
              <a:t> What is all this for. </a:t>
            </a: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18</a:t>
            </a:fld>
            <a:endParaRPr lang="en-US" dirty="0"/>
          </a:p>
        </p:txBody>
      </p:sp>
    </p:spTree>
    <p:extLst>
      <p:ext uri="{BB962C8B-B14F-4D97-AF65-F5344CB8AC3E}">
        <p14:creationId xmlns:p14="http://schemas.microsoft.com/office/powerpoint/2010/main" val="274994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God wants a covenant relationship with us. Both God beings, God the Father and His Majesty King and Savior Jesus Christ, want a special type of covenant relationship with us. </a:t>
            </a:r>
          </a:p>
          <a:p>
            <a:r>
              <a:rPr lang="en-US" sz="1200" b="0" i="0" u="none" strike="noStrike" kern="1200" baseline="0" dirty="0">
                <a:solidFill>
                  <a:schemeClr val="tx1"/>
                </a:solidFill>
                <a:latin typeface="+mn-lt"/>
                <a:ea typeface="+mn-ea"/>
                <a:cs typeface="+mn-cs"/>
              </a:rPr>
              <a:t>{Click} God the Father wants us in His family</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B65BFDD-EEDA-47A4-9EDF-F8EB36F9B80A}" type="slidenum">
              <a:rPr lang="en-US" smtClean="0"/>
              <a:pPr/>
              <a:t>19</a:t>
            </a:fld>
            <a:endParaRPr lang="en-US" dirty="0"/>
          </a:p>
        </p:txBody>
      </p:sp>
    </p:spTree>
    <p:extLst>
      <p:ext uri="{BB962C8B-B14F-4D97-AF65-F5344CB8AC3E}">
        <p14:creationId xmlns:p14="http://schemas.microsoft.com/office/powerpoint/2010/main" val="3264864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Back on the farm where I grew up (Explain living between 3 farms). We had a common sense type saying. </a:t>
            </a:r>
          </a:p>
          <a:p>
            <a:r>
              <a:rPr lang="en-US" sz="1200" b="0" i="0" u="none" strike="noStrike" kern="1200" baseline="0" dirty="0">
                <a:solidFill>
                  <a:schemeClr val="tx1"/>
                </a:solidFill>
                <a:latin typeface="+mn-lt"/>
                <a:ea typeface="+mn-ea"/>
                <a:cs typeface="+mn-cs"/>
              </a:rPr>
              <a:t>{Click} If it looks like a duck {Click} If it performs like a duck {Click} If it sounds like a duck</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B65BFDD-EEDA-47A4-9EDF-F8EB36F9B80A}" type="slidenum">
              <a:rPr lang="en-US" smtClean="0"/>
              <a:pPr/>
              <a:t>2</a:t>
            </a:fld>
            <a:endParaRPr lang="en-US" dirty="0"/>
          </a:p>
        </p:txBody>
      </p:sp>
    </p:spTree>
    <p:extLst>
      <p:ext uri="{BB962C8B-B14F-4D97-AF65-F5344CB8AC3E}">
        <p14:creationId xmlns:p14="http://schemas.microsoft.com/office/powerpoint/2010/main" val="2423418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And </a:t>
            </a:r>
            <a:r>
              <a:rPr lang="en-US" sz="1200" b="0" i="0" u="none" strike="noStrike" kern="1200" baseline="0" dirty="0">
                <a:solidFill>
                  <a:schemeClr val="bg1"/>
                </a:solidFill>
                <a:latin typeface="+mn-lt"/>
                <a:ea typeface="+mn-ea"/>
                <a:cs typeface="+mn-cs"/>
              </a:rPr>
              <a:t>o</a:t>
            </a:r>
            <a:r>
              <a:rPr lang="en-US" sz="1200" dirty="0">
                <a:solidFill>
                  <a:schemeClr val="bg1"/>
                </a:solidFill>
              </a:rPr>
              <a:t>ur King &amp;  Savior Jesus Christ will be married to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B65BFDD-EEDA-47A4-9EDF-F8EB36F9B80A}" type="slidenum">
              <a:rPr lang="en-US" smtClean="0"/>
              <a:pPr/>
              <a:t>20</a:t>
            </a:fld>
            <a:endParaRPr lang="en-US" dirty="0"/>
          </a:p>
        </p:txBody>
      </p:sp>
    </p:spTree>
    <p:extLst>
      <p:ext uri="{BB962C8B-B14F-4D97-AF65-F5344CB8AC3E}">
        <p14:creationId xmlns:p14="http://schemas.microsoft.com/office/powerpoint/2010/main" val="380617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For us to have this covenant relationship with God, God had to give us a helper. Something that would allow us to communicate directly with God. A power that would change ours hearts from stone to flesh and write His law on them. We had to be baptized with Holy Spirit. BUT we will learn about that on </a:t>
            </a:r>
            <a:r>
              <a:rPr lang="en-US" sz="1200" b="0" i="0" u="none" strike="noStrike" kern="1200" baseline="0" dirty="0" smtClean="0">
                <a:solidFill>
                  <a:schemeClr val="tx1"/>
                </a:solidFill>
                <a:latin typeface="+mn-lt"/>
                <a:ea typeface="+mn-ea"/>
                <a:cs typeface="+mn-cs"/>
              </a:rPr>
              <a:t>Pentecost. For this message I need to ask you one question, and that question is. </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B65BFDD-EEDA-47A4-9EDF-F8EB36F9B80A}" type="slidenum">
              <a:rPr lang="en-US" smtClean="0"/>
              <a:pPr/>
              <a:t>21</a:t>
            </a:fld>
            <a:endParaRPr lang="en-US" dirty="0"/>
          </a:p>
        </p:txBody>
      </p:sp>
    </p:spTree>
    <p:extLst>
      <p:ext uri="{BB962C8B-B14F-4D97-AF65-F5344CB8AC3E}">
        <p14:creationId xmlns:p14="http://schemas.microsoft.com/office/powerpoint/2010/main" val="793846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So </a:t>
            </a:r>
            <a:r>
              <a:rPr lang="en-US" sz="1200" b="0" i="0" u="none" strike="noStrike" kern="1200" baseline="0" dirty="0">
                <a:solidFill>
                  <a:schemeClr val="tx1"/>
                </a:solidFill>
                <a:latin typeface="+mn-lt"/>
                <a:ea typeface="+mn-ea"/>
                <a:cs typeface="+mn-cs"/>
              </a:rPr>
              <a:t>how can we have the best Feast of Pentecost ever? </a:t>
            </a:r>
            <a:r>
              <a:rPr lang="en-US" sz="1200" b="0" i="0" u="none" strike="noStrike" kern="1200" baseline="0" dirty="0" smtClean="0">
                <a:solidFill>
                  <a:schemeClr val="tx1"/>
                </a:solidFill>
                <a:latin typeface="+mn-lt"/>
                <a:ea typeface="+mn-ea"/>
                <a:cs typeface="+mn-cs"/>
              </a:rPr>
              <a:t>Feast of Pentecost is about 5 weeks away. What can we do to make this Feast of Pentecost the best ever{Click</a:t>
            </a:r>
            <a:r>
              <a:rPr lang="en-US"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Prepare, Study, Review{Click} Is this how</a:t>
            </a:r>
            <a:r>
              <a:rPr lang="en-US" sz="1200" baseline="0" dirty="0">
                <a:solidFill>
                  <a:schemeClr val="bg1"/>
                </a:solidFill>
              </a:rPr>
              <a:t> you study? This is not how to prepare for Pentecost.</a:t>
            </a: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B65BFDD-EEDA-47A4-9EDF-F8EB36F9B80A}" type="slidenum">
              <a:rPr lang="en-US" smtClean="0"/>
              <a:pPr/>
              <a:t>22</a:t>
            </a:fld>
            <a:endParaRPr lang="en-US" dirty="0"/>
          </a:p>
        </p:txBody>
      </p:sp>
    </p:spTree>
    <p:extLst>
      <p:ext uri="{BB962C8B-B14F-4D97-AF65-F5344CB8AC3E}">
        <p14:creationId xmlns:p14="http://schemas.microsoft.com/office/powerpoint/2010/main" val="2193820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Feast of Pentecost is full of Spiritual meat. There are many themes for us to review. {Click} </a:t>
            </a:r>
            <a:r>
              <a:rPr lang="en-US" sz="1200" b="0" i="0" u="none" strike="noStrike" kern="1200" baseline="0" dirty="0" smtClean="0">
                <a:solidFill>
                  <a:schemeClr val="tx1"/>
                </a:solidFill>
                <a:latin typeface="+mn-lt"/>
                <a:ea typeface="+mn-ea"/>
                <a:cs typeface="+mn-cs"/>
              </a:rPr>
              <a:t>This </a:t>
            </a:r>
            <a:r>
              <a:rPr lang="en-US" sz="1200" b="0" i="0" u="none" strike="noStrike" kern="1200" baseline="0" dirty="0">
                <a:solidFill>
                  <a:schemeClr val="tx1"/>
                </a:solidFill>
                <a:latin typeface="+mn-lt"/>
                <a:ea typeface="+mn-ea"/>
                <a:cs typeface="+mn-cs"/>
              </a:rPr>
              <a:t>message is to highlight </a:t>
            </a:r>
            <a:r>
              <a:rPr lang="en-US" sz="1200" b="0" i="0" u="none" strike="noStrike" kern="1200" baseline="0" dirty="0" smtClean="0">
                <a:solidFill>
                  <a:schemeClr val="tx1"/>
                </a:solidFill>
                <a:latin typeface="+mn-lt"/>
                <a:ea typeface="+mn-ea"/>
                <a:cs typeface="+mn-cs"/>
              </a:rPr>
              <a:t>the need to review </a:t>
            </a:r>
            <a:r>
              <a:rPr lang="en-US" sz="1200" b="0" i="0" u="none" strike="noStrike" kern="1200" baseline="0" dirty="0">
                <a:solidFill>
                  <a:schemeClr val="tx1"/>
                </a:solidFill>
                <a:latin typeface="+mn-lt"/>
                <a:ea typeface="+mn-ea"/>
                <a:cs typeface="+mn-cs"/>
              </a:rPr>
              <a:t>the covenants and especially the New Covenant. What do we need to do the keep the New Covenant? Many Biblical historical events happened on this Holy Day. My suggestion for you to help you prepare for Pentecost is to study the Covenants. </a:t>
            </a:r>
          </a:p>
        </p:txBody>
      </p:sp>
      <p:sp>
        <p:nvSpPr>
          <p:cNvPr id="4" name="Slide Number Placeholder 3"/>
          <p:cNvSpPr>
            <a:spLocks noGrp="1"/>
          </p:cNvSpPr>
          <p:nvPr>
            <p:ph type="sldNum" sz="quarter" idx="10"/>
          </p:nvPr>
        </p:nvSpPr>
        <p:spPr/>
        <p:txBody>
          <a:bodyPr/>
          <a:lstStyle/>
          <a:p>
            <a:fld id="{8B65BFDD-EEDA-47A4-9EDF-F8EB36F9B80A}" type="slidenum">
              <a:rPr lang="en-US" smtClean="0"/>
              <a:pPr/>
              <a:t>23</a:t>
            </a:fld>
            <a:endParaRPr lang="en-US" dirty="0"/>
          </a:p>
        </p:txBody>
      </p:sp>
    </p:spTree>
    <p:extLst>
      <p:ext uri="{BB962C8B-B14F-4D97-AF65-F5344CB8AC3E}">
        <p14:creationId xmlns:p14="http://schemas.microsoft.com/office/powerpoint/2010/main" val="2221868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To get this process started I have a little interesting table about the Feast of Pentecost Holy Day. Have you wonder why the Feast of Pentecost has so many names. There are many different views on this, but I personally think it is to help us remember past covenants and to picture future events. I created this table to show what each could represent past and future. It my opinion, so if you don’t agree you can make your own. Let’s review. (Read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a:p>
          <a:p>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24</a:t>
            </a:fld>
            <a:endParaRPr lang="en-US" dirty="0"/>
          </a:p>
        </p:txBody>
      </p:sp>
    </p:spTree>
    <p:extLst>
      <p:ext uri="{BB962C8B-B14F-4D97-AF65-F5344CB8AC3E}">
        <p14:creationId xmlns:p14="http://schemas.microsoft.com/office/powerpoint/2010/main" val="2556145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 way to review and prepare</a:t>
            </a:r>
            <a:r>
              <a:rPr lang="en-US" baseline="0" dirty="0"/>
              <a:t> for the Feast of Pentecost is to read the United Church of God book the New Covenant. I think this is one of the best books United Church of God has produced. It is packed with information that will help make the Feast of Pentecost the best. </a:t>
            </a:r>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25</a:t>
            </a:fld>
            <a:endParaRPr lang="en-US" dirty="0"/>
          </a:p>
        </p:txBody>
      </p:sp>
    </p:spTree>
    <p:extLst>
      <p:ext uri="{BB962C8B-B14F-4D97-AF65-F5344CB8AC3E}">
        <p14:creationId xmlns:p14="http://schemas.microsoft.com/office/powerpoint/2010/main" val="4142508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a:t>
            </a:r>
            <a:r>
              <a:rPr lang="en-US" baseline="0" dirty="0"/>
              <a:t> found </a:t>
            </a:r>
            <a:r>
              <a:rPr lang="en-US" baseline="0" dirty="0" smtClean="0"/>
              <a:t>a </a:t>
            </a:r>
            <a:r>
              <a:rPr lang="en-US" baseline="0" dirty="0"/>
              <a:t>sermon by Mr. Bill Bradford on the covenant relationship with God. This is another excellent source of information that will help </a:t>
            </a:r>
            <a:r>
              <a:rPr lang="en-US" baseline="0" dirty="0" smtClean="0"/>
              <a:t>make this </a:t>
            </a:r>
            <a:r>
              <a:rPr lang="en-US" baseline="0" dirty="0"/>
              <a:t>Feast of Pentecost </a:t>
            </a:r>
            <a:r>
              <a:rPr lang="en-US" baseline="0" dirty="0" smtClean="0"/>
              <a:t>the </a:t>
            </a:r>
            <a:r>
              <a:rPr lang="en-US" baseline="0" dirty="0"/>
              <a:t>best. I have the </a:t>
            </a:r>
            <a:r>
              <a:rPr lang="en-US" baseline="0" dirty="0" err="1"/>
              <a:t>url</a:t>
            </a:r>
            <a:r>
              <a:rPr lang="en-US" baseline="0" dirty="0"/>
              <a:t> (link) for anyone who needs it.</a:t>
            </a:r>
            <a:endParaRPr lang="en-US" dirty="0"/>
          </a:p>
          <a:p>
            <a:endParaRPr lang="en-US" dirty="0"/>
          </a:p>
          <a:p>
            <a:r>
              <a:rPr lang="en-US" dirty="0"/>
              <a:t>https://www.youtube.com/watch?v=W43Murfujko&amp;index=4&amp;list=PLD7B0xf2qkmhUIci-NuFeB1p7jDkQpMd2</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26</a:t>
            </a:fld>
            <a:endParaRPr lang="en-US" dirty="0"/>
          </a:p>
        </p:txBody>
      </p:sp>
    </p:spTree>
    <p:extLst>
      <p:ext uri="{BB962C8B-B14F-4D97-AF65-F5344CB8AC3E}">
        <p14:creationId xmlns:p14="http://schemas.microsoft.com/office/powerpoint/2010/main" val="500708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 want to give you a taste of how the New Covenant help us have this Covenant Relationship with God. This is found in John 14</a:t>
            </a:r>
          </a:p>
          <a:p>
            <a:r>
              <a:rPr lang="en-US" sz="1200" b="0" i="0" kern="1200" dirty="0">
                <a:solidFill>
                  <a:schemeClr val="tx1"/>
                </a:solidFill>
                <a:effectLst/>
                <a:latin typeface="+mn-lt"/>
                <a:ea typeface="+mn-ea"/>
                <a:cs typeface="+mn-cs"/>
              </a:rPr>
              <a:t>The Father revealed</a:t>
            </a:r>
          </a:p>
          <a:p>
            <a:r>
              <a:rPr lang="en-US" sz="1200" b="1" i="0" kern="1200" baseline="30000" dirty="0">
                <a:solidFill>
                  <a:schemeClr val="tx1"/>
                </a:solidFill>
                <a:effectLst/>
                <a:latin typeface="+mn-lt"/>
                <a:ea typeface="+mn-ea"/>
                <a:cs typeface="+mn-cs"/>
              </a:rPr>
              <a:t>7 </a:t>
            </a:r>
            <a:r>
              <a:rPr lang="en-US" sz="1200" b="0" i="0" kern="1200" dirty="0">
                <a:solidFill>
                  <a:schemeClr val="tx1"/>
                </a:solidFill>
                <a:effectLst/>
                <a:latin typeface="+mn-lt"/>
                <a:ea typeface="+mn-ea"/>
                <a:cs typeface="+mn-cs"/>
              </a:rPr>
              <a:t>Philip said to Him, “Lord, show us the Father, and it is sufficient for us.”</a:t>
            </a:r>
          </a:p>
          <a:p>
            <a:r>
              <a:rPr lang="en-US" sz="1200" b="1" i="0" kern="1200" baseline="30000" dirty="0">
                <a:solidFill>
                  <a:schemeClr val="tx1"/>
                </a:solidFill>
                <a:effectLst/>
                <a:latin typeface="+mn-lt"/>
                <a:ea typeface="+mn-ea"/>
                <a:cs typeface="+mn-cs"/>
              </a:rPr>
              <a:t>9 </a:t>
            </a:r>
            <a:r>
              <a:rPr lang="en-US" sz="1200" b="0" i="0" kern="1200" dirty="0">
                <a:solidFill>
                  <a:schemeClr val="tx1"/>
                </a:solidFill>
                <a:effectLst/>
                <a:latin typeface="+mn-lt"/>
                <a:ea typeface="+mn-ea"/>
                <a:cs typeface="+mn-cs"/>
              </a:rPr>
              <a:t>Jesus said to him, “Have I been with you so long, and yet you have not known Me, Philip? He who has seen Me has seen the Father; </a:t>
            </a:r>
          </a:p>
          <a:p>
            <a:r>
              <a:rPr lang="en-US" sz="1200" b="0" i="0" kern="1200" dirty="0">
                <a:solidFill>
                  <a:schemeClr val="tx1"/>
                </a:solidFill>
                <a:effectLst/>
                <a:latin typeface="+mn-lt"/>
                <a:ea typeface="+mn-ea"/>
                <a:cs typeface="+mn-cs"/>
              </a:rPr>
              <a:t>….Skipping to verse</a:t>
            </a:r>
            <a:r>
              <a:rPr lang="en-US" sz="1200" b="0" i="0" kern="1200" baseline="0" dirty="0">
                <a:solidFill>
                  <a:schemeClr val="tx1"/>
                </a:solidFill>
                <a:effectLst/>
                <a:latin typeface="+mn-lt"/>
                <a:ea typeface="+mn-ea"/>
                <a:cs typeface="+mn-cs"/>
              </a:rPr>
              <a:t> 12</a:t>
            </a:r>
            <a:endParaRPr lang="en-US" sz="1200" b="0" i="0" kern="1200" dirty="0">
              <a:solidFill>
                <a:schemeClr val="tx1"/>
              </a:solidFill>
              <a:effectLst/>
              <a:latin typeface="+mn-lt"/>
              <a:ea typeface="+mn-ea"/>
              <a:cs typeface="+mn-cs"/>
            </a:endParaRPr>
          </a:p>
          <a:p>
            <a:r>
              <a:rPr lang="en-US" sz="1200" b="1" i="0" kern="1200" baseline="30000" dirty="0">
                <a:solidFill>
                  <a:schemeClr val="tx1"/>
                </a:solidFill>
                <a:effectLst/>
                <a:latin typeface="+mn-lt"/>
                <a:ea typeface="+mn-ea"/>
                <a:cs typeface="+mn-cs"/>
              </a:rPr>
              <a:t>12 </a:t>
            </a:r>
            <a:r>
              <a:rPr lang="en-US" sz="1200" b="0" i="0" kern="1200" dirty="0">
                <a:solidFill>
                  <a:schemeClr val="tx1"/>
                </a:solidFill>
                <a:effectLst/>
                <a:latin typeface="+mn-lt"/>
                <a:ea typeface="+mn-ea"/>
                <a:cs typeface="+mn-cs"/>
              </a:rPr>
              <a:t>“Most assuredly, I say to you, he who believes in Me, the works that I do he will do also; and greater </a:t>
            </a:r>
            <a:r>
              <a:rPr lang="en-US" sz="1200" b="0" i="1" kern="1200" dirty="0">
                <a:solidFill>
                  <a:schemeClr val="tx1"/>
                </a:solidFill>
                <a:effectLst/>
                <a:latin typeface="+mn-lt"/>
                <a:ea typeface="+mn-ea"/>
                <a:cs typeface="+mn-cs"/>
              </a:rPr>
              <a:t>works</a:t>
            </a:r>
            <a:r>
              <a:rPr lang="en-US" sz="1200" b="0" i="0" kern="1200" dirty="0">
                <a:solidFill>
                  <a:schemeClr val="tx1"/>
                </a:solidFill>
                <a:effectLst/>
                <a:latin typeface="+mn-lt"/>
                <a:ea typeface="+mn-ea"/>
                <a:cs typeface="+mn-cs"/>
              </a:rPr>
              <a:t> than these he will do, because I go to My Father. </a:t>
            </a:r>
            <a:r>
              <a:rPr lang="en-US" sz="1200" b="1" i="0" kern="1200" baseline="30000" dirty="0">
                <a:solidFill>
                  <a:schemeClr val="tx1"/>
                </a:solidFill>
                <a:effectLst/>
                <a:latin typeface="+mn-lt"/>
                <a:ea typeface="+mn-ea"/>
                <a:cs typeface="+mn-cs"/>
              </a:rPr>
              <a:t>13 </a:t>
            </a:r>
            <a:r>
              <a:rPr lang="en-US" sz="1200" b="0" i="0" kern="1200" dirty="0">
                <a:solidFill>
                  <a:schemeClr val="tx1"/>
                </a:solidFill>
                <a:effectLst/>
                <a:latin typeface="+mn-lt"/>
                <a:ea typeface="+mn-ea"/>
                <a:cs typeface="+mn-cs"/>
              </a:rPr>
              <a:t>And whatever you ask in My name, that I will do, that the Father may be glorified in the Son. </a:t>
            </a:r>
            <a:r>
              <a:rPr lang="en-US" sz="1200" b="1" i="0" kern="1200" baseline="30000" dirty="0">
                <a:solidFill>
                  <a:schemeClr val="tx1"/>
                </a:solidFill>
                <a:effectLst/>
                <a:latin typeface="+mn-lt"/>
                <a:ea typeface="+mn-ea"/>
                <a:cs typeface="+mn-cs"/>
              </a:rPr>
              <a:t>14 </a:t>
            </a:r>
            <a:r>
              <a:rPr lang="en-US" sz="1200" b="0" i="0" kern="1200" dirty="0">
                <a:solidFill>
                  <a:schemeClr val="tx1"/>
                </a:solidFill>
                <a:effectLst/>
                <a:latin typeface="+mn-lt"/>
                <a:ea typeface="+mn-ea"/>
                <a:cs typeface="+mn-cs"/>
              </a:rPr>
              <a:t>If you ask</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3" tooltip="See footnote c"/>
              </a:rPr>
              <a:t>c</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anything in My name, I will do </a:t>
            </a:r>
            <a:r>
              <a:rPr lang="en-US" sz="1200" b="0" i="1" kern="1200" dirty="0">
                <a:solidFill>
                  <a:schemeClr val="tx1"/>
                </a:solidFill>
                <a:effectLst/>
                <a:latin typeface="+mn-lt"/>
                <a:ea typeface="+mn-ea"/>
                <a:cs typeface="+mn-cs"/>
              </a:rPr>
              <a:t>it.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Jesus Promises Another Helper</a:t>
            </a:r>
          </a:p>
          <a:p>
            <a:r>
              <a:rPr lang="en-US" sz="1200" b="1" i="0" kern="1200" baseline="30000" dirty="0">
                <a:solidFill>
                  <a:schemeClr val="tx1"/>
                </a:solidFill>
                <a:effectLst/>
                <a:latin typeface="+mn-lt"/>
                <a:ea typeface="+mn-ea"/>
                <a:cs typeface="+mn-cs"/>
              </a:rPr>
              <a:t>15 </a:t>
            </a:r>
            <a:r>
              <a:rPr lang="en-US" sz="1200" b="0" i="0" kern="1200" dirty="0">
                <a:solidFill>
                  <a:schemeClr val="tx1"/>
                </a:solidFill>
                <a:effectLst/>
                <a:latin typeface="+mn-lt"/>
                <a:ea typeface="+mn-ea"/>
                <a:cs typeface="+mn-cs"/>
              </a:rPr>
              <a:t>“If you love Me, keep</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4" tooltip="See footnote d"/>
              </a:rPr>
              <a:t>d</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My commandments. </a:t>
            </a:r>
            <a:r>
              <a:rPr lang="en-US" sz="1200" b="1" i="0" kern="1200" baseline="30000" dirty="0">
                <a:solidFill>
                  <a:schemeClr val="tx1"/>
                </a:solidFill>
                <a:effectLst/>
                <a:latin typeface="+mn-lt"/>
                <a:ea typeface="+mn-ea"/>
                <a:cs typeface="+mn-cs"/>
              </a:rPr>
              <a:t>16 </a:t>
            </a:r>
            <a:r>
              <a:rPr lang="en-US" sz="1200" b="0" i="0" kern="1200" dirty="0">
                <a:solidFill>
                  <a:schemeClr val="tx1"/>
                </a:solidFill>
                <a:effectLst/>
                <a:latin typeface="+mn-lt"/>
                <a:ea typeface="+mn-ea"/>
                <a:cs typeface="+mn-cs"/>
              </a:rPr>
              <a:t>And I will pray the Father, and He will give you another Helper, that this</a:t>
            </a:r>
            <a:r>
              <a:rPr lang="en-US" sz="1200" b="0" i="0" kern="1200" baseline="0" dirty="0">
                <a:solidFill>
                  <a:schemeClr val="tx1"/>
                </a:solidFill>
                <a:effectLst/>
                <a:latin typeface="+mn-lt"/>
                <a:ea typeface="+mn-ea"/>
                <a:cs typeface="+mn-cs"/>
              </a:rPr>
              <a:t> power</a:t>
            </a:r>
            <a:r>
              <a:rPr lang="en-US" sz="1200" b="0" i="0" kern="1200" dirty="0">
                <a:solidFill>
                  <a:schemeClr val="tx1"/>
                </a:solidFill>
                <a:effectLst/>
                <a:latin typeface="+mn-lt"/>
                <a:ea typeface="+mn-ea"/>
                <a:cs typeface="+mn-cs"/>
              </a:rPr>
              <a:t> may abide with you forever— </a:t>
            </a:r>
            <a:r>
              <a:rPr lang="en-US" sz="1200" b="1" i="0" kern="1200" baseline="30000" dirty="0">
                <a:solidFill>
                  <a:schemeClr val="tx1"/>
                </a:solidFill>
                <a:effectLst/>
                <a:latin typeface="+mn-lt"/>
                <a:ea typeface="+mn-ea"/>
                <a:cs typeface="+mn-cs"/>
              </a:rPr>
              <a:t>17 </a:t>
            </a:r>
            <a:r>
              <a:rPr lang="en-US" sz="1200" b="0" i="0" kern="1200" dirty="0">
                <a:solidFill>
                  <a:schemeClr val="tx1"/>
                </a:solidFill>
                <a:effectLst/>
                <a:latin typeface="+mn-lt"/>
                <a:ea typeface="+mn-ea"/>
                <a:cs typeface="+mn-cs"/>
              </a:rPr>
              <a:t>the Spirit of truth, whom the world cannot receive, because it neither sees this</a:t>
            </a:r>
            <a:r>
              <a:rPr lang="en-US" sz="1200" b="0" i="0" kern="1200" baseline="0" dirty="0">
                <a:solidFill>
                  <a:schemeClr val="tx1"/>
                </a:solidFill>
                <a:effectLst/>
                <a:latin typeface="+mn-lt"/>
                <a:ea typeface="+mn-ea"/>
                <a:cs typeface="+mn-cs"/>
              </a:rPr>
              <a:t> power</a:t>
            </a:r>
            <a:r>
              <a:rPr lang="en-US" sz="1200" b="0" i="0" kern="1200" dirty="0">
                <a:solidFill>
                  <a:schemeClr val="tx1"/>
                </a:solidFill>
                <a:effectLst/>
                <a:latin typeface="+mn-lt"/>
                <a:ea typeface="+mn-ea"/>
                <a:cs typeface="+mn-cs"/>
              </a:rPr>
              <a:t> nor knows this power; but you know</a:t>
            </a:r>
            <a:r>
              <a:rPr lang="en-US" sz="1200" b="0" i="0" kern="1200" baseline="0" dirty="0">
                <a:solidFill>
                  <a:schemeClr val="tx1"/>
                </a:solidFill>
                <a:effectLst/>
                <a:latin typeface="+mn-lt"/>
                <a:ea typeface="+mn-ea"/>
                <a:cs typeface="+mn-cs"/>
              </a:rPr>
              <a:t> this power</a:t>
            </a:r>
            <a:r>
              <a:rPr lang="en-US" sz="1200" b="0" i="0" kern="1200" dirty="0">
                <a:solidFill>
                  <a:schemeClr val="tx1"/>
                </a:solidFill>
                <a:effectLst/>
                <a:latin typeface="+mn-lt"/>
                <a:ea typeface="+mn-ea"/>
                <a:cs typeface="+mn-cs"/>
              </a:rPr>
              <a:t>, for this</a:t>
            </a:r>
            <a:r>
              <a:rPr lang="en-US" sz="1200" b="0" i="0" kern="1200" baseline="0" dirty="0">
                <a:solidFill>
                  <a:schemeClr val="tx1"/>
                </a:solidFill>
                <a:effectLst/>
                <a:latin typeface="+mn-lt"/>
                <a:ea typeface="+mn-ea"/>
                <a:cs typeface="+mn-cs"/>
              </a:rPr>
              <a:t> power</a:t>
            </a:r>
            <a:r>
              <a:rPr lang="en-US" sz="1200" b="0" i="0" kern="1200" dirty="0">
                <a:solidFill>
                  <a:schemeClr val="tx1"/>
                </a:solidFill>
                <a:effectLst/>
                <a:latin typeface="+mn-lt"/>
                <a:ea typeface="+mn-ea"/>
                <a:cs typeface="+mn-cs"/>
              </a:rPr>
              <a:t> dwells with you and will be in you. </a:t>
            </a:r>
          </a:p>
          <a:p>
            <a:endParaRPr lang="en-US" sz="1200" b="0" i="0"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….Skipping to verse</a:t>
            </a:r>
            <a:r>
              <a:rPr lang="en-US" sz="1200" b="0" i="0" kern="1200" baseline="0" dirty="0">
                <a:solidFill>
                  <a:schemeClr val="tx1"/>
                </a:solidFill>
                <a:effectLst/>
                <a:latin typeface="+mn-lt"/>
                <a:ea typeface="+mn-ea"/>
                <a:cs typeface="+mn-cs"/>
              </a:rPr>
              <a:t> 21</a:t>
            </a:r>
            <a:endParaRPr lang="en-US" sz="1200" b="0" i="0" kern="1200" dirty="0">
              <a:solidFill>
                <a:schemeClr val="tx1"/>
              </a:solidFill>
              <a:effectLst/>
              <a:latin typeface="+mn-lt"/>
              <a:ea typeface="+mn-ea"/>
              <a:cs typeface="+mn-cs"/>
            </a:endParaRPr>
          </a:p>
          <a:p>
            <a:endParaRPr lang="en-US" sz="1200" b="1" i="0" kern="1200" baseline="30000" dirty="0">
              <a:solidFill>
                <a:schemeClr val="tx1"/>
              </a:solidFill>
              <a:effectLst/>
              <a:latin typeface="+mn-lt"/>
              <a:ea typeface="+mn-ea"/>
              <a:cs typeface="+mn-cs"/>
            </a:endParaRPr>
          </a:p>
          <a:p>
            <a:r>
              <a:rPr lang="en-US" sz="1200" b="1" i="0" kern="1200" baseline="30000" dirty="0">
                <a:solidFill>
                  <a:schemeClr val="tx1"/>
                </a:solidFill>
                <a:effectLst/>
                <a:latin typeface="+mn-lt"/>
                <a:ea typeface="+mn-ea"/>
                <a:cs typeface="+mn-cs"/>
              </a:rPr>
              <a:t>21 </a:t>
            </a:r>
            <a:r>
              <a:rPr lang="en-US" sz="1200" b="0" i="0" kern="1200" dirty="0">
                <a:solidFill>
                  <a:schemeClr val="tx1"/>
                </a:solidFill>
                <a:effectLst/>
                <a:latin typeface="+mn-lt"/>
                <a:ea typeface="+mn-ea"/>
                <a:cs typeface="+mn-cs"/>
              </a:rPr>
              <a:t>He who has My commandments and keeps them, it is he who loves Me. And he who loves Me will be loved by My Father, and I will love him and manifest Myself to him.”</a:t>
            </a:r>
          </a:p>
          <a:p>
            <a:r>
              <a:rPr lang="en-US" sz="1200" b="1" i="0" kern="1200" baseline="30000" dirty="0">
                <a:solidFill>
                  <a:schemeClr val="tx1"/>
                </a:solidFill>
                <a:effectLst/>
                <a:latin typeface="+mn-lt"/>
                <a:ea typeface="+mn-ea"/>
                <a:cs typeface="+mn-cs"/>
              </a:rPr>
              <a:t>22 </a:t>
            </a:r>
            <a:r>
              <a:rPr lang="en-US" sz="1200" b="0" i="0" kern="1200" dirty="0">
                <a:solidFill>
                  <a:schemeClr val="tx1"/>
                </a:solidFill>
                <a:effectLst/>
                <a:latin typeface="+mn-lt"/>
                <a:ea typeface="+mn-ea"/>
                <a:cs typeface="+mn-cs"/>
              </a:rPr>
              <a:t>Judas (not Iscariot) said to Him, “Lord, how is it that You will manifest Yourself to us, and not to the world?”</a:t>
            </a:r>
          </a:p>
          <a:p>
            <a:r>
              <a:rPr lang="en-US" sz="1200" b="1" i="0" kern="1200" baseline="30000" dirty="0">
                <a:solidFill>
                  <a:schemeClr val="tx1"/>
                </a:solidFill>
                <a:effectLst/>
                <a:latin typeface="+mn-lt"/>
                <a:ea typeface="+mn-ea"/>
                <a:cs typeface="+mn-cs"/>
              </a:rPr>
              <a:t>23 </a:t>
            </a:r>
            <a:r>
              <a:rPr lang="en-US" sz="1200" b="0" i="0" kern="1200" dirty="0">
                <a:solidFill>
                  <a:schemeClr val="tx1"/>
                </a:solidFill>
                <a:effectLst/>
                <a:latin typeface="+mn-lt"/>
                <a:ea typeface="+mn-ea"/>
                <a:cs typeface="+mn-cs"/>
              </a:rPr>
              <a:t>Jesus answered and said to him, “If anyone loves Me, he will keep My word; and My Father will love him, and We will come to him and make Our home with him.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….Skipping to verse</a:t>
            </a:r>
            <a:r>
              <a:rPr lang="en-US" sz="1200" b="0" i="0" kern="1200" baseline="0" dirty="0">
                <a:solidFill>
                  <a:schemeClr val="tx1"/>
                </a:solidFill>
                <a:effectLst/>
                <a:latin typeface="+mn-lt"/>
                <a:ea typeface="+mn-ea"/>
                <a:cs typeface="+mn-cs"/>
              </a:rPr>
              <a:t> 26</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Gift of His Peace</a:t>
            </a:r>
          </a:p>
          <a:p>
            <a:r>
              <a:rPr lang="en-US" sz="1200" b="1" i="0" kern="1200" baseline="30000" dirty="0">
                <a:solidFill>
                  <a:schemeClr val="tx1"/>
                </a:solidFill>
                <a:effectLst/>
                <a:latin typeface="+mn-lt"/>
                <a:ea typeface="+mn-ea"/>
                <a:cs typeface="+mn-cs"/>
              </a:rPr>
              <a:t>26 </a:t>
            </a:r>
            <a:r>
              <a:rPr lang="en-US" sz="1200" b="0" i="0" kern="1200" dirty="0">
                <a:solidFill>
                  <a:schemeClr val="tx1"/>
                </a:solidFill>
                <a:effectLst/>
                <a:latin typeface="+mn-lt"/>
                <a:ea typeface="+mn-ea"/>
                <a:cs typeface="+mn-cs"/>
              </a:rPr>
              <a:t>But the Helper, the Holy Spirit, whom the Father will send in My name, Through</a:t>
            </a:r>
            <a:r>
              <a:rPr lang="en-US" sz="1200" b="0" i="0" kern="1200" baseline="0" dirty="0">
                <a:solidFill>
                  <a:schemeClr val="tx1"/>
                </a:solidFill>
                <a:effectLst/>
                <a:latin typeface="+mn-lt"/>
                <a:ea typeface="+mn-ea"/>
                <a:cs typeface="+mn-cs"/>
              </a:rPr>
              <a:t> this power</a:t>
            </a:r>
            <a:r>
              <a:rPr lang="en-US" sz="1200" b="0" i="0" kern="1200" dirty="0">
                <a:solidFill>
                  <a:schemeClr val="tx1"/>
                </a:solidFill>
                <a:effectLst/>
                <a:latin typeface="+mn-lt"/>
                <a:ea typeface="+mn-ea"/>
                <a:cs typeface="+mn-cs"/>
              </a:rPr>
              <a:t> God will</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teach you all things, and bring to your remembrance all things that I said to you. </a:t>
            </a:r>
            <a:r>
              <a:rPr lang="en-US" sz="1200" b="1" i="0" kern="1200" baseline="30000" dirty="0">
                <a:solidFill>
                  <a:schemeClr val="tx1"/>
                </a:solidFill>
                <a:effectLst/>
                <a:latin typeface="+mn-lt"/>
                <a:ea typeface="+mn-ea"/>
                <a:cs typeface="+mn-cs"/>
              </a:rPr>
              <a:t>27 </a:t>
            </a:r>
            <a:r>
              <a:rPr lang="en-US" sz="1200" b="0" i="0" kern="1200" dirty="0">
                <a:solidFill>
                  <a:schemeClr val="tx1"/>
                </a:solidFill>
                <a:effectLst/>
                <a:latin typeface="+mn-lt"/>
                <a:ea typeface="+mn-ea"/>
                <a:cs typeface="+mn-cs"/>
              </a:rPr>
              <a:t>Peace I leave with you, My peace I give to you; not as the world gives do I give to you. Let not your heart be troubled, neither let it be afraid. </a:t>
            </a:r>
            <a:r>
              <a:rPr lang="en-US" sz="1200" b="1" i="0" kern="1200" baseline="30000" dirty="0">
                <a:solidFill>
                  <a:schemeClr val="tx1"/>
                </a:solidFill>
                <a:effectLst/>
                <a:latin typeface="+mn-lt"/>
                <a:ea typeface="+mn-ea"/>
                <a:cs typeface="+mn-cs"/>
              </a:rPr>
              <a:t>28 </a:t>
            </a:r>
            <a:r>
              <a:rPr lang="en-US" sz="1200" b="0" i="0" kern="1200" dirty="0">
                <a:solidFill>
                  <a:schemeClr val="tx1"/>
                </a:solidFill>
                <a:effectLst/>
                <a:latin typeface="+mn-lt"/>
                <a:ea typeface="+mn-ea"/>
                <a:cs typeface="+mn-cs"/>
              </a:rPr>
              <a:t>You have heard Me say to you, ‘I am going away and coming </a:t>
            </a:r>
            <a:r>
              <a:rPr lang="en-US" sz="1200" b="0" i="1" kern="1200" dirty="0">
                <a:solidFill>
                  <a:schemeClr val="tx1"/>
                </a:solidFill>
                <a:effectLst/>
                <a:latin typeface="+mn-lt"/>
                <a:ea typeface="+mn-ea"/>
                <a:cs typeface="+mn-cs"/>
              </a:rPr>
              <a:t>back</a:t>
            </a:r>
            <a:r>
              <a:rPr lang="en-US" sz="1200" b="0" i="0" kern="1200" dirty="0">
                <a:solidFill>
                  <a:schemeClr val="tx1"/>
                </a:solidFill>
                <a:effectLst/>
                <a:latin typeface="+mn-lt"/>
                <a:ea typeface="+mn-ea"/>
                <a:cs typeface="+mn-cs"/>
              </a:rPr>
              <a:t> to you.’ If you loved Me, you would rejoice because I said,</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5" tooltip="See footnote e"/>
              </a:rPr>
              <a:t>e</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‘I am going to the Father,’ for My Father is greater than I.</a:t>
            </a:r>
          </a:p>
          <a:p>
            <a:r>
              <a:rPr lang="en-US" sz="1200" b="0" i="0" kern="1200" baseline="0" dirty="0">
                <a:solidFill>
                  <a:schemeClr val="tx1"/>
                </a:solidFill>
                <a:effectLst/>
                <a:latin typeface="+mn-lt"/>
                <a:ea typeface="+mn-ea"/>
                <a:cs typeface="+mn-cs"/>
              </a:rPr>
              <a:t>….Skipping to John 15:9</a:t>
            </a:r>
          </a:p>
          <a:p>
            <a:r>
              <a:rPr lang="en-US" sz="1200" b="1" i="0" kern="1200" baseline="30000" dirty="0">
                <a:solidFill>
                  <a:schemeClr val="tx1"/>
                </a:solidFill>
                <a:effectLst/>
                <a:latin typeface="+mn-lt"/>
                <a:ea typeface="+mn-ea"/>
                <a:cs typeface="+mn-cs"/>
              </a:rPr>
              <a:t>9 </a:t>
            </a:r>
            <a:r>
              <a:rPr lang="en-US" sz="1200" b="0" i="0" kern="1200" dirty="0">
                <a:solidFill>
                  <a:schemeClr val="tx1"/>
                </a:solidFill>
                <a:effectLst/>
                <a:latin typeface="+mn-lt"/>
                <a:ea typeface="+mn-ea"/>
                <a:cs typeface="+mn-cs"/>
              </a:rPr>
              <a:t>“As the Father loved Me, I also have loved you; abide in My love. </a:t>
            </a:r>
            <a:r>
              <a:rPr lang="en-US" sz="1200" b="1" i="0" kern="1200" baseline="30000" dirty="0">
                <a:solidFill>
                  <a:schemeClr val="tx1"/>
                </a:solidFill>
                <a:effectLst/>
                <a:latin typeface="+mn-lt"/>
                <a:ea typeface="+mn-ea"/>
                <a:cs typeface="+mn-cs"/>
              </a:rPr>
              <a:t>10 </a:t>
            </a:r>
            <a:r>
              <a:rPr lang="en-US" sz="1200" b="0" i="0" kern="1200" dirty="0">
                <a:solidFill>
                  <a:schemeClr val="tx1"/>
                </a:solidFill>
                <a:effectLst/>
                <a:latin typeface="+mn-lt"/>
                <a:ea typeface="+mn-ea"/>
                <a:cs typeface="+mn-cs"/>
              </a:rPr>
              <a:t>If you keep My commandments, you will abide in My love, just as I have kept My Father’s commandments and abide in His love.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Another</a:t>
            </a:r>
            <a:r>
              <a:rPr lang="en-US" sz="1200" b="0" i="0" kern="1200" baseline="0" dirty="0">
                <a:solidFill>
                  <a:schemeClr val="tx1"/>
                </a:solidFill>
                <a:effectLst/>
                <a:latin typeface="+mn-lt"/>
                <a:ea typeface="+mn-ea"/>
                <a:cs typeface="+mn-cs"/>
              </a:rPr>
              <a:t> great way to prepare Pentecost is to review John 14,15,16.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 will read Acts 1:4</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Acts 1:4 New King James Version (NKJV)</a:t>
            </a:r>
          </a:p>
          <a:p>
            <a:r>
              <a:rPr lang="en-US" sz="1200" b="0" i="0" kern="1200" dirty="0">
                <a:solidFill>
                  <a:schemeClr val="tx1"/>
                </a:solidFill>
                <a:effectLst/>
                <a:latin typeface="+mn-lt"/>
                <a:ea typeface="+mn-ea"/>
                <a:cs typeface="+mn-cs"/>
              </a:rPr>
              <a:t>The Holy Spirit Promised</a:t>
            </a:r>
          </a:p>
          <a:p>
            <a:r>
              <a:rPr lang="en-US" sz="1200" b="1" i="0" kern="1200" baseline="30000" dirty="0">
                <a:solidFill>
                  <a:schemeClr val="tx1"/>
                </a:solidFill>
                <a:effectLst/>
                <a:latin typeface="+mn-lt"/>
                <a:ea typeface="+mn-ea"/>
                <a:cs typeface="+mn-cs"/>
              </a:rPr>
              <a:t>4 </a:t>
            </a:r>
            <a:r>
              <a:rPr lang="en-US" sz="1200" b="0" i="0" kern="1200" dirty="0">
                <a:solidFill>
                  <a:schemeClr val="tx1"/>
                </a:solidFill>
                <a:effectLst/>
                <a:latin typeface="+mn-lt"/>
                <a:ea typeface="+mn-ea"/>
                <a:cs typeface="+mn-cs"/>
              </a:rPr>
              <a:t>And being assembled together with </a:t>
            </a:r>
            <a:r>
              <a:rPr lang="en-US" sz="1200" b="0" i="1" kern="1200" dirty="0">
                <a:solidFill>
                  <a:schemeClr val="tx1"/>
                </a:solidFill>
                <a:effectLst/>
                <a:latin typeface="+mn-lt"/>
                <a:ea typeface="+mn-ea"/>
                <a:cs typeface="+mn-cs"/>
              </a:rPr>
              <a:t>them,</a:t>
            </a:r>
            <a:r>
              <a:rPr lang="en-US" sz="1200" b="0" i="0" kern="1200" dirty="0">
                <a:solidFill>
                  <a:schemeClr val="tx1"/>
                </a:solidFill>
                <a:effectLst/>
                <a:latin typeface="+mn-lt"/>
                <a:ea typeface="+mn-ea"/>
                <a:cs typeface="+mn-cs"/>
              </a:rPr>
              <a:t> He commanded them not to depart from Jerusalem, but to wait for the Promise of the Father, “which,” </a:t>
            </a:r>
            <a:r>
              <a:rPr lang="en-US" sz="1200" b="0" i="1" kern="1200" dirty="0">
                <a:solidFill>
                  <a:schemeClr val="tx1"/>
                </a:solidFill>
                <a:effectLst/>
                <a:latin typeface="+mn-lt"/>
                <a:ea typeface="+mn-ea"/>
                <a:cs typeface="+mn-cs"/>
              </a:rPr>
              <a:t>He said,</a:t>
            </a:r>
            <a:r>
              <a:rPr lang="en-US" sz="1200" b="0" i="0" kern="1200" dirty="0">
                <a:solidFill>
                  <a:schemeClr val="tx1"/>
                </a:solidFill>
                <a:effectLst/>
                <a:latin typeface="+mn-lt"/>
                <a:ea typeface="+mn-ea"/>
                <a:cs typeface="+mn-cs"/>
              </a:rPr>
              <a:t> “you have heard from Me;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Just</a:t>
            </a:r>
            <a:r>
              <a:rPr lang="en-US" sz="1200" b="0" i="0" kern="1200" baseline="0" dirty="0">
                <a:solidFill>
                  <a:schemeClr val="tx1"/>
                </a:solidFill>
                <a:effectLst/>
                <a:latin typeface="+mn-lt"/>
                <a:ea typeface="+mn-ea"/>
                <a:cs typeface="+mn-cs"/>
              </a:rPr>
              <a:t> as our Lord and Savior Jesus Christ left the congregation waiting for Pentecost. I will leave you waiting for Pentecost, but while you </a:t>
            </a:r>
            <a:r>
              <a:rPr lang="en-US" sz="1200" b="0" i="0" kern="1200" baseline="0">
                <a:solidFill>
                  <a:schemeClr val="tx1"/>
                </a:solidFill>
                <a:effectLst/>
                <a:latin typeface="+mn-lt"/>
                <a:ea typeface="+mn-ea"/>
                <a:cs typeface="+mn-cs"/>
              </a:rPr>
              <a:t>wait prepare </a:t>
            </a:r>
            <a:r>
              <a:rPr lang="en-US" sz="1200" b="0" i="0" kern="1200" baseline="0" dirty="0">
                <a:solidFill>
                  <a:schemeClr val="tx1"/>
                </a:solidFill>
                <a:effectLst/>
                <a:latin typeface="+mn-lt"/>
                <a:ea typeface="+mn-ea"/>
                <a:cs typeface="+mn-cs"/>
              </a:rPr>
              <a:t>to make this </a:t>
            </a:r>
            <a:r>
              <a:rPr lang="en-US" sz="1200" b="0" i="0" kern="1200" baseline="0">
                <a:solidFill>
                  <a:schemeClr val="tx1"/>
                </a:solidFill>
                <a:effectLst/>
                <a:latin typeface="+mn-lt"/>
                <a:ea typeface="+mn-ea"/>
                <a:cs typeface="+mn-cs"/>
              </a:rPr>
              <a:t>the best </a:t>
            </a:r>
            <a:r>
              <a:rPr lang="en-US" sz="1200" b="0" i="0" kern="1200" baseline="0" dirty="0">
                <a:solidFill>
                  <a:schemeClr val="tx1"/>
                </a:solidFill>
                <a:effectLst/>
                <a:latin typeface="+mn-lt"/>
                <a:ea typeface="+mn-ea"/>
                <a:cs typeface="+mn-cs"/>
              </a:rPr>
              <a:t>Feast of </a:t>
            </a:r>
            <a:r>
              <a:rPr lang="en-US" sz="1200" b="0" i="0" kern="1200" baseline="0">
                <a:solidFill>
                  <a:schemeClr val="tx1"/>
                </a:solidFill>
                <a:effectLst/>
                <a:latin typeface="+mn-lt"/>
                <a:ea typeface="+mn-ea"/>
                <a:cs typeface="+mn-cs"/>
              </a:rPr>
              <a:t>Pentecost ever.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1" i="0" kern="1200" baseline="300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65BFDD-EEDA-47A4-9EDF-F8EB36F9B80A}" type="slidenum">
              <a:rPr lang="en-US" smtClean="0"/>
              <a:pPr/>
              <a:t>27</a:t>
            </a:fld>
            <a:endParaRPr lang="en-US" dirty="0"/>
          </a:p>
        </p:txBody>
      </p:sp>
    </p:spTree>
    <p:extLst>
      <p:ext uri="{BB962C8B-B14F-4D97-AF65-F5344CB8AC3E}">
        <p14:creationId xmlns:p14="http://schemas.microsoft.com/office/powerpoint/2010/main" val="1272793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Then it is a duck!!! </a:t>
            </a:r>
          </a:p>
        </p:txBody>
      </p:sp>
      <p:sp>
        <p:nvSpPr>
          <p:cNvPr id="4" name="Slide Number Placeholder 3"/>
          <p:cNvSpPr>
            <a:spLocks noGrp="1"/>
          </p:cNvSpPr>
          <p:nvPr>
            <p:ph type="sldNum" sz="quarter" idx="10"/>
          </p:nvPr>
        </p:nvSpPr>
        <p:spPr/>
        <p:txBody>
          <a:bodyPr/>
          <a:lstStyle/>
          <a:p>
            <a:fld id="{8B65BFDD-EEDA-47A4-9EDF-F8EB36F9B80A}" type="slidenum">
              <a:rPr lang="en-US" smtClean="0"/>
              <a:pPr/>
              <a:t>3</a:t>
            </a:fld>
            <a:endParaRPr lang="en-US" dirty="0"/>
          </a:p>
        </p:txBody>
      </p:sp>
    </p:spTree>
    <p:extLst>
      <p:ext uri="{BB962C8B-B14F-4D97-AF65-F5344CB8AC3E}">
        <p14:creationId xmlns:p14="http://schemas.microsoft.com/office/powerpoint/2010/main" val="547034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sz="1200" dirty="0">
                <a:solidFill>
                  <a:schemeClr val="bg1"/>
                </a:solidFill>
              </a:rPr>
              <a:t>{Click} If it looks like a covenant</a:t>
            </a:r>
          </a:p>
          <a:p>
            <a:pPr marL="0" indent="0">
              <a:buFont typeface="Arial" panose="020B0604020202020204" pitchFamily="34" charset="0"/>
              <a:buNone/>
            </a:pPr>
            <a:r>
              <a:rPr lang="en-US" sz="1200" dirty="0">
                <a:solidFill>
                  <a:schemeClr val="bg1"/>
                </a:solidFill>
              </a:rPr>
              <a:t>{Click} If it performs like a covenant</a:t>
            </a:r>
          </a:p>
          <a:p>
            <a:pPr marL="0" indent="0">
              <a:buFont typeface="Arial" panose="020B0604020202020204" pitchFamily="34" charset="0"/>
              <a:buNone/>
            </a:pPr>
            <a:r>
              <a:rPr lang="en-US" sz="1200" dirty="0">
                <a:solidFill>
                  <a:schemeClr val="bg1"/>
                </a:solidFill>
              </a:rPr>
              <a:t>{Click} If it reads like a covenant</a:t>
            </a:r>
          </a:p>
          <a:p>
            <a:pPr marL="0" indent="0">
              <a:buFont typeface="Arial" panose="020B0604020202020204" pitchFamily="34" charset="0"/>
              <a:buNone/>
            </a:pPr>
            <a:r>
              <a:rPr lang="en-US" sz="1200" b="0" dirty="0">
                <a:solidFill>
                  <a:schemeClr val="bg1"/>
                </a:solidFill>
              </a:rPr>
              <a:t>{Click} It must be a covenant</a:t>
            </a:r>
          </a:p>
          <a:p>
            <a:pPr marL="0" indent="0">
              <a:buFont typeface="Arial" panose="020B0604020202020204" pitchFamily="34" charset="0"/>
              <a:buNone/>
            </a:pPr>
            <a:endParaRPr lang="en-US" sz="1200" dirty="0">
              <a:solidFill>
                <a:schemeClr val="bg1"/>
              </a:solidFill>
            </a:endParaRPr>
          </a:p>
        </p:txBody>
      </p:sp>
      <p:sp>
        <p:nvSpPr>
          <p:cNvPr id="4" name="Slide Number Placeholder 3"/>
          <p:cNvSpPr>
            <a:spLocks noGrp="1"/>
          </p:cNvSpPr>
          <p:nvPr>
            <p:ph type="sldNum" sz="quarter" idx="10"/>
          </p:nvPr>
        </p:nvSpPr>
        <p:spPr/>
        <p:txBody>
          <a:bodyPr/>
          <a:lstStyle/>
          <a:p>
            <a:fld id="{8B65BFDD-EEDA-47A4-9EDF-F8EB36F9B80A}" type="slidenum">
              <a:rPr lang="en-US" smtClean="0"/>
              <a:pPr/>
              <a:t>4</a:t>
            </a:fld>
            <a:endParaRPr lang="en-US" dirty="0"/>
          </a:p>
        </p:txBody>
      </p:sp>
    </p:spTree>
    <p:extLst>
      <p:ext uri="{BB962C8B-B14F-4D97-AF65-F5344CB8AC3E}">
        <p14:creationId xmlns:p14="http://schemas.microsoft.com/office/powerpoint/2010/main" val="3584656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1.noun an agreement. </a:t>
            </a:r>
          </a:p>
          <a:p>
            <a:r>
              <a:rPr lang="en-US" sz="1200" b="0" i="0" u="none" strike="noStrike" kern="1200" baseline="0" dirty="0">
                <a:solidFill>
                  <a:schemeClr val="tx1"/>
                </a:solidFill>
                <a:latin typeface="+mn-lt"/>
                <a:ea typeface="+mn-ea"/>
                <a:cs typeface="+mn-cs"/>
              </a:rPr>
              <a:t>	synonyms: contract, agreement, undertaking, commitment, guarantee, warrant, pledge, promise, bond, indenture; More</a:t>
            </a:r>
          </a:p>
          <a:p>
            <a:r>
              <a:rPr lang="en-US" sz="1200" b="0" i="0" u="none" strike="noStrike" kern="1200" baseline="0" dirty="0">
                <a:solidFill>
                  <a:schemeClr val="tx1"/>
                </a:solidFill>
                <a:latin typeface="+mn-lt"/>
                <a:ea typeface="+mn-ea"/>
                <a:cs typeface="+mn-cs"/>
              </a:rPr>
              <a:t>2.verb agree, especially by lease, deed, or other legal contract.</a:t>
            </a:r>
          </a:p>
          <a:p>
            <a:r>
              <a:rPr lang="en-US" sz="1200" b="0" i="0" u="none" strike="noStrike" kern="1200" baseline="0" dirty="0">
                <a:solidFill>
                  <a:schemeClr val="tx1"/>
                </a:solidFill>
                <a:latin typeface="+mn-lt"/>
                <a:ea typeface="+mn-ea"/>
                <a:cs typeface="+mn-cs"/>
              </a:rPr>
              <a:t>	synonyms: undertake, contract, guarantee, pledge, promise, agree, engage, warrant, commit oneself, bind oneself</a:t>
            </a:r>
          </a:p>
          <a:p>
            <a:r>
              <a:rPr lang="en-US" sz="1200" b="0" i="0" u="none" strike="noStrike" kern="1200" baseline="0" dirty="0">
                <a:solidFill>
                  <a:schemeClr val="tx1"/>
                </a:solidFill>
                <a:latin typeface="+mn-lt"/>
                <a:ea typeface="+mn-ea"/>
                <a:cs typeface="+mn-cs"/>
              </a:rPr>
              <a:t>3 Biblical definition of agreement could be understanding</a:t>
            </a:r>
          </a:p>
        </p:txBody>
      </p:sp>
      <p:sp>
        <p:nvSpPr>
          <p:cNvPr id="4" name="Slide Number Placeholder 3"/>
          <p:cNvSpPr>
            <a:spLocks noGrp="1"/>
          </p:cNvSpPr>
          <p:nvPr>
            <p:ph type="sldNum" sz="quarter" idx="10"/>
          </p:nvPr>
        </p:nvSpPr>
        <p:spPr/>
        <p:txBody>
          <a:bodyPr/>
          <a:lstStyle/>
          <a:p>
            <a:fld id="{8B65BFDD-EEDA-47A4-9EDF-F8EB36F9B80A}" type="slidenum">
              <a:rPr lang="en-US" smtClean="0"/>
              <a:pPr/>
              <a:t>5</a:t>
            </a:fld>
            <a:endParaRPr lang="en-US" dirty="0"/>
          </a:p>
        </p:txBody>
      </p:sp>
    </p:spTree>
    <p:extLst>
      <p:ext uri="{BB962C8B-B14F-4D97-AF65-F5344CB8AC3E}">
        <p14:creationId xmlns:p14="http://schemas.microsoft.com/office/powerpoint/2010/main" val="3005097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There is a summary statement that I will read in the UCG book the “New Covenant, Does it Abolish God’s Law”</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Inherent in any covenant is the concept of a lasting commitment to a clearly defined </a:t>
            </a:r>
            <a:r>
              <a:rPr lang="en-US" sz="1200" b="0" i="1" u="none" strike="noStrike" kern="1200" baseline="0" dirty="0">
                <a:solidFill>
                  <a:schemeClr val="tx1"/>
                </a:solidFill>
                <a:latin typeface="+mn-lt"/>
                <a:ea typeface="+mn-ea"/>
                <a:cs typeface="+mn-cs"/>
              </a:rPr>
              <a:t>relationship</a:t>
            </a:r>
            <a:r>
              <a:rPr lang="en-US" sz="1200" b="0" i="0" u="none" strike="noStrike" kern="1200" baseline="0" dirty="0">
                <a:solidFill>
                  <a:schemeClr val="tx1"/>
                </a:solidFill>
                <a:latin typeface="+mn-lt"/>
                <a:ea typeface="+mn-ea"/>
                <a:cs typeface="+mn-cs"/>
              </a:rPr>
              <a:t>. Generally speaking, a covenant is a long term agreement between two or more parties that formalizes a </a:t>
            </a:r>
            <a:r>
              <a:rPr lang="en-US" sz="1200" b="0" i="1" u="none" strike="noStrike" kern="1200" baseline="0" dirty="0">
                <a:solidFill>
                  <a:schemeClr val="tx1"/>
                </a:solidFill>
                <a:latin typeface="+mn-lt"/>
                <a:ea typeface="+mn-ea"/>
                <a:cs typeface="+mn-cs"/>
              </a:rPr>
              <a:t>binding relationship </a:t>
            </a:r>
            <a:r>
              <a:rPr lang="en-US" sz="1200" b="0" i="0" u="none" strike="noStrike" kern="1200" baseline="0" dirty="0">
                <a:solidFill>
                  <a:schemeClr val="tx1"/>
                </a:solidFill>
                <a:latin typeface="+mn-lt"/>
                <a:ea typeface="+mn-ea"/>
                <a:cs typeface="+mn-cs"/>
              </a:rPr>
              <a:t>between them. It defines their essential </a:t>
            </a:r>
            <a:r>
              <a:rPr lang="en-US" sz="1200" b="0" i="1" u="none" strike="noStrike" kern="1200" baseline="0" dirty="0">
                <a:solidFill>
                  <a:schemeClr val="tx1"/>
                </a:solidFill>
                <a:latin typeface="+mn-lt"/>
                <a:ea typeface="+mn-ea"/>
                <a:cs typeface="+mn-cs"/>
              </a:rPr>
              <a:t>obligations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commitments </a:t>
            </a:r>
            <a:r>
              <a:rPr lang="en-US" sz="1200" b="0" i="0" u="none" strike="noStrike" kern="1200" baseline="0" dirty="0">
                <a:solidFill>
                  <a:schemeClr val="tx1"/>
                </a:solidFill>
                <a:latin typeface="+mn-lt"/>
                <a:ea typeface="+mn-ea"/>
                <a:cs typeface="+mn-cs"/>
              </a:rPr>
              <a:t>to each other.</a:t>
            </a:r>
          </a:p>
          <a:p>
            <a:r>
              <a:rPr lang="en-US" sz="1200" b="0" i="0" u="none" strike="noStrike" kern="1200" baseline="0" dirty="0">
                <a:solidFill>
                  <a:schemeClr val="tx1"/>
                </a:solidFill>
                <a:latin typeface="+mn-lt"/>
                <a:ea typeface="+mn-ea"/>
                <a:cs typeface="+mn-cs"/>
              </a:rPr>
              <a:t>In ancient times, major covenants were ratified and kept alive through symbolic rituals that reflected each party’s commitment to, and acceptance of, the covenant’s binding requirements. However, covenant </a:t>
            </a:r>
            <a:r>
              <a:rPr lang="en-US" sz="1200" b="0" i="1" u="none" strike="noStrike" kern="1200" baseline="0" dirty="0">
                <a:solidFill>
                  <a:schemeClr val="tx1"/>
                </a:solidFill>
                <a:latin typeface="+mn-lt"/>
                <a:ea typeface="+mn-ea"/>
                <a:cs typeface="+mn-cs"/>
              </a:rPr>
              <a:t>rituals </a:t>
            </a:r>
            <a:r>
              <a:rPr lang="en-US" sz="1200" b="0" i="0" u="none" strike="noStrike" kern="1200" baseline="0" dirty="0">
                <a:solidFill>
                  <a:schemeClr val="tx1"/>
                </a:solidFill>
                <a:latin typeface="+mn-lt"/>
                <a:ea typeface="+mn-ea"/>
                <a:cs typeface="+mn-cs"/>
              </a:rPr>
              <a:t>are not the same as covenant </a:t>
            </a:r>
            <a:r>
              <a:rPr lang="en-US" sz="1200" b="0" i="1" u="none" strike="noStrike" kern="1200" baseline="0" dirty="0">
                <a:solidFill>
                  <a:schemeClr val="tx1"/>
                </a:solidFill>
                <a:latin typeface="+mn-lt"/>
                <a:ea typeface="+mn-ea"/>
                <a:cs typeface="+mn-cs"/>
              </a:rPr>
              <a:t>commitments and obligations. </a:t>
            </a:r>
            <a:r>
              <a:rPr lang="en-US" sz="1200" b="0" i="0" u="none" strike="noStrike" kern="1200" baseline="0" dirty="0">
                <a:solidFill>
                  <a:schemeClr val="tx1"/>
                </a:solidFill>
                <a:latin typeface="+mn-lt"/>
                <a:ea typeface="+mn-ea"/>
                <a:cs typeface="+mn-cs"/>
              </a:rPr>
              <a:t>Rituals in divine covenants serve primarily as symbolic reminders and are intentionally given only a figurative value. The real value is in the </a:t>
            </a:r>
            <a:r>
              <a:rPr lang="en-US" sz="1200" b="0" i="1" u="none" strike="noStrike" kern="1200" baseline="0" dirty="0">
                <a:solidFill>
                  <a:schemeClr val="tx1"/>
                </a:solidFill>
                <a:latin typeface="+mn-lt"/>
                <a:ea typeface="+mn-ea"/>
                <a:cs typeface="+mn-cs"/>
              </a:rPr>
              <a:t>substance </a:t>
            </a:r>
            <a:r>
              <a:rPr lang="en-US" sz="1200" b="0" i="0" u="none" strike="noStrike" kern="1200" baseline="0" dirty="0">
                <a:solidFill>
                  <a:schemeClr val="tx1"/>
                </a:solidFill>
                <a:latin typeface="+mn-lt"/>
                <a:ea typeface="+mn-ea"/>
                <a:cs typeface="+mn-cs"/>
              </a:rPr>
              <a:t>of the commitments made! Through the substance of His covenants—His divine commitments—God </a:t>
            </a:r>
            <a:r>
              <a:rPr lang="en-US" sz="1200" b="0" i="1" u="none" strike="noStrike" kern="1200" baseline="0" dirty="0">
                <a:solidFill>
                  <a:schemeClr val="tx1"/>
                </a:solidFill>
                <a:latin typeface="+mn-lt"/>
                <a:ea typeface="+mn-ea"/>
                <a:cs typeface="+mn-cs"/>
              </a:rPr>
              <a:t>binds </a:t>
            </a:r>
            <a:r>
              <a:rPr lang="en-US" sz="1200" b="0" i="0" u="none" strike="noStrike" kern="1200" baseline="0" dirty="0">
                <a:solidFill>
                  <a:schemeClr val="tx1"/>
                </a:solidFill>
                <a:latin typeface="+mn-lt"/>
                <a:ea typeface="+mn-ea"/>
                <a:cs typeface="+mn-cs"/>
              </a:rPr>
              <a:t>Himself to perform all of the </a:t>
            </a:r>
            <a:r>
              <a:rPr lang="en-US" sz="1200" b="0" i="1" u="none" strike="noStrike" kern="1200" baseline="0" dirty="0">
                <a:solidFill>
                  <a:schemeClr val="tx1"/>
                </a:solidFill>
                <a:latin typeface="+mn-lt"/>
                <a:ea typeface="+mn-ea"/>
                <a:cs typeface="+mn-cs"/>
              </a:rPr>
              <a:t>promises </a:t>
            </a:r>
            <a:r>
              <a:rPr lang="en-US" sz="1200" b="0" i="0" u="none" strike="noStrike" kern="1200" baseline="0" dirty="0">
                <a:solidFill>
                  <a:schemeClr val="tx1"/>
                </a:solidFill>
                <a:latin typeface="+mn-lt"/>
                <a:ea typeface="+mn-ea"/>
                <a:cs typeface="+mn-cs"/>
              </a:rPr>
              <a:t>He makes. In a divine covenant, God defines the basic </a:t>
            </a:r>
            <a:r>
              <a:rPr lang="en-US" sz="1200" b="0" i="1" u="none" strike="noStrike" kern="1200" baseline="0" dirty="0">
                <a:solidFill>
                  <a:schemeClr val="tx1"/>
                </a:solidFill>
                <a:latin typeface="+mn-lt"/>
                <a:ea typeface="+mn-ea"/>
                <a:cs typeface="+mn-cs"/>
              </a:rPr>
              <a:t>obligations </a:t>
            </a:r>
            <a:r>
              <a:rPr lang="en-US" sz="1200" b="0" i="0" u="none" strike="noStrike" kern="1200" baseline="0" dirty="0">
                <a:solidFill>
                  <a:schemeClr val="tx1"/>
                </a:solidFill>
                <a:latin typeface="+mn-lt"/>
                <a:ea typeface="+mn-ea"/>
                <a:cs typeface="+mn-cs"/>
              </a:rPr>
              <a:t>that He imposes on Himself and, usually, on the other participants. Thus a dominant feature of a covenant is a list of blessings that God promises to give to those who honor their covenant commitments. A divine covenant can be compared to a sacred constitution established to regulate human relationships with God. It is a formal declaration of God’s will and purpose. It typically expresses His deep love for humanity and reveals one or more major aspects of His plan for humanity’s salvation.</a:t>
            </a:r>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6</a:t>
            </a:fld>
            <a:endParaRPr lang="en-US" dirty="0"/>
          </a:p>
        </p:txBody>
      </p:sp>
    </p:spTree>
    <p:extLst>
      <p:ext uri="{BB962C8B-B14F-4D97-AF65-F5344CB8AC3E}">
        <p14:creationId xmlns:p14="http://schemas.microsoft.com/office/powerpoint/2010/main" val="1083288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review</a:t>
            </a:r>
            <a:r>
              <a:rPr lang="en-US" baseline="0" dirty="0"/>
              <a:t> the covenants from the Bible and the lessons they teach us. Let’s first start with the covenant with Adam and Eve. </a:t>
            </a:r>
          </a:p>
          <a:p>
            <a:r>
              <a:rPr lang="en-US" sz="1200" b="0" i="0" kern="1200" dirty="0">
                <a:solidFill>
                  <a:schemeClr val="tx1"/>
                </a:solidFill>
                <a:effectLst/>
                <a:latin typeface="+mn-lt"/>
                <a:ea typeface="+mn-ea"/>
                <a:cs typeface="+mn-cs"/>
              </a:rPr>
              <a:t>Gen 3:9-19</a:t>
            </a:r>
          </a:p>
          <a:p>
            <a:r>
              <a:rPr lang="en-US" sz="1200" b="0" i="0" kern="1200" dirty="0">
                <a:solidFill>
                  <a:schemeClr val="tx1"/>
                </a:solidFill>
                <a:effectLst/>
                <a:latin typeface="+mn-lt"/>
                <a:ea typeface="+mn-ea"/>
                <a:cs typeface="+mn-cs"/>
              </a:rPr>
              <a:t>Genesis 3:9-19 New King James Version (NKJV)</a:t>
            </a:r>
          </a:p>
          <a:p>
            <a:r>
              <a:rPr lang="en-US" sz="1200" b="1" i="0" kern="1200" baseline="30000" dirty="0">
                <a:solidFill>
                  <a:schemeClr val="tx1"/>
                </a:solidFill>
                <a:effectLst/>
                <a:latin typeface="+mn-lt"/>
                <a:ea typeface="+mn-ea"/>
                <a:cs typeface="+mn-cs"/>
              </a:rPr>
              <a:t>9 </a:t>
            </a:r>
            <a:r>
              <a:rPr lang="en-US" sz="1200" b="0" i="0" kern="1200" dirty="0">
                <a:solidFill>
                  <a:schemeClr val="tx1"/>
                </a:solidFill>
                <a:effectLst/>
                <a:latin typeface="+mn-lt"/>
                <a:ea typeface="+mn-ea"/>
                <a:cs typeface="+mn-cs"/>
              </a:rPr>
              <a:t>Then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God called to Adam and said to him, “Where </a:t>
            </a:r>
            <a:r>
              <a:rPr lang="en-US" sz="1200" b="0" i="1" kern="1200" dirty="0">
                <a:solidFill>
                  <a:schemeClr val="tx1"/>
                </a:solidFill>
                <a:effectLst/>
                <a:latin typeface="+mn-lt"/>
                <a:ea typeface="+mn-ea"/>
                <a:cs typeface="+mn-cs"/>
              </a:rPr>
              <a:t>are</a:t>
            </a:r>
            <a:r>
              <a:rPr lang="en-US" sz="1200" b="0" i="0" kern="1200" dirty="0">
                <a:solidFill>
                  <a:schemeClr val="tx1"/>
                </a:solidFill>
                <a:effectLst/>
                <a:latin typeface="+mn-lt"/>
                <a:ea typeface="+mn-ea"/>
                <a:cs typeface="+mn-cs"/>
              </a:rPr>
              <a:t> you?”</a:t>
            </a:r>
          </a:p>
          <a:p>
            <a:r>
              <a:rPr lang="en-US" sz="1200" b="1" i="0" kern="1200" baseline="30000" dirty="0">
                <a:solidFill>
                  <a:schemeClr val="tx1"/>
                </a:solidFill>
                <a:effectLst/>
                <a:latin typeface="+mn-lt"/>
                <a:ea typeface="+mn-ea"/>
                <a:cs typeface="+mn-cs"/>
              </a:rPr>
              <a:t>10 </a:t>
            </a:r>
            <a:r>
              <a:rPr lang="en-US" sz="1200" b="0" i="0" kern="1200" dirty="0">
                <a:solidFill>
                  <a:schemeClr val="tx1"/>
                </a:solidFill>
                <a:effectLst/>
                <a:latin typeface="+mn-lt"/>
                <a:ea typeface="+mn-ea"/>
                <a:cs typeface="+mn-cs"/>
              </a:rPr>
              <a:t>So he said, “I heard Your voice in the garden, and I was afraid because I was naked; and I hid myself.”</a:t>
            </a:r>
          </a:p>
          <a:p>
            <a:r>
              <a:rPr lang="en-US" sz="1200" b="1" i="0" kern="1200" baseline="30000" dirty="0">
                <a:solidFill>
                  <a:schemeClr val="tx1"/>
                </a:solidFill>
                <a:effectLst/>
                <a:latin typeface="+mn-lt"/>
                <a:ea typeface="+mn-ea"/>
                <a:cs typeface="+mn-cs"/>
              </a:rPr>
              <a:t>11 </a:t>
            </a:r>
            <a:r>
              <a:rPr lang="en-US" sz="1200" b="0" i="0" kern="1200" dirty="0">
                <a:solidFill>
                  <a:schemeClr val="tx1"/>
                </a:solidFill>
                <a:effectLst/>
                <a:latin typeface="+mn-lt"/>
                <a:ea typeface="+mn-ea"/>
                <a:cs typeface="+mn-cs"/>
              </a:rPr>
              <a:t>And He said, “Who told you that you </a:t>
            </a:r>
            <a:r>
              <a:rPr lang="en-US" sz="1200" b="0" i="1" kern="1200" dirty="0">
                <a:solidFill>
                  <a:schemeClr val="tx1"/>
                </a:solidFill>
                <a:effectLst/>
                <a:latin typeface="+mn-lt"/>
                <a:ea typeface="+mn-ea"/>
                <a:cs typeface="+mn-cs"/>
              </a:rPr>
              <a:t>were</a:t>
            </a:r>
            <a:r>
              <a:rPr lang="en-US" sz="1200" b="0" i="0" kern="1200" dirty="0">
                <a:solidFill>
                  <a:schemeClr val="tx1"/>
                </a:solidFill>
                <a:effectLst/>
                <a:latin typeface="+mn-lt"/>
                <a:ea typeface="+mn-ea"/>
                <a:cs typeface="+mn-cs"/>
              </a:rPr>
              <a:t> naked? Have you eaten from the tree of which I commanded you that you should not eat?”</a:t>
            </a:r>
          </a:p>
          <a:p>
            <a:r>
              <a:rPr lang="en-US" sz="1200" b="1" i="0" kern="1200" baseline="30000" dirty="0">
                <a:solidFill>
                  <a:schemeClr val="tx1"/>
                </a:solidFill>
                <a:effectLst/>
                <a:latin typeface="+mn-lt"/>
                <a:ea typeface="+mn-ea"/>
                <a:cs typeface="+mn-cs"/>
              </a:rPr>
              <a:t>12 </a:t>
            </a:r>
            <a:r>
              <a:rPr lang="en-US" sz="1200" b="0" i="0" kern="1200" dirty="0">
                <a:solidFill>
                  <a:schemeClr val="tx1"/>
                </a:solidFill>
                <a:effectLst/>
                <a:latin typeface="+mn-lt"/>
                <a:ea typeface="+mn-ea"/>
                <a:cs typeface="+mn-cs"/>
              </a:rPr>
              <a:t>Then the man said, “The woman whom You gave </a:t>
            </a:r>
            <a:r>
              <a:rPr lang="en-US" sz="1200" b="0" i="1" kern="1200" dirty="0">
                <a:solidFill>
                  <a:schemeClr val="tx1"/>
                </a:solidFill>
                <a:effectLst/>
                <a:latin typeface="+mn-lt"/>
                <a:ea typeface="+mn-ea"/>
                <a:cs typeface="+mn-cs"/>
              </a:rPr>
              <a:t>to be</a:t>
            </a:r>
            <a:r>
              <a:rPr lang="en-US" sz="1200" b="0" i="0" kern="1200" dirty="0">
                <a:solidFill>
                  <a:schemeClr val="tx1"/>
                </a:solidFill>
                <a:effectLst/>
                <a:latin typeface="+mn-lt"/>
                <a:ea typeface="+mn-ea"/>
                <a:cs typeface="+mn-cs"/>
              </a:rPr>
              <a:t> with me, she gave me of the tree, and I ate.”</a:t>
            </a:r>
          </a:p>
          <a:p>
            <a:r>
              <a:rPr lang="en-US" sz="1200" b="1" i="0" kern="1200" baseline="30000" dirty="0">
                <a:solidFill>
                  <a:schemeClr val="tx1"/>
                </a:solidFill>
                <a:effectLst/>
                <a:latin typeface="+mn-lt"/>
                <a:ea typeface="+mn-ea"/>
                <a:cs typeface="+mn-cs"/>
              </a:rPr>
              <a:t>13 </a:t>
            </a:r>
            <a:r>
              <a:rPr lang="en-US" sz="1200" b="0" i="0" kern="1200" dirty="0">
                <a:solidFill>
                  <a:schemeClr val="tx1"/>
                </a:solidFill>
                <a:effectLst/>
                <a:latin typeface="+mn-lt"/>
                <a:ea typeface="+mn-ea"/>
                <a:cs typeface="+mn-cs"/>
              </a:rPr>
              <a:t>And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God said to the woman, “What </a:t>
            </a:r>
            <a:r>
              <a:rPr lang="en-US" sz="1200" b="0" i="1" kern="1200" dirty="0">
                <a:solidFill>
                  <a:schemeClr val="tx1"/>
                </a:solidFill>
                <a:effectLst/>
                <a:latin typeface="+mn-lt"/>
                <a:ea typeface="+mn-ea"/>
                <a:cs typeface="+mn-cs"/>
              </a:rPr>
              <a:t>is</a:t>
            </a:r>
            <a:r>
              <a:rPr lang="en-US" sz="1200" b="0" i="0" kern="1200" dirty="0">
                <a:solidFill>
                  <a:schemeClr val="tx1"/>
                </a:solidFill>
                <a:effectLst/>
                <a:latin typeface="+mn-lt"/>
                <a:ea typeface="+mn-ea"/>
                <a:cs typeface="+mn-cs"/>
              </a:rPr>
              <a:t> this you have done?”</a:t>
            </a:r>
          </a:p>
          <a:p>
            <a:r>
              <a:rPr lang="en-US" sz="1200" b="0" i="0" kern="1200" dirty="0">
                <a:solidFill>
                  <a:schemeClr val="tx1"/>
                </a:solidFill>
                <a:effectLst/>
                <a:latin typeface="+mn-lt"/>
                <a:ea typeface="+mn-ea"/>
                <a:cs typeface="+mn-cs"/>
              </a:rPr>
              <a:t>The woman said, “The serpent deceived me, and I ate.”</a:t>
            </a:r>
          </a:p>
          <a:p>
            <a:r>
              <a:rPr lang="en-US" sz="1200" b="1" i="0" kern="1200" baseline="30000" dirty="0">
                <a:solidFill>
                  <a:schemeClr val="tx1"/>
                </a:solidFill>
                <a:effectLst/>
                <a:latin typeface="+mn-lt"/>
                <a:ea typeface="+mn-ea"/>
                <a:cs typeface="+mn-cs"/>
              </a:rPr>
              <a:t>14 </a:t>
            </a:r>
            <a:r>
              <a:rPr lang="en-US" sz="1200" b="0" i="0" kern="1200" dirty="0">
                <a:solidFill>
                  <a:schemeClr val="tx1"/>
                </a:solidFill>
                <a:effectLst/>
                <a:latin typeface="+mn-lt"/>
                <a:ea typeface="+mn-ea"/>
                <a:cs typeface="+mn-cs"/>
              </a:rPr>
              <a:t>So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God said to the serpent:</a:t>
            </a:r>
          </a:p>
          <a:p>
            <a:r>
              <a:rPr lang="en-US" sz="1200" b="0" i="0" kern="1200" dirty="0">
                <a:solidFill>
                  <a:schemeClr val="tx1"/>
                </a:solidFill>
                <a:effectLst/>
                <a:latin typeface="+mn-lt"/>
                <a:ea typeface="+mn-ea"/>
                <a:cs typeface="+mn-cs"/>
              </a:rPr>
              <a:t>“Because you have done this,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You </a:t>
            </a:r>
            <a:r>
              <a:rPr lang="en-US" sz="1200" b="0" i="1" kern="1200" dirty="0">
                <a:solidFill>
                  <a:schemeClr val="tx1"/>
                </a:solidFill>
                <a:effectLst/>
                <a:latin typeface="+mn-lt"/>
                <a:ea typeface="+mn-ea"/>
                <a:cs typeface="+mn-cs"/>
              </a:rPr>
              <a:t>are</a:t>
            </a:r>
            <a:r>
              <a:rPr lang="en-US" sz="1200" b="0" i="0" kern="1200" dirty="0">
                <a:solidFill>
                  <a:schemeClr val="tx1"/>
                </a:solidFill>
                <a:effectLst/>
                <a:latin typeface="+mn-lt"/>
                <a:ea typeface="+mn-ea"/>
                <a:cs typeface="+mn-cs"/>
              </a:rPr>
              <a:t> cursed more than all cattle,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more than every beast of the field;</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On your belly you shall go,</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you shall eat dust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All the days of your life.</a:t>
            </a:r>
            <a:br>
              <a:rPr lang="en-US" sz="1200" b="0" i="0" kern="1200" dirty="0">
                <a:solidFill>
                  <a:schemeClr val="tx1"/>
                </a:solidFill>
                <a:effectLst/>
                <a:latin typeface="+mn-lt"/>
                <a:ea typeface="+mn-ea"/>
                <a:cs typeface="+mn-cs"/>
              </a:rPr>
            </a:br>
            <a:r>
              <a:rPr lang="en-US" sz="1200" b="1" i="0" kern="1200" baseline="30000" dirty="0">
                <a:solidFill>
                  <a:schemeClr val="tx1"/>
                </a:solidFill>
                <a:effectLst/>
                <a:latin typeface="+mn-lt"/>
                <a:ea typeface="+mn-ea"/>
                <a:cs typeface="+mn-cs"/>
              </a:rPr>
              <a:t>15 </a:t>
            </a:r>
            <a:r>
              <a:rPr lang="en-US" sz="1200" b="0" i="0" kern="1200" dirty="0">
                <a:solidFill>
                  <a:schemeClr val="tx1"/>
                </a:solidFill>
                <a:effectLst/>
                <a:latin typeface="+mn-lt"/>
                <a:ea typeface="+mn-ea"/>
                <a:cs typeface="+mn-cs"/>
              </a:rPr>
              <a:t>And I will put enmity</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Between you and the woman,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between your seed and her Seed;</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He shall bruise your head,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you shall bruise His heel.”</a:t>
            </a:r>
          </a:p>
          <a:p>
            <a:r>
              <a:rPr lang="en-US" sz="1200" b="1" i="0" kern="1200" baseline="30000" dirty="0">
                <a:solidFill>
                  <a:schemeClr val="tx1"/>
                </a:solidFill>
                <a:effectLst/>
                <a:latin typeface="+mn-lt"/>
                <a:ea typeface="+mn-ea"/>
                <a:cs typeface="+mn-cs"/>
              </a:rPr>
              <a:t>16 </a:t>
            </a:r>
            <a:r>
              <a:rPr lang="en-US" sz="1200" b="0" i="0" kern="1200" dirty="0">
                <a:solidFill>
                  <a:schemeClr val="tx1"/>
                </a:solidFill>
                <a:effectLst/>
                <a:latin typeface="+mn-lt"/>
                <a:ea typeface="+mn-ea"/>
                <a:cs typeface="+mn-cs"/>
              </a:rPr>
              <a:t>To the woman He said: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 will greatly multiply your sorrow and your conception;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In pain you shall bring forth children;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Your desire </a:t>
            </a:r>
            <a:r>
              <a:rPr lang="en-US" sz="1200" b="0" i="1" kern="1200" dirty="0">
                <a:solidFill>
                  <a:schemeClr val="tx1"/>
                </a:solidFill>
                <a:effectLst/>
                <a:latin typeface="+mn-lt"/>
                <a:ea typeface="+mn-ea"/>
                <a:cs typeface="+mn-cs"/>
              </a:rPr>
              <a:t>shall be</a:t>
            </a:r>
            <a:r>
              <a:rPr lang="en-US" sz="1200" b="0" i="0" kern="1200" dirty="0">
                <a:solidFill>
                  <a:schemeClr val="tx1"/>
                </a:solidFill>
                <a:effectLst/>
                <a:latin typeface="+mn-lt"/>
                <a:ea typeface="+mn-ea"/>
                <a:cs typeface="+mn-cs"/>
              </a:rPr>
              <a:t> for your husband,</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And he shall rule over you.”</a:t>
            </a:r>
          </a:p>
          <a:p>
            <a:r>
              <a:rPr lang="en-US" sz="1200" b="1" i="0" kern="1200" baseline="30000" dirty="0">
                <a:solidFill>
                  <a:schemeClr val="tx1"/>
                </a:solidFill>
                <a:effectLst/>
                <a:latin typeface="+mn-lt"/>
                <a:ea typeface="+mn-ea"/>
                <a:cs typeface="+mn-cs"/>
              </a:rPr>
              <a:t>17 </a:t>
            </a:r>
            <a:r>
              <a:rPr lang="en-US" sz="1200" b="0" i="0" kern="1200" dirty="0">
                <a:solidFill>
                  <a:schemeClr val="tx1"/>
                </a:solidFill>
                <a:effectLst/>
                <a:latin typeface="+mn-lt"/>
                <a:ea typeface="+mn-ea"/>
                <a:cs typeface="+mn-cs"/>
              </a:rPr>
              <a:t>Then to Adam He said, “Because you have heeded the voice of your wife, and have eaten from the tree of which I commanded you, saying, ‘You shall not eat of it’:</a:t>
            </a:r>
          </a:p>
          <a:p>
            <a:r>
              <a:rPr lang="en-US" sz="1200" b="0" i="0" kern="1200" dirty="0">
                <a:solidFill>
                  <a:schemeClr val="tx1"/>
                </a:solidFill>
                <a:effectLst/>
                <a:latin typeface="+mn-lt"/>
                <a:ea typeface="+mn-ea"/>
                <a:cs typeface="+mn-cs"/>
              </a:rPr>
              <a:t>“Cursed </a:t>
            </a:r>
            <a:r>
              <a:rPr lang="en-US" sz="1200" b="0" i="1" kern="1200" dirty="0">
                <a:solidFill>
                  <a:schemeClr val="tx1"/>
                </a:solidFill>
                <a:effectLst/>
                <a:latin typeface="+mn-lt"/>
                <a:ea typeface="+mn-ea"/>
                <a:cs typeface="+mn-cs"/>
              </a:rPr>
              <a:t>is</a:t>
            </a:r>
            <a:r>
              <a:rPr lang="en-US" sz="1200" b="0" i="0" kern="1200" dirty="0">
                <a:solidFill>
                  <a:schemeClr val="tx1"/>
                </a:solidFill>
                <a:effectLst/>
                <a:latin typeface="+mn-lt"/>
                <a:ea typeface="+mn-ea"/>
                <a:cs typeface="+mn-cs"/>
              </a:rPr>
              <a:t> the ground for your sake;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 toil you shall eat </a:t>
            </a:r>
            <a:r>
              <a:rPr lang="en-US" sz="1200" b="0" i="1" kern="1200" dirty="0">
                <a:solidFill>
                  <a:schemeClr val="tx1"/>
                </a:solidFill>
                <a:effectLst/>
                <a:latin typeface="+mn-lt"/>
                <a:ea typeface="+mn-ea"/>
                <a:cs typeface="+mn-cs"/>
              </a:rPr>
              <a:t>of</a:t>
            </a:r>
            <a:r>
              <a:rPr lang="en-US" sz="1200" b="0" i="0" kern="1200" dirty="0">
                <a:solidFill>
                  <a:schemeClr val="tx1"/>
                </a:solidFill>
                <a:effectLst/>
                <a:latin typeface="+mn-lt"/>
                <a:ea typeface="+mn-ea"/>
                <a:cs typeface="+mn-cs"/>
              </a:rPr>
              <a:t> it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All the days of your life.</a:t>
            </a:r>
            <a:br>
              <a:rPr lang="en-US" sz="1200" b="0" i="0" kern="1200" dirty="0">
                <a:solidFill>
                  <a:schemeClr val="tx1"/>
                </a:solidFill>
                <a:effectLst/>
                <a:latin typeface="+mn-lt"/>
                <a:ea typeface="+mn-ea"/>
                <a:cs typeface="+mn-cs"/>
              </a:rPr>
            </a:br>
            <a:r>
              <a:rPr lang="en-US" sz="1200" b="1" i="0" kern="1200" baseline="30000" dirty="0">
                <a:solidFill>
                  <a:schemeClr val="tx1"/>
                </a:solidFill>
                <a:effectLst/>
                <a:latin typeface="+mn-lt"/>
                <a:ea typeface="+mn-ea"/>
                <a:cs typeface="+mn-cs"/>
              </a:rPr>
              <a:t>18 </a:t>
            </a:r>
            <a:r>
              <a:rPr lang="en-US" sz="1200" b="0" i="0" kern="1200" dirty="0">
                <a:solidFill>
                  <a:schemeClr val="tx1"/>
                </a:solidFill>
                <a:effectLst/>
                <a:latin typeface="+mn-lt"/>
                <a:ea typeface="+mn-ea"/>
                <a:cs typeface="+mn-cs"/>
              </a:rPr>
              <a:t>Both thorns and thistles it shall bring forth for you,</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you shall eat the herb of the field.</a:t>
            </a:r>
            <a:br>
              <a:rPr lang="en-US" sz="1200" b="0" i="0" kern="1200" dirty="0">
                <a:solidFill>
                  <a:schemeClr val="tx1"/>
                </a:solidFill>
                <a:effectLst/>
                <a:latin typeface="+mn-lt"/>
                <a:ea typeface="+mn-ea"/>
                <a:cs typeface="+mn-cs"/>
              </a:rPr>
            </a:br>
            <a:r>
              <a:rPr lang="en-US" sz="1200" b="1" i="0" kern="1200" baseline="30000" dirty="0">
                <a:solidFill>
                  <a:schemeClr val="tx1"/>
                </a:solidFill>
                <a:effectLst/>
                <a:latin typeface="+mn-lt"/>
                <a:ea typeface="+mn-ea"/>
                <a:cs typeface="+mn-cs"/>
              </a:rPr>
              <a:t>19 </a:t>
            </a:r>
            <a:r>
              <a:rPr lang="en-US" sz="1200" b="0" i="0" kern="1200" dirty="0">
                <a:solidFill>
                  <a:schemeClr val="tx1"/>
                </a:solidFill>
                <a:effectLst/>
                <a:latin typeface="+mn-lt"/>
                <a:ea typeface="+mn-ea"/>
                <a:cs typeface="+mn-cs"/>
              </a:rPr>
              <a:t>In the sweat of your face you shall eat bread Till you return to the ground,</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For out of it you were taken;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For dust you </a:t>
            </a:r>
            <a:r>
              <a:rPr lang="en-US" sz="1200" b="0" i="1" kern="1200" dirty="0">
                <a:solidFill>
                  <a:schemeClr val="tx1"/>
                </a:solidFill>
                <a:effectLst/>
                <a:latin typeface="+mn-lt"/>
                <a:ea typeface="+mn-ea"/>
                <a:cs typeface="+mn-cs"/>
              </a:rPr>
              <a:t>are,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to dust you shall return.”</a:t>
            </a:r>
          </a:p>
          <a:p>
            <a:pPr fontAlgn="t"/>
            <a:r>
              <a:rPr lang="en-US" sz="1200" b="0" i="0" kern="1200" dirty="0">
                <a:solidFill>
                  <a:schemeClr val="tx1"/>
                </a:solidFill>
                <a:effectLst/>
                <a:latin typeface="+mn-lt"/>
                <a:ea typeface="+mn-ea"/>
                <a:cs typeface="+mn-cs"/>
              </a:rPr>
              <a:t>{Click}</a:t>
            </a:r>
          </a:p>
          <a:p>
            <a:pPr fontAlgn="t"/>
            <a:r>
              <a:rPr lang="en-US" sz="1200" b="0" i="0" kern="1200" dirty="0">
                <a:solidFill>
                  <a:schemeClr val="tx1"/>
                </a:solidFill>
                <a:effectLst/>
                <a:latin typeface="+mn-lt"/>
                <a:ea typeface="+mn-ea"/>
                <a:cs typeface="+mn-cs"/>
              </a:rPr>
              <a:t>The Agreement was between God +</a:t>
            </a:r>
            <a:r>
              <a:rPr lang="en-US" sz="1200" b="0" i="0" kern="1200" baseline="0" dirty="0">
                <a:solidFill>
                  <a:schemeClr val="tx1"/>
                </a:solidFill>
                <a:effectLst/>
                <a:latin typeface="+mn-lt"/>
                <a:ea typeface="+mn-ea"/>
                <a:cs typeface="+mn-cs"/>
              </a:rPr>
              <a:t> Adam + Eve + their Descendants. </a:t>
            </a:r>
            <a:r>
              <a:rPr lang="en-US" sz="1200" b="0" i="0" kern="1200" dirty="0">
                <a:solidFill>
                  <a:schemeClr val="tx1"/>
                </a:solidFill>
                <a:effectLst/>
                <a:latin typeface="+mn-lt"/>
                <a:ea typeface="+mn-ea"/>
                <a:cs typeface="+mn-cs"/>
              </a:rPr>
              <a:t>{Click}</a:t>
            </a:r>
            <a:endParaRPr lang="en-US" sz="1200" b="0" i="0" kern="1200" baseline="0" dirty="0">
              <a:solidFill>
                <a:schemeClr val="tx1"/>
              </a:solidFill>
              <a:effectLst/>
              <a:latin typeface="+mn-lt"/>
              <a:ea typeface="+mn-ea"/>
              <a:cs typeface="+mn-cs"/>
            </a:endParaRPr>
          </a:p>
          <a:p>
            <a:pPr fontAlgn="t"/>
            <a:r>
              <a:rPr lang="en-US" sz="1200" b="0" i="0" kern="1200" baseline="0" dirty="0">
                <a:solidFill>
                  <a:schemeClr val="tx1"/>
                </a:solidFill>
                <a:effectLst/>
                <a:latin typeface="+mn-lt"/>
                <a:ea typeface="+mn-ea"/>
                <a:cs typeface="+mn-cs"/>
              </a:rPr>
              <a:t>The Obligation and Commitment – God was going bring curses &amp; Adam would “toil the ground and eat food after sweating to grow it”. Eve would have sorry in conception and pain in child birth. </a:t>
            </a:r>
            <a:r>
              <a:rPr lang="en-US" sz="1200" b="0" i="0" kern="1200" dirty="0">
                <a:solidFill>
                  <a:schemeClr val="tx1"/>
                </a:solidFill>
                <a:effectLst/>
                <a:latin typeface="+mn-lt"/>
                <a:ea typeface="+mn-ea"/>
                <a:cs typeface="+mn-cs"/>
              </a:rPr>
              <a:t>{Click}</a:t>
            </a:r>
            <a:endParaRPr lang="en-US" sz="1200" b="0" i="0" kern="1200" baseline="0" dirty="0">
              <a:solidFill>
                <a:schemeClr val="tx1"/>
              </a:solidFill>
              <a:effectLst/>
              <a:latin typeface="+mn-lt"/>
              <a:ea typeface="+mn-ea"/>
              <a:cs typeface="+mn-cs"/>
            </a:endParaRPr>
          </a:p>
          <a:p>
            <a:pPr fontAlgn="t"/>
            <a:r>
              <a:rPr lang="en-US" sz="1200" b="0" i="0" kern="1200" baseline="0" dirty="0">
                <a:solidFill>
                  <a:schemeClr val="tx1"/>
                </a:solidFill>
                <a:effectLst/>
                <a:latin typeface="+mn-lt"/>
                <a:ea typeface="+mn-ea"/>
                <a:cs typeface="+mn-cs"/>
              </a:rPr>
              <a:t>The Sign of this Covenant – At death Man and Woman would return to the dust they came from.</a:t>
            </a:r>
            <a:endParaRPr lang="en-US" sz="1200" b="0" i="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7</a:t>
            </a:fld>
            <a:endParaRPr lang="en-US" dirty="0"/>
          </a:p>
        </p:txBody>
      </p:sp>
    </p:spTree>
    <p:extLst>
      <p:ext uri="{BB962C8B-B14F-4D97-AF65-F5344CB8AC3E}">
        <p14:creationId xmlns:p14="http://schemas.microsoft.com/office/powerpoint/2010/main" val="1611351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Next covenant is the covenant with Noah. </a:t>
            </a:r>
          </a:p>
          <a:p>
            <a:r>
              <a:rPr lang="en-US" sz="1200" b="0" i="0" kern="1200" dirty="0">
                <a:solidFill>
                  <a:schemeClr val="tx1"/>
                </a:solidFill>
                <a:effectLst/>
                <a:latin typeface="+mn-lt"/>
                <a:ea typeface="+mn-ea"/>
                <a:cs typeface="+mn-cs"/>
              </a:rPr>
              <a:t>Gen 8:20-22</a:t>
            </a:r>
          </a:p>
          <a:p>
            <a:r>
              <a:rPr lang="en-US" sz="1200" b="0" i="0" kern="1200" dirty="0">
                <a:solidFill>
                  <a:schemeClr val="tx1"/>
                </a:solidFill>
                <a:effectLst/>
                <a:latin typeface="+mn-lt"/>
                <a:ea typeface="+mn-ea"/>
                <a:cs typeface="+mn-cs"/>
              </a:rPr>
              <a:t>God’s covenant with creation</a:t>
            </a:r>
          </a:p>
          <a:p>
            <a:r>
              <a:rPr lang="en-US" sz="1200" b="1" i="0" kern="1200" baseline="30000" dirty="0">
                <a:solidFill>
                  <a:schemeClr val="tx1"/>
                </a:solidFill>
                <a:effectLst/>
                <a:latin typeface="+mn-lt"/>
                <a:ea typeface="+mn-ea"/>
                <a:cs typeface="+mn-cs"/>
              </a:rPr>
              <a:t>20 </a:t>
            </a:r>
            <a:r>
              <a:rPr lang="en-US" sz="1200" b="0" i="0" kern="1200" dirty="0">
                <a:solidFill>
                  <a:schemeClr val="tx1"/>
                </a:solidFill>
                <a:effectLst/>
                <a:latin typeface="+mn-lt"/>
                <a:ea typeface="+mn-ea"/>
                <a:cs typeface="+mn-cs"/>
              </a:rPr>
              <a:t>Then Noah built an altar to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and took of every clean animal and of every clean bird, and offered burnt offerings on the altar. </a:t>
            </a:r>
            <a:r>
              <a:rPr lang="en-US" sz="1200" b="1" i="0" kern="1200" baseline="30000" dirty="0">
                <a:solidFill>
                  <a:schemeClr val="tx1"/>
                </a:solidFill>
                <a:effectLst/>
                <a:latin typeface="+mn-lt"/>
                <a:ea typeface="+mn-ea"/>
                <a:cs typeface="+mn-cs"/>
              </a:rPr>
              <a:t>21 </a:t>
            </a:r>
            <a:r>
              <a:rPr lang="en-US" sz="1200" b="0" i="0" kern="1200" dirty="0">
                <a:solidFill>
                  <a:schemeClr val="tx1"/>
                </a:solidFill>
                <a:effectLst/>
                <a:latin typeface="+mn-lt"/>
                <a:ea typeface="+mn-ea"/>
                <a:cs typeface="+mn-cs"/>
              </a:rPr>
              <a:t>And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smelled a soothing aroma. Then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said in His heart, “I will never again curse the ground for man’s sake, although the imagination of man’s heart </a:t>
            </a:r>
            <a:r>
              <a:rPr lang="en-US" sz="1200" b="0" i="1" kern="1200" dirty="0">
                <a:solidFill>
                  <a:schemeClr val="tx1"/>
                </a:solidFill>
                <a:effectLst/>
                <a:latin typeface="+mn-lt"/>
                <a:ea typeface="+mn-ea"/>
                <a:cs typeface="+mn-cs"/>
              </a:rPr>
              <a:t>is</a:t>
            </a:r>
            <a:r>
              <a:rPr lang="en-US" sz="1200" b="0" i="0" kern="1200" dirty="0">
                <a:solidFill>
                  <a:schemeClr val="tx1"/>
                </a:solidFill>
                <a:effectLst/>
                <a:latin typeface="+mn-lt"/>
                <a:ea typeface="+mn-ea"/>
                <a:cs typeface="+mn-cs"/>
              </a:rPr>
              <a:t> evil from his youth; nor will I again destroy every living thing as I have done.</a:t>
            </a:r>
          </a:p>
          <a:p>
            <a:r>
              <a:rPr lang="en-US" sz="1200" b="1" i="0" kern="1200" baseline="30000" dirty="0">
                <a:solidFill>
                  <a:schemeClr val="tx1"/>
                </a:solidFill>
                <a:effectLst/>
                <a:latin typeface="+mn-lt"/>
                <a:ea typeface="+mn-ea"/>
                <a:cs typeface="+mn-cs"/>
              </a:rPr>
              <a:t>22 </a:t>
            </a:r>
            <a:r>
              <a:rPr lang="en-US" sz="1200" b="0" i="0" kern="1200" dirty="0">
                <a:solidFill>
                  <a:schemeClr val="tx1"/>
                </a:solidFill>
                <a:effectLst/>
                <a:latin typeface="+mn-lt"/>
                <a:ea typeface="+mn-ea"/>
                <a:cs typeface="+mn-cs"/>
              </a:rPr>
              <a:t>“While the earth remains,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Seedtime and harvest,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Cold and heat,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Winter and summer,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day and night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Shall not cease.”</a:t>
            </a:r>
          </a:p>
          <a:p>
            <a:pPr fontAlgn="t"/>
            <a:r>
              <a:rPr lang="en-US" sz="1200" b="0" i="0" kern="1200" dirty="0">
                <a:solidFill>
                  <a:schemeClr val="tx1"/>
                </a:solidFill>
                <a:effectLst/>
                <a:latin typeface="+mn-lt"/>
                <a:ea typeface="+mn-ea"/>
                <a:cs typeface="+mn-cs"/>
              </a:rPr>
              <a:t>Genesis 9:8-17 New King James Version (NKJV)</a:t>
            </a:r>
          </a:p>
          <a:p>
            <a:pPr fontAlgn="t"/>
            <a:r>
              <a:rPr lang="en-US" sz="1200" b="1" i="0" kern="1200" baseline="30000" dirty="0">
                <a:solidFill>
                  <a:schemeClr val="tx1"/>
                </a:solidFill>
                <a:effectLst/>
                <a:latin typeface="+mn-lt"/>
                <a:ea typeface="+mn-ea"/>
                <a:cs typeface="+mn-cs"/>
              </a:rPr>
              <a:t>8 </a:t>
            </a:r>
            <a:r>
              <a:rPr lang="en-US" sz="1200" b="0" i="0" kern="1200" dirty="0">
                <a:solidFill>
                  <a:schemeClr val="tx1"/>
                </a:solidFill>
                <a:effectLst/>
                <a:latin typeface="+mn-lt"/>
                <a:ea typeface="+mn-ea"/>
                <a:cs typeface="+mn-cs"/>
              </a:rPr>
              <a:t>Then God spoke to Noah and to his sons with him, saying: </a:t>
            </a:r>
            <a:r>
              <a:rPr lang="en-US" sz="1200" b="1" i="0" kern="1200" baseline="30000" dirty="0">
                <a:solidFill>
                  <a:schemeClr val="tx1"/>
                </a:solidFill>
                <a:effectLst/>
                <a:latin typeface="+mn-lt"/>
                <a:ea typeface="+mn-ea"/>
                <a:cs typeface="+mn-cs"/>
              </a:rPr>
              <a:t>9 </a:t>
            </a:r>
            <a:r>
              <a:rPr lang="en-US" sz="1200" b="0" i="0" kern="1200" dirty="0">
                <a:solidFill>
                  <a:schemeClr val="tx1"/>
                </a:solidFill>
                <a:effectLst/>
                <a:latin typeface="+mn-lt"/>
                <a:ea typeface="+mn-ea"/>
                <a:cs typeface="+mn-cs"/>
              </a:rPr>
              <a:t>“And as for Me, behold, I establish My covenant with you and with your descendants after you, </a:t>
            </a:r>
            <a:r>
              <a:rPr lang="en-US" sz="1200" b="1" i="0" kern="1200" baseline="30000" dirty="0">
                <a:solidFill>
                  <a:schemeClr val="tx1"/>
                </a:solidFill>
                <a:effectLst/>
                <a:latin typeface="+mn-lt"/>
                <a:ea typeface="+mn-ea"/>
                <a:cs typeface="+mn-cs"/>
              </a:rPr>
              <a:t>10 </a:t>
            </a:r>
            <a:r>
              <a:rPr lang="en-US" sz="1200" b="0" i="0" kern="1200" dirty="0">
                <a:solidFill>
                  <a:schemeClr val="tx1"/>
                </a:solidFill>
                <a:effectLst/>
                <a:latin typeface="+mn-lt"/>
                <a:ea typeface="+mn-ea"/>
                <a:cs typeface="+mn-cs"/>
              </a:rPr>
              <a:t>and with every living creature that </a:t>
            </a:r>
            <a:r>
              <a:rPr lang="en-US" sz="1200" b="0" i="1" kern="1200" dirty="0">
                <a:solidFill>
                  <a:schemeClr val="tx1"/>
                </a:solidFill>
                <a:effectLst/>
                <a:latin typeface="+mn-lt"/>
                <a:ea typeface="+mn-ea"/>
                <a:cs typeface="+mn-cs"/>
              </a:rPr>
              <a:t>is</a:t>
            </a:r>
            <a:r>
              <a:rPr lang="en-US" sz="1200" b="0" i="0" kern="1200" dirty="0">
                <a:solidFill>
                  <a:schemeClr val="tx1"/>
                </a:solidFill>
                <a:effectLst/>
                <a:latin typeface="+mn-lt"/>
                <a:ea typeface="+mn-ea"/>
                <a:cs typeface="+mn-cs"/>
              </a:rPr>
              <a:t> with you: the birds, the cattle, and every beast of the earth with you, of all that go out of the ark, every beast of the earth. </a:t>
            </a:r>
            <a:r>
              <a:rPr lang="en-US" sz="1200" b="1" i="0" kern="1200" baseline="30000" dirty="0">
                <a:solidFill>
                  <a:schemeClr val="tx1"/>
                </a:solidFill>
                <a:effectLst/>
                <a:latin typeface="+mn-lt"/>
                <a:ea typeface="+mn-ea"/>
                <a:cs typeface="+mn-cs"/>
              </a:rPr>
              <a:t>11 </a:t>
            </a:r>
            <a:r>
              <a:rPr lang="en-US" sz="1200" b="0" i="0" kern="1200" dirty="0">
                <a:solidFill>
                  <a:schemeClr val="tx1"/>
                </a:solidFill>
                <a:effectLst/>
                <a:latin typeface="+mn-lt"/>
                <a:ea typeface="+mn-ea"/>
                <a:cs typeface="+mn-cs"/>
              </a:rPr>
              <a:t>Thus I establish My covenant with you: Never again shall all flesh be cut off by the waters of the flood; never again shall there be a flood to destroy the earth.”</a:t>
            </a:r>
          </a:p>
          <a:p>
            <a:pPr fontAlgn="t"/>
            <a:r>
              <a:rPr lang="en-US" sz="1200" b="1" i="0" kern="1200" baseline="30000" dirty="0">
                <a:solidFill>
                  <a:schemeClr val="tx1"/>
                </a:solidFill>
                <a:effectLst/>
                <a:latin typeface="+mn-lt"/>
                <a:ea typeface="+mn-ea"/>
                <a:cs typeface="+mn-cs"/>
              </a:rPr>
              <a:t>12 </a:t>
            </a:r>
            <a:r>
              <a:rPr lang="en-US" sz="1200" b="0" i="0" kern="1200" dirty="0">
                <a:solidFill>
                  <a:schemeClr val="tx1"/>
                </a:solidFill>
                <a:effectLst/>
                <a:latin typeface="+mn-lt"/>
                <a:ea typeface="+mn-ea"/>
                <a:cs typeface="+mn-cs"/>
              </a:rPr>
              <a:t>And God said: “This </a:t>
            </a:r>
            <a:r>
              <a:rPr lang="en-US" sz="1200" b="0" i="1" kern="1200" dirty="0">
                <a:solidFill>
                  <a:schemeClr val="tx1"/>
                </a:solidFill>
                <a:effectLst/>
                <a:latin typeface="+mn-lt"/>
                <a:ea typeface="+mn-ea"/>
                <a:cs typeface="+mn-cs"/>
              </a:rPr>
              <a:t>is</a:t>
            </a:r>
            <a:r>
              <a:rPr lang="en-US" sz="1200" b="0" i="0" kern="1200" dirty="0">
                <a:solidFill>
                  <a:schemeClr val="tx1"/>
                </a:solidFill>
                <a:effectLst/>
                <a:latin typeface="+mn-lt"/>
                <a:ea typeface="+mn-ea"/>
                <a:cs typeface="+mn-cs"/>
              </a:rPr>
              <a:t> the sign of the covenant which I make between Me and you, and every living creature that </a:t>
            </a:r>
            <a:r>
              <a:rPr lang="en-US" sz="1200" b="0" i="1" kern="1200" dirty="0">
                <a:solidFill>
                  <a:schemeClr val="tx1"/>
                </a:solidFill>
                <a:effectLst/>
                <a:latin typeface="+mn-lt"/>
                <a:ea typeface="+mn-ea"/>
                <a:cs typeface="+mn-cs"/>
              </a:rPr>
              <a:t>is</a:t>
            </a:r>
            <a:r>
              <a:rPr lang="en-US" sz="1200" b="0" i="0" kern="1200" dirty="0">
                <a:solidFill>
                  <a:schemeClr val="tx1"/>
                </a:solidFill>
                <a:effectLst/>
                <a:latin typeface="+mn-lt"/>
                <a:ea typeface="+mn-ea"/>
                <a:cs typeface="+mn-cs"/>
              </a:rPr>
              <a:t> with you, for perpetual generations: </a:t>
            </a:r>
            <a:r>
              <a:rPr lang="en-US" sz="1200" b="1" i="0" kern="1200" baseline="30000" dirty="0">
                <a:solidFill>
                  <a:schemeClr val="tx1"/>
                </a:solidFill>
                <a:effectLst/>
                <a:latin typeface="+mn-lt"/>
                <a:ea typeface="+mn-ea"/>
                <a:cs typeface="+mn-cs"/>
              </a:rPr>
              <a:t>13 </a:t>
            </a:r>
            <a:r>
              <a:rPr lang="en-US" sz="1200" b="0" i="0" kern="1200" dirty="0">
                <a:solidFill>
                  <a:schemeClr val="tx1"/>
                </a:solidFill>
                <a:effectLst/>
                <a:latin typeface="+mn-lt"/>
                <a:ea typeface="+mn-ea"/>
                <a:cs typeface="+mn-cs"/>
              </a:rPr>
              <a:t>I set My rainbow in the cloud, and it shall be for the sign of the covenant between Me and the earth. </a:t>
            </a:r>
            <a:r>
              <a:rPr lang="en-US" sz="1200" b="1" i="0" kern="1200" baseline="30000" dirty="0">
                <a:solidFill>
                  <a:schemeClr val="tx1"/>
                </a:solidFill>
                <a:effectLst/>
                <a:latin typeface="+mn-lt"/>
                <a:ea typeface="+mn-ea"/>
                <a:cs typeface="+mn-cs"/>
              </a:rPr>
              <a:t>14 </a:t>
            </a:r>
            <a:r>
              <a:rPr lang="en-US" sz="1200" b="0" i="0" kern="1200" dirty="0">
                <a:solidFill>
                  <a:schemeClr val="tx1"/>
                </a:solidFill>
                <a:effectLst/>
                <a:latin typeface="+mn-lt"/>
                <a:ea typeface="+mn-ea"/>
                <a:cs typeface="+mn-cs"/>
              </a:rPr>
              <a:t>It shall be, when I bring a cloud over the earth, that the rainbow shall be seen in the cloud; </a:t>
            </a:r>
            <a:r>
              <a:rPr lang="en-US" sz="1200" b="1" i="0" kern="1200" baseline="30000" dirty="0">
                <a:solidFill>
                  <a:schemeClr val="tx1"/>
                </a:solidFill>
                <a:effectLst/>
                <a:latin typeface="+mn-lt"/>
                <a:ea typeface="+mn-ea"/>
                <a:cs typeface="+mn-cs"/>
              </a:rPr>
              <a:t>15 </a:t>
            </a:r>
            <a:r>
              <a:rPr lang="en-US" sz="1200" b="0" i="0" kern="1200" dirty="0">
                <a:solidFill>
                  <a:schemeClr val="tx1"/>
                </a:solidFill>
                <a:effectLst/>
                <a:latin typeface="+mn-lt"/>
                <a:ea typeface="+mn-ea"/>
                <a:cs typeface="+mn-cs"/>
              </a:rPr>
              <a:t>and I will remember My covenant which </a:t>
            </a:r>
            <a:r>
              <a:rPr lang="en-US" sz="1200" b="0" i="1" kern="1200" dirty="0">
                <a:solidFill>
                  <a:schemeClr val="tx1"/>
                </a:solidFill>
                <a:effectLst/>
                <a:latin typeface="+mn-lt"/>
                <a:ea typeface="+mn-ea"/>
                <a:cs typeface="+mn-cs"/>
              </a:rPr>
              <a:t>is</a:t>
            </a:r>
            <a:r>
              <a:rPr lang="en-US" sz="1200" b="0" i="0" kern="1200" dirty="0">
                <a:solidFill>
                  <a:schemeClr val="tx1"/>
                </a:solidFill>
                <a:effectLst/>
                <a:latin typeface="+mn-lt"/>
                <a:ea typeface="+mn-ea"/>
                <a:cs typeface="+mn-cs"/>
              </a:rPr>
              <a:t> between Me and you and every living creature of all flesh; the waters shall never again become a flood to destroy all flesh. </a:t>
            </a:r>
            <a:r>
              <a:rPr lang="en-US" sz="1200" b="1" i="0" kern="1200" baseline="30000" dirty="0">
                <a:solidFill>
                  <a:schemeClr val="tx1"/>
                </a:solidFill>
                <a:effectLst/>
                <a:latin typeface="+mn-lt"/>
                <a:ea typeface="+mn-ea"/>
                <a:cs typeface="+mn-cs"/>
              </a:rPr>
              <a:t>16 </a:t>
            </a:r>
            <a:r>
              <a:rPr lang="en-US" sz="1200" b="0" i="0" kern="1200" dirty="0">
                <a:solidFill>
                  <a:schemeClr val="tx1"/>
                </a:solidFill>
                <a:effectLst/>
                <a:latin typeface="+mn-lt"/>
                <a:ea typeface="+mn-ea"/>
                <a:cs typeface="+mn-cs"/>
              </a:rPr>
              <a:t>The rainbow shall be in the cloud, and I will look on it to remember the everlasting covenant between God and every living creature of all flesh that </a:t>
            </a:r>
            <a:r>
              <a:rPr lang="en-US" sz="1200" b="0" i="1" kern="1200" dirty="0">
                <a:solidFill>
                  <a:schemeClr val="tx1"/>
                </a:solidFill>
                <a:effectLst/>
                <a:latin typeface="+mn-lt"/>
                <a:ea typeface="+mn-ea"/>
                <a:cs typeface="+mn-cs"/>
              </a:rPr>
              <a:t>is</a:t>
            </a:r>
            <a:r>
              <a:rPr lang="en-US" sz="1200" b="0" i="0" kern="1200" dirty="0">
                <a:solidFill>
                  <a:schemeClr val="tx1"/>
                </a:solidFill>
                <a:effectLst/>
                <a:latin typeface="+mn-lt"/>
                <a:ea typeface="+mn-ea"/>
                <a:cs typeface="+mn-cs"/>
              </a:rPr>
              <a:t> on the earth.” </a:t>
            </a:r>
            <a:r>
              <a:rPr lang="en-US" sz="1200" b="1" i="0" kern="1200" baseline="30000" dirty="0">
                <a:solidFill>
                  <a:schemeClr val="tx1"/>
                </a:solidFill>
                <a:effectLst/>
                <a:latin typeface="+mn-lt"/>
                <a:ea typeface="+mn-ea"/>
                <a:cs typeface="+mn-cs"/>
              </a:rPr>
              <a:t>17 </a:t>
            </a:r>
            <a:r>
              <a:rPr lang="en-US" sz="1200" b="0" i="0" kern="1200" dirty="0">
                <a:solidFill>
                  <a:schemeClr val="tx1"/>
                </a:solidFill>
                <a:effectLst/>
                <a:latin typeface="+mn-lt"/>
                <a:ea typeface="+mn-ea"/>
                <a:cs typeface="+mn-cs"/>
              </a:rPr>
              <a:t>And God said to Noah, “This </a:t>
            </a:r>
            <a:r>
              <a:rPr lang="en-US" sz="1200" b="0" i="1" kern="1200" dirty="0">
                <a:solidFill>
                  <a:schemeClr val="tx1"/>
                </a:solidFill>
                <a:effectLst/>
                <a:latin typeface="+mn-lt"/>
                <a:ea typeface="+mn-ea"/>
                <a:cs typeface="+mn-cs"/>
              </a:rPr>
              <a:t>is</a:t>
            </a:r>
            <a:r>
              <a:rPr lang="en-US" sz="1200" b="0" i="0" kern="1200" dirty="0">
                <a:solidFill>
                  <a:schemeClr val="tx1"/>
                </a:solidFill>
                <a:effectLst/>
                <a:latin typeface="+mn-lt"/>
                <a:ea typeface="+mn-ea"/>
                <a:cs typeface="+mn-cs"/>
              </a:rPr>
              <a:t> the sign of the covenant which I have established between Me and all flesh that </a:t>
            </a:r>
            <a:r>
              <a:rPr lang="en-US" sz="1200" b="0" i="1" kern="1200" dirty="0">
                <a:solidFill>
                  <a:schemeClr val="tx1"/>
                </a:solidFill>
                <a:effectLst/>
                <a:latin typeface="+mn-lt"/>
                <a:ea typeface="+mn-ea"/>
                <a:cs typeface="+mn-cs"/>
              </a:rPr>
              <a:t>is</a:t>
            </a:r>
            <a:r>
              <a:rPr lang="en-US" sz="1200" b="0" i="0" kern="1200" dirty="0">
                <a:solidFill>
                  <a:schemeClr val="tx1"/>
                </a:solidFill>
                <a:effectLst/>
                <a:latin typeface="+mn-lt"/>
                <a:ea typeface="+mn-ea"/>
                <a:cs typeface="+mn-cs"/>
              </a:rPr>
              <a:t> on the earth.”</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The agreement / understanding was between God –</a:t>
            </a:r>
            <a:r>
              <a:rPr lang="en-US" sz="1200" b="0" i="0" kern="1200" baseline="0" dirty="0">
                <a:solidFill>
                  <a:schemeClr val="tx1"/>
                </a:solidFill>
                <a:effectLst/>
                <a:latin typeface="+mn-lt"/>
                <a:ea typeface="+mn-ea"/>
                <a:cs typeface="+mn-cs"/>
              </a:rPr>
              <a:t> Noah and Noah’s descendants. </a:t>
            </a:r>
          </a:p>
          <a:p>
            <a:pPr fontAlgn="t"/>
            <a:r>
              <a:rPr lang="en-US" sz="1200" b="0" i="0" kern="1200" baseline="0" dirty="0">
                <a:solidFill>
                  <a:schemeClr val="tx1"/>
                </a:solidFill>
                <a:effectLst/>
                <a:latin typeface="+mn-lt"/>
                <a:ea typeface="+mn-ea"/>
                <a:cs typeface="+mn-cs"/>
              </a:rPr>
              <a:t>The obligation and commitment – Never be a worldwide flood </a:t>
            </a:r>
          </a:p>
          <a:p>
            <a:pPr fontAlgn="t"/>
            <a:r>
              <a:rPr lang="en-US" sz="1200" b="0" i="0" kern="1200" baseline="0" dirty="0">
                <a:solidFill>
                  <a:schemeClr val="tx1"/>
                </a:solidFill>
                <a:effectLst/>
                <a:latin typeface="+mn-lt"/>
                <a:ea typeface="+mn-ea"/>
                <a:cs typeface="+mn-cs"/>
              </a:rPr>
              <a:t>The sign of this covenant – rainbow</a:t>
            </a:r>
            <a:r>
              <a:rPr lang="en-US" sz="1200" b="0" i="0" kern="1200" baseline="0" dirty="0" smtClean="0">
                <a:solidFill>
                  <a:schemeClr val="tx1"/>
                </a:solidFill>
                <a:effectLst/>
                <a:latin typeface="+mn-lt"/>
                <a:ea typeface="+mn-ea"/>
                <a:cs typeface="+mn-cs"/>
              </a:rPr>
              <a:t>.</a:t>
            </a:r>
          </a:p>
          <a:p>
            <a:pPr fontAlgn="t"/>
            <a:endParaRPr lang="en-US" sz="1200" b="0" i="0" kern="1200" baseline="0" dirty="0" smtClean="0">
              <a:solidFill>
                <a:schemeClr val="tx1"/>
              </a:solidFill>
              <a:effectLst/>
              <a:latin typeface="+mn-lt"/>
              <a:ea typeface="+mn-ea"/>
              <a:cs typeface="+mn-cs"/>
            </a:endParaRPr>
          </a:p>
          <a:p>
            <a:pPr fontAlgn="t"/>
            <a:r>
              <a:rPr lang="en-US" sz="1200" b="0" i="0" kern="1200" baseline="0" dirty="0" smtClean="0">
                <a:solidFill>
                  <a:schemeClr val="tx1"/>
                </a:solidFill>
                <a:effectLst/>
                <a:latin typeface="+mn-lt"/>
                <a:ea typeface="+mn-ea"/>
                <a:cs typeface="+mn-cs"/>
              </a:rPr>
              <a:t>Also, under this Covenant God did remove some of the curses from the Adam/Eve Covenant. </a:t>
            </a:r>
            <a:endParaRPr lang="en-US" sz="1200" b="0" i="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8</a:t>
            </a:fld>
            <a:endParaRPr lang="en-US" dirty="0"/>
          </a:p>
        </p:txBody>
      </p:sp>
    </p:spTree>
    <p:extLst>
      <p:ext uri="{BB962C8B-B14F-4D97-AF65-F5344CB8AC3E}">
        <p14:creationId xmlns:p14="http://schemas.microsoft.com/office/powerpoint/2010/main" val="1091921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Covenant with Abraham.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p>
          <a:p>
            <a:r>
              <a:rPr lang="en-US" sz="1200" b="0" i="0" kern="1200" dirty="0">
                <a:solidFill>
                  <a:schemeClr val="tx1"/>
                </a:solidFill>
                <a:effectLst/>
                <a:latin typeface="+mn-lt"/>
                <a:ea typeface="+mn-ea"/>
                <a:cs typeface="+mn-cs"/>
              </a:rPr>
              <a:t>Genesis 17:1-11 New King James Version (NKJV)</a:t>
            </a:r>
          </a:p>
          <a:p>
            <a:r>
              <a:rPr lang="en-US" sz="1200" b="0" i="0" kern="1200" dirty="0">
                <a:solidFill>
                  <a:schemeClr val="tx1"/>
                </a:solidFill>
                <a:effectLst/>
                <a:latin typeface="+mn-lt"/>
                <a:ea typeface="+mn-ea"/>
                <a:cs typeface="+mn-cs"/>
              </a:rPr>
              <a:t>The sign of the covenant</a:t>
            </a:r>
          </a:p>
          <a:p>
            <a:r>
              <a:rPr lang="en-US" sz="1200" b="1" i="0" kern="1200" dirty="0">
                <a:solidFill>
                  <a:schemeClr val="tx1"/>
                </a:solidFill>
                <a:effectLst/>
                <a:latin typeface="+mn-lt"/>
                <a:ea typeface="+mn-ea"/>
                <a:cs typeface="+mn-cs"/>
              </a:rPr>
              <a:t>17 </a:t>
            </a:r>
            <a:r>
              <a:rPr lang="en-US" sz="1200" b="0" i="0" kern="1200" dirty="0">
                <a:solidFill>
                  <a:schemeClr val="tx1"/>
                </a:solidFill>
                <a:effectLst/>
                <a:latin typeface="+mn-lt"/>
                <a:ea typeface="+mn-ea"/>
                <a:cs typeface="+mn-cs"/>
              </a:rPr>
              <a:t>When Abram was ninety-nine years old,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appeared to Abram and said to him, “I </a:t>
            </a:r>
            <a:r>
              <a:rPr lang="en-US" sz="1200" b="0" i="1" kern="1200" dirty="0">
                <a:solidFill>
                  <a:schemeClr val="tx1"/>
                </a:solidFill>
                <a:effectLst/>
                <a:latin typeface="+mn-lt"/>
                <a:ea typeface="+mn-ea"/>
                <a:cs typeface="+mn-cs"/>
              </a:rPr>
              <a:t>am</a:t>
            </a:r>
            <a:r>
              <a:rPr lang="en-US" sz="1200" b="0" i="0" kern="1200" dirty="0">
                <a:solidFill>
                  <a:schemeClr val="tx1"/>
                </a:solidFill>
                <a:effectLst/>
                <a:latin typeface="+mn-lt"/>
                <a:ea typeface="+mn-ea"/>
                <a:cs typeface="+mn-cs"/>
              </a:rPr>
              <a:t> Almighty God; walk before Me and be blameless. </a:t>
            </a:r>
            <a:r>
              <a:rPr lang="en-US" sz="1200" b="1" i="0" kern="1200" baseline="30000" dirty="0">
                <a:solidFill>
                  <a:schemeClr val="tx1"/>
                </a:solidFill>
                <a:effectLst/>
                <a:latin typeface="+mn-lt"/>
                <a:ea typeface="+mn-ea"/>
                <a:cs typeface="+mn-cs"/>
              </a:rPr>
              <a:t>2 </a:t>
            </a:r>
            <a:r>
              <a:rPr lang="en-US" sz="1200" b="0" i="0" kern="1200" dirty="0">
                <a:solidFill>
                  <a:schemeClr val="tx1"/>
                </a:solidFill>
                <a:effectLst/>
                <a:latin typeface="+mn-lt"/>
                <a:ea typeface="+mn-ea"/>
                <a:cs typeface="+mn-cs"/>
              </a:rPr>
              <a:t>And I will make My covenant between Me and you, and will multiply you exceedingly.” </a:t>
            </a:r>
            <a:r>
              <a:rPr lang="en-US" sz="1200" b="1" i="0" kern="1200" baseline="30000" dirty="0">
                <a:solidFill>
                  <a:schemeClr val="tx1"/>
                </a:solidFill>
                <a:effectLst/>
                <a:latin typeface="+mn-lt"/>
                <a:ea typeface="+mn-ea"/>
                <a:cs typeface="+mn-cs"/>
              </a:rPr>
              <a:t>3 </a:t>
            </a:r>
            <a:r>
              <a:rPr lang="en-US" sz="1200" b="0" i="0" kern="1200" dirty="0">
                <a:solidFill>
                  <a:schemeClr val="tx1"/>
                </a:solidFill>
                <a:effectLst/>
                <a:latin typeface="+mn-lt"/>
                <a:ea typeface="+mn-ea"/>
                <a:cs typeface="+mn-cs"/>
              </a:rPr>
              <a:t>Then Abram fell on his face, and God talked with him, saying: </a:t>
            </a:r>
            <a:r>
              <a:rPr lang="en-US" sz="1200" b="1" i="0" kern="1200" baseline="30000" dirty="0">
                <a:solidFill>
                  <a:schemeClr val="tx1"/>
                </a:solidFill>
                <a:effectLst/>
                <a:latin typeface="+mn-lt"/>
                <a:ea typeface="+mn-ea"/>
                <a:cs typeface="+mn-cs"/>
              </a:rPr>
              <a:t>4 </a:t>
            </a:r>
            <a:r>
              <a:rPr lang="en-US" sz="1200" b="0" i="0" kern="1200" dirty="0">
                <a:solidFill>
                  <a:schemeClr val="tx1"/>
                </a:solidFill>
                <a:effectLst/>
                <a:latin typeface="+mn-lt"/>
                <a:ea typeface="+mn-ea"/>
                <a:cs typeface="+mn-cs"/>
              </a:rPr>
              <a:t>“As for Me, behold, My covenant is with you, and you shall be a father of many nations. </a:t>
            </a:r>
            <a:r>
              <a:rPr lang="en-US" sz="1200" b="1" i="0" kern="1200" baseline="30000" dirty="0">
                <a:solidFill>
                  <a:schemeClr val="tx1"/>
                </a:solidFill>
                <a:effectLst/>
                <a:latin typeface="+mn-lt"/>
                <a:ea typeface="+mn-ea"/>
                <a:cs typeface="+mn-cs"/>
              </a:rPr>
              <a:t>5 </a:t>
            </a:r>
            <a:r>
              <a:rPr lang="en-US" sz="1200" b="0" i="0" kern="1200" dirty="0">
                <a:solidFill>
                  <a:schemeClr val="tx1"/>
                </a:solidFill>
                <a:effectLst/>
                <a:latin typeface="+mn-lt"/>
                <a:ea typeface="+mn-ea"/>
                <a:cs typeface="+mn-cs"/>
              </a:rPr>
              <a:t>No longer shall your name be called Abram, but your name shall be Abraham; for I have made you a father of many nations. </a:t>
            </a:r>
            <a:r>
              <a:rPr lang="en-US" sz="1200" b="1" i="0" kern="1200" baseline="30000" dirty="0">
                <a:solidFill>
                  <a:schemeClr val="tx1"/>
                </a:solidFill>
                <a:effectLst/>
                <a:latin typeface="+mn-lt"/>
                <a:ea typeface="+mn-ea"/>
                <a:cs typeface="+mn-cs"/>
              </a:rPr>
              <a:t>6 </a:t>
            </a:r>
            <a:r>
              <a:rPr lang="en-US" sz="1200" b="0" i="0" kern="1200" dirty="0">
                <a:solidFill>
                  <a:schemeClr val="tx1"/>
                </a:solidFill>
                <a:effectLst/>
                <a:latin typeface="+mn-lt"/>
                <a:ea typeface="+mn-ea"/>
                <a:cs typeface="+mn-cs"/>
              </a:rPr>
              <a:t>I will make you exceedingly fruitful; and I will make nations of you, and kings shall come from you. </a:t>
            </a:r>
            <a:r>
              <a:rPr lang="en-US" sz="1200" b="1" i="0" kern="1200" baseline="30000" dirty="0">
                <a:solidFill>
                  <a:schemeClr val="tx1"/>
                </a:solidFill>
                <a:effectLst/>
                <a:latin typeface="+mn-lt"/>
                <a:ea typeface="+mn-ea"/>
                <a:cs typeface="+mn-cs"/>
              </a:rPr>
              <a:t>7 </a:t>
            </a:r>
            <a:r>
              <a:rPr lang="en-US" sz="1200" b="0" i="0" kern="1200" dirty="0">
                <a:solidFill>
                  <a:schemeClr val="tx1"/>
                </a:solidFill>
                <a:effectLst/>
                <a:latin typeface="+mn-lt"/>
                <a:ea typeface="+mn-ea"/>
                <a:cs typeface="+mn-cs"/>
              </a:rPr>
              <a:t>And I will establish My covenant between Me and you and your descendants after you in their generations, for an everlasting covenant, to be God to you and your descendants after you. </a:t>
            </a:r>
            <a:r>
              <a:rPr lang="en-US" sz="1200" b="1" i="0" kern="1200" baseline="30000" dirty="0">
                <a:solidFill>
                  <a:schemeClr val="tx1"/>
                </a:solidFill>
                <a:effectLst/>
                <a:latin typeface="+mn-lt"/>
                <a:ea typeface="+mn-ea"/>
                <a:cs typeface="+mn-cs"/>
              </a:rPr>
              <a:t>8 </a:t>
            </a:r>
            <a:r>
              <a:rPr lang="en-US" sz="1200" b="0" i="0" kern="1200" dirty="0">
                <a:solidFill>
                  <a:schemeClr val="tx1"/>
                </a:solidFill>
                <a:effectLst/>
                <a:latin typeface="+mn-lt"/>
                <a:ea typeface="+mn-ea"/>
                <a:cs typeface="+mn-cs"/>
              </a:rPr>
              <a:t>Also I give to you and your descendants after you the land in which you are a stranger, all the land of Canaan, as an everlasting possession; and I will be their God.”</a:t>
            </a:r>
          </a:p>
          <a:p>
            <a:r>
              <a:rPr lang="en-US" sz="1200" b="1" i="0" kern="1200" baseline="30000" dirty="0">
                <a:solidFill>
                  <a:schemeClr val="tx1"/>
                </a:solidFill>
                <a:effectLst/>
                <a:latin typeface="+mn-lt"/>
                <a:ea typeface="+mn-ea"/>
                <a:cs typeface="+mn-cs"/>
              </a:rPr>
              <a:t>9 </a:t>
            </a:r>
            <a:r>
              <a:rPr lang="en-US" sz="1200" b="0" i="0" kern="1200" dirty="0">
                <a:solidFill>
                  <a:schemeClr val="tx1"/>
                </a:solidFill>
                <a:effectLst/>
                <a:latin typeface="+mn-lt"/>
                <a:ea typeface="+mn-ea"/>
                <a:cs typeface="+mn-cs"/>
              </a:rPr>
              <a:t>And God said to Abraham: “As for you, you shall keep My covenant, you and your descendants after you throughout their generations. </a:t>
            </a:r>
            <a:r>
              <a:rPr lang="en-US" sz="1200" b="1" i="0" kern="1200" baseline="30000" dirty="0">
                <a:solidFill>
                  <a:schemeClr val="tx1"/>
                </a:solidFill>
                <a:effectLst/>
                <a:latin typeface="+mn-lt"/>
                <a:ea typeface="+mn-ea"/>
                <a:cs typeface="+mn-cs"/>
              </a:rPr>
              <a:t>10 </a:t>
            </a:r>
            <a:r>
              <a:rPr lang="en-US" sz="1200" b="0" i="0" kern="1200" dirty="0">
                <a:solidFill>
                  <a:schemeClr val="tx1"/>
                </a:solidFill>
                <a:effectLst/>
                <a:latin typeface="+mn-lt"/>
                <a:ea typeface="+mn-ea"/>
                <a:cs typeface="+mn-cs"/>
              </a:rPr>
              <a:t>This </a:t>
            </a:r>
            <a:r>
              <a:rPr lang="en-US" sz="1200" b="0" i="1" kern="1200" dirty="0">
                <a:solidFill>
                  <a:schemeClr val="tx1"/>
                </a:solidFill>
                <a:effectLst/>
                <a:latin typeface="+mn-lt"/>
                <a:ea typeface="+mn-ea"/>
                <a:cs typeface="+mn-cs"/>
              </a:rPr>
              <a:t>is</a:t>
            </a:r>
            <a:r>
              <a:rPr lang="en-US" sz="1200" b="0" i="0" kern="1200" dirty="0">
                <a:solidFill>
                  <a:schemeClr val="tx1"/>
                </a:solidFill>
                <a:effectLst/>
                <a:latin typeface="+mn-lt"/>
                <a:ea typeface="+mn-ea"/>
                <a:cs typeface="+mn-cs"/>
              </a:rPr>
              <a:t> My covenant which you shall keep, between Me and you and your descendants after you: Every male child among you shall be circumcised; </a:t>
            </a:r>
            <a:r>
              <a:rPr lang="en-US" sz="1200" b="1" i="0" kern="1200" baseline="30000" dirty="0">
                <a:solidFill>
                  <a:schemeClr val="tx1"/>
                </a:solidFill>
                <a:effectLst/>
                <a:latin typeface="+mn-lt"/>
                <a:ea typeface="+mn-ea"/>
                <a:cs typeface="+mn-cs"/>
              </a:rPr>
              <a:t>11 </a:t>
            </a:r>
            <a:r>
              <a:rPr lang="en-US" sz="1200" b="0" i="0" kern="1200" dirty="0">
                <a:solidFill>
                  <a:schemeClr val="tx1"/>
                </a:solidFill>
                <a:effectLst/>
                <a:latin typeface="+mn-lt"/>
                <a:ea typeface="+mn-ea"/>
                <a:cs typeface="+mn-cs"/>
              </a:rPr>
              <a:t>and you shall be circumcised in the flesh of your foreskins, and it shall be a sign of the covenant between Me and you.</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The agreement / understanding was between God –</a:t>
            </a:r>
            <a:r>
              <a:rPr lang="en-US" sz="1200" b="0" i="0" kern="1200" baseline="0" dirty="0">
                <a:solidFill>
                  <a:schemeClr val="tx1"/>
                </a:solidFill>
                <a:effectLst/>
                <a:latin typeface="+mn-lt"/>
                <a:ea typeface="+mn-ea"/>
                <a:cs typeface="+mn-cs"/>
              </a:rPr>
              <a:t> Abraham and Abraham’s descendants. </a:t>
            </a:r>
          </a:p>
          <a:p>
            <a:pPr fontAlgn="t"/>
            <a:r>
              <a:rPr lang="en-US" sz="1200" b="0" i="0" kern="1200" baseline="0" dirty="0">
                <a:solidFill>
                  <a:schemeClr val="tx1"/>
                </a:solidFill>
                <a:effectLst/>
                <a:latin typeface="+mn-lt"/>
                <a:ea typeface="+mn-ea"/>
                <a:cs typeface="+mn-cs"/>
              </a:rPr>
              <a:t>The obligation and commitment – Father of many nations. Whole world would be blessed </a:t>
            </a:r>
          </a:p>
          <a:p>
            <a:pPr fontAlgn="t"/>
            <a:r>
              <a:rPr lang="en-US" sz="1200" b="0" i="0" kern="1200" baseline="0" dirty="0">
                <a:solidFill>
                  <a:schemeClr val="tx1"/>
                </a:solidFill>
                <a:effectLst/>
                <a:latin typeface="+mn-lt"/>
                <a:ea typeface="+mn-ea"/>
                <a:cs typeface="+mn-cs"/>
              </a:rPr>
              <a:t>The sign of this covenant – circumcision</a:t>
            </a:r>
          </a:p>
          <a:p>
            <a:pPr fontAlgn="t"/>
            <a:endParaRPr lang="en-US" sz="1200" b="0" i="0" kern="1200" baseline="0" dirty="0">
              <a:solidFill>
                <a:schemeClr val="tx1"/>
              </a:solidFill>
              <a:effectLst/>
              <a:latin typeface="+mn-lt"/>
              <a:ea typeface="+mn-ea"/>
              <a:cs typeface="+mn-cs"/>
            </a:endParaRPr>
          </a:p>
          <a:p>
            <a:pPr fontAlgn="t"/>
            <a:r>
              <a:rPr lang="en-US" sz="1200" b="0" i="0" kern="1200" baseline="0" dirty="0">
                <a:solidFill>
                  <a:schemeClr val="tx1"/>
                </a:solidFill>
                <a:effectLst/>
                <a:latin typeface="+mn-lt"/>
                <a:ea typeface="+mn-ea"/>
                <a:cs typeface="+mn-cs"/>
              </a:rPr>
              <a:t>Opinion: Verse 9 is translated is some translations “Obey Me”. I believe this refers to the 10 commandments which Abraham kept. The 10 commandments were known long before Mt. Sinai. </a:t>
            </a:r>
            <a:endParaRPr lang="en-US" sz="1200" b="0" i="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9</a:t>
            </a:fld>
            <a:endParaRPr lang="en-US" dirty="0"/>
          </a:p>
        </p:txBody>
      </p:sp>
    </p:spTree>
    <p:extLst>
      <p:ext uri="{BB962C8B-B14F-4D97-AF65-F5344CB8AC3E}">
        <p14:creationId xmlns:p14="http://schemas.microsoft.com/office/powerpoint/2010/main" val="2346908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2C0E683-8D9D-4B46-93A0-6FFEAC2DEC17}" type="datetime1">
              <a:rPr lang="en-US" smtClean="0"/>
              <a:pPr/>
              <a:t>4/21/2018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BAC97-2754-4421-8DA7-344EBE95BE6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A433EB-9D9D-4820-9E40-C6EC8B79E5FE}" type="datetime1">
              <a:rPr lang="en-US" smtClean="0"/>
              <a:pPr/>
              <a:t>4/21/2018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BAC97-2754-4421-8DA7-344EBE95BE6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A7FA1D-2675-46E5-BF49-B24F63FABE8C}" type="datetime1">
              <a:rPr lang="en-US" smtClean="0"/>
              <a:pPr/>
              <a:t>4/21/2018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BAC97-2754-4421-8DA7-344EBE95BE6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F08EEE-DCBC-4EB2-B7D1-938218D2EFFB}" type="datetime1">
              <a:rPr lang="en-US" smtClean="0"/>
              <a:pPr/>
              <a:t>4/21/2018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BAC97-2754-4421-8DA7-344EBE95BE6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F1B9DD-DDF4-4FBE-963D-1ACB7C41C965}" type="datetime1">
              <a:rPr lang="en-US" smtClean="0"/>
              <a:pPr/>
              <a:t>4/21/2018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BAC97-2754-4421-8DA7-344EBE95BE6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3059F8-2027-4F03-AB86-130C1846A90C}" type="datetime1">
              <a:rPr lang="en-US" smtClean="0"/>
              <a:pPr/>
              <a:t>4/21/2018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9BAC97-2754-4421-8DA7-344EBE95BE6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4759C4-4BD3-4D04-88C1-A50129948968}" type="datetime1">
              <a:rPr lang="en-US" smtClean="0"/>
              <a:pPr/>
              <a:t>4/21/2018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9BAC97-2754-4421-8DA7-344EBE95BE6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109B69-8834-406C-ABFF-BB3C21D23DFF}" type="datetime1">
              <a:rPr lang="en-US" smtClean="0"/>
              <a:pPr/>
              <a:t>4/21/2018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9BAC97-2754-4421-8DA7-344EBE95BE6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1AE49-1921-403D-A9BF-2E96ED575820}" type="datetime1">
              <a:rPr lang="en-US" smtClean="0"/>
              <a:pPr/>
              <a:t>4/21/2018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9BAC97-2754-4421-8DA7-344EBE95BE6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7DDA93-3F44-433F-A43D-D508F92E4E69}" type="datetime1">
              <a:rPr lang="en-US" smtClean="0"/>
              <a:pPr/>
              <a:t>4/21/2018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9BAC97-2754-4421-8DA7-344EBE95BE6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7475C4-0B47-4826-9915-B2649E78062B}" type="datetime1">
              <a:rPr lang="en-US" smtClean="0"/>
              <a:pPr/>
              <a:t>4/21/2018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9BAC97-2754-4421-8DA7-344EBE95BE6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56B80-6E24-420B-B4BA-3A8A0B9AD131}" type="datetime1">
              <a:rPr lang="en-US" smtClean="0"/>
              <a:pPr/>
              <a:t>4/21/2018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BAC97-2754-4421-8DA7-344EBE95BE6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39BAC97-2754-4421-8DA7-344EBE95BE61}" type="slidenum">
              <a:rPr lang="en-US" smtClean="0"/>
              <a:pPr/>
              <a:t>1</a:t>
            </a:fld>
            <a:endParaRPr lang="en-US" dirty="0"/>
          </a:p>
        </p:txBody>
      </p:sp>
      <p:sp>
        <p:nvSpPr>
          <p:cNvPr id="6" name="Title 1"/>
          <p:cNvSpPr txBox="1">
            <a:spLocks/>
          </p:cNvSpPr>
          <p:nvPr/>
        </p:nvSpPr>
        <p:spPr>
          <a:xfrm>
            <a:off x="469900" y="2155825"/>
            <a:ext cx="8229600" cy="3886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57250" indent="-857250" algn="l">
              <a:buFont typeface="Arial" panose="020B0604020202020204" pitchFamily="34" charset="0"/>
              <a:buChar char="•"/>
            </a:pPr>
            <a:endParaRPr lang="en-US" sz="7200" dirty="0">
              <a:solidFill>
                <a:schemeClr val="bg1"/>
              </a:solidFill>
            </a:endParaRPr>
          </a:p>
        </p:txBody>
      </p:sp>
      <p:sp>
        <p:nvSpPr>
          <p:cNvPr id="7" name="Title 1"/>
          <p:cNvSpPr txBox="1">
            <a:spLocks/>
          </p:cNvSpPr>
          <p:nvPr/>
        </p:nvSpPr>
        <p:spPr>
          <a:xfrm>
            <a:off x="491671" y="1371600"/>
            <a:ext cx="8229600" cy="34909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a:solidFill>
                  <a:schemeClr val="bg1"/>
                </a:solidFill>
              </a:rPr>
              <a:t>Pentecost and The Covenants</a:t>
            </a:r>
          </a:p>
          <a:p>
            <a:r>
              <a:rPr lang="en-US" sz="7200" dirty="0">
                <a:solidFill>
                  <a:schemeClr val="bg1"/>
                </a:solidFill>
              </a:rPr>
              <a:t>Of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753" y="171017"/>
            <a:ext cx="8988425" cy="1630187"/>
          </a:xfrm>
        </p:spPr>
        <p:txBody>
          <a:bodyPr>
            <a:noAutofit/>
          </a:bodyPr>
          <a:lstStyle/>
          <a:p>
            <a:r>
              <a:rPr lang="en-US" sz="7200" dirty="0">
                <a:solidFill>
                  <a:schemeClr val="bg1"/>
                </a:solidFill>
              </a:rPr>
              <a:t>Covenant w/ Israel</a:t>
            </a:r>
            <a:br>
              <a:rPr lang="en-US" sz="7200" dirty="0">
                <a:solidFill>
                  <a:schemeClr val="bg1"/>
                </a:solidFill>
              </a:rPr>
            </a:br>
            <a:r>
              <a:rPr lang="en-US" dirty="0">
                <a:solidFill>
                  <a:schemeClr val="bg1"/>
                </a:solidFill>
              </a:rPr>
              <a:t>(Old or Sinai Covenant)</a:t>
            </a:r>
          </a:p>
        </p:txBody>
      </p:sp>
      <p:sp>
        <p:nvSpPr>
          <p:cNvPr id="4" name="Title 1"/>
          <p:cNvSpPr txBox="1">
            <a:spLocks/>
          </p:cNvSpPr>
          <p:nvPr/>
        </p:nvSpPr>
        <p:spPr>
          <a:xfrm>
            <a:off x="457200" y="6858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10</a:t>
            </a:fld>
            <a:endParaRPr lang="en-US" dirty="0"/>
          </a:p>
        </p:txBody>
      </p:sp>
      <p:sp>
        <p:nvSpPr>
          <p:cNvPr id="6" name="Title 1"/>
          <p:cNvSpPr txBox="1">
            <a:spLocks/>
          </p:cNvSpPr>
          <p:nvPr/>
        </p:nvSpPr>
        <p:spPr>
          <a:xfrm>
            <a:off x="180975" y="2420573"/>
            <a:ext cx="6707141" cy="112642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dirty="0">
                <a:solidFill>
                  <a:schemeClr val="bg1"/>
                </a:solidFill>
              </a:rPr>
              <a:t>God and children of Israel</a:t>
            </a:r>
          </a:p>
        </p:txBody>
      </p:sp>
      <p:sp>
        <p:nvSpPr>
          <p:cNvPr id="7" name="AutoShape 6" descr="Image result for death sent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Image result for death sente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p:nvSpPr>
        <p:spPr>
          <a:xfrm>
            <a:off x="155575" y="1855411"/>
            <a:ext cx="5794848" cy="769441"/>
          </a:xfrm>
          <a:prstGeom prst="rect">
            <a:avLst/>
          </a:prstGeom>
          <a:noFill/>
        </p:spPr>
        <p:txBody>
          <a:bodyPr wrap="square" rtlCol="0">
            <a:spAutoFit/>
          </a:bodyPr>
          <a:lstStyle/>
          <a:p>
            <a:r>
              <a:rPr lang="en-US" sz="4400" dirty="0">
                <a:solidFill>
                  <a:schemeClr val="bg1"/>
                </a:solidFill>
              </a:rPr>
              <a:t>Exodus </a:t>
            </a:r>
            <a:r>
              <a:rPr lang="en-US" sz="4400" dirty="0" smtClean="0">
                <a:solidFill>
                  <a:schemeClr val="bg1"/>
                </a:solidFill>
              </a:rPr>
              <a:t>19:3-8, 20-31 </a:t>
            </a:r>
            <a:endParaRPr lang="en-US" sz="4400" dirty="0">
              <a:solidFill>
                <a:schemeClr val="bg1"/>
              </a:solidFill>
            </a:endParaRPr>
          </a:p>
        </p:txBody>
      </p:sp>
      <p:pic>
        <p:nvPicPr>
          <p:cNvPr id="6146" name="Picture 2"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2774" y="3452812"/>
            <a:ext cx="5432079" cy="308610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228600" y="3581400"/>
            <a:ext cx="3933825" cy="22528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dirty="0">
                <a:solidFill>
                  <a:schemeClr val="bg1"/>
                </a:solidFill>
              </a:rPr>
              <a:t>God’s special treasure, Obey God’s law and voice </a:t>
            </a:r>
          </a:p>
        </p:txBody>
      </p:sp>
    </p:spTree>
    <p:extLst>
      <p:ext uri="{BB962C8B-B14F-4D97-AF65-F5344CB8AC3E}">
        <p14:creationId xmlns:p14="http://schemas.microsoft.com/office/powerpoint/2010/main" val="179039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753" y="171017"/>
            <a:ext cx="8988425" cy="1630187"/>
          </a:xfrm>
        </p:spPr>
        <p:txBody>
          <a:bodyPr>
            <a:noAutofit/>
          </a:bodyPr>
          <a:lstStyle/>
          <a:p>
            <a:r>
              <a:rPr lang="en-US" sz="7200" dirty="0">
                <a:solidFill>
                  <a:schemeClr val="bg1"/>
                </a:solidFill>
              </a:rPr>
              <a:t>Covenant w/ Israel</a:t>
            </a:r>
            <a:br>
              <a:rPr lang="en-US" sz="7200" dirty="0">
                <a:solidFill>
                  <a:schemeClr val="bg1"/>
                </a:solidFill>
              </a:rPr>
            </a:br>
            <a:r>
              <a:rPr lang="en-US" dirty="0">
                <a:solidFill>
                  <a:schemeClr val="bg1"/>
                </a:solidFill>
              </a:rPr>
              <a:t>(Old or Sinai Covenant)</a:t>
            </a:r>
          </a:p>
        </p:txBody>
      </p:sp>
      <p:sp>
        <p:nvSpPr>
          <p:cNvPr id="4" name="Title 1"/>
          <p:cNvSpPr txBox="1">
            <a:spLocks/>
          </p:cNvSpPr>
          <p:nvPr/>
        </p:nvSpPr>
        <p:spPr>
          <a:xfrm>
            <a:off x="457200" y="6858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11</a:t>
            </a:fld>
            <a:endParaRPr lang="en-US" dirty="0"/>
          </a:p>
        </p:txBody>
      </p:sp>
      <p:sp>
        <p:nvSpPr>
          <p:cNvPr id="7" name="AutoShape 6" descr="Image result for death sent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Image result for death sente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p:nvSpPr>
        <p:spPr>
          <a:xfrm>
            <a:off x="181864" y="2743200"/>
            <a:ext cx="1978026" cy="2800767"/>
          </a:xfrm>
          <a:prstGeom prst="rect">
            <a:avLst/>
          </a:prstGeom>
          <a:noFill/>
        </p:spPr>
        <p:txBody>
          <a:bodyPr wrap="square" rtlCol="0">
            <a:spAutoFit/>
          </a:bodyPr>
          <a:lstStyle/>
          <a:p>
            <a:r>
              <a:rPr lang="en-US" sz="4400" dirty="0">
                <a:solidFill>
                  <a:schemeClr val="bg1"/>
                </a:solidFill>
              </a:rPr>
              <a:t>Exo 25, </a:t>
            </a:r>
          </a:p>
          <a:p>
            <a:r>
              <a:rPr lang="en-US" sz="4400" dirty="0">
                <a:solidFill>
                  <a:schemeClr val="bg1"/>
                </a:solidFill>
              </a:rPr>
              <a:t>1 </a:t>
            </a:r>
            <a:r>
              <a:rPr lang="en-US" sz="4400" dirty="0" err="1">
                <a:solidFill>
                  <a:schemeClr val="bg1"/>
                </a:solidFill>
              </a:rPr>
              <a:t>Chron</a:t>
            </a:r>
            <a:r>
              <a:rPr lang="en-US" sz="4400" dirty="0">
                <a:solidFill>
                  <a:schemeClr val="bg1"/>
                </a:solidFill>
              </a:rPr>
              <a:t> 16:4,</a:t>
            </a:r>
          </a:p>
          <a:p>
            <a:r>
              <a:rPr lang="en-US" sz="4400" dirty="0">
                <a:solidFill>
                  <a:schemeClr val="bg1"/>
                </a:solidFill>
              </a:rPr>
              <a:t>15-17 </a:t>
            </a:r>
          </a:p>
        </p:txBody>
      </p:sp>
      <p:sp>
        <p:nvSpPr>
          <p:cNvPr id="13" name="Title 1"/>
          <p:cNvSpPr txBox="1">
            <a:spLocks/>
          </p:cNvSpPr>
          <p:nvPr/>
        </p:nvSpPr>
        <p:spPr>
          <a:xfrm>
            <a:off x="2794000" y="1979173"/>
            <a:ext cx="5867400" cy="6914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rPr>
              <a:t> Ark of the Covenant </a:t>
            </a:r>
          </a:p>
        </p:txBody>
      </p:sp>
      <p:pic>
        <p:nvPicPr>
          <p:cNvPr id="8194" name="Picture 2" descr="Image result for raiders of the lost ark ark of the coven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652414"/>
            <a:ext cx="6636383" cy="3732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77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575" y="138182"/>
            <a:ext cx="8988425" cy="1187447"/>
          </a:xfrm>
        </p:spPr>
        <p:txBody>
          <a:bodyPr>
            <a:noAutofit/>
          </a:bodyPr>
          <a:lstStyle/>
          <a:p>
            <a:r>
              <a:rPr lang="en-US" sz="7200" dirty="0">
                <a:solidFill>
                  <a:schemeClr val="bg1"/>
                </a:solidFill>
              </a:rPr>
              <a:t>Covenant w/ David</a:t>
            </a:r>
          </a:p>
        </p:txBody>
      </p:sp>
      <p:sp>
        <p:nvSpPr>
          <p:cNvPr id="4" name="Title 1"/>
          <p:cNvSpPr txBox="1">
            <a:spLocks/>
          </p:cNvSpPr>
          <p:nvPr/>
        </p:nvSpPr>
        <p:spPr>
          <a:xfrm>
            <a:off x="457200" y="6858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12</a:t>
            </a:fld>
            <a:endParaRPr lang="en-US" dirty="0"/>
          </a:p>
        </p:txBody>
      </p:sp>
      <p:sp>
        <p:nvSpPr>
          <p:cNvPr id="6" name="Title 1"/>
          <p:cNvSpPr txBox="1">
            <a:spLocks/>
          </p:cNvSpPr>
          <p:nvPr/>
        </p:nvSpPr>
        <p:spPr>
          <a:xfrm>
            <a:off x="-10886" y="3114905"/>
            <a:ext cx="5287282" cy="21921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dirty="0">
                <a:solidFill>
                  <a:schemeClr val="bg1"/>
                </a:solidFill>
              </a:rPr>
              <a:t>God and King David and his seed</a:t>
            </a:r>
          </a:p>
          <a:p>
            <a:pPr marL="571500" indent="-571500" algn="l">
              <a:buFont typeface="Arial" panose="020B0604020202020204" pitchFamily="34" charset="0"/>
              <a:buChar char="•"/>
            </a:pPr>
            <a:r>
              <a:rPr lang="en-US" dirty="0">
                <a:solidFill>
                  <a:schemeClr val="bg1"/>
                </a:solidFill>
              </a:rPr>
              <a:t>Establish the throne forever, build the first temple</a:t>
            </a:r>
          </a:p>
        </p:txBody>
      </p:sp>
      <p:sp>
        <p:nvSpPr>
          <p:cNvPr id="7" name="AutoShape 6" descr="Image result for death sent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Image result for death sente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p:nvSpPr>
        <p:spPr>
          <a:xfrm>
            <a:off x="612775" y="1244192"/>
            <a:ext cx="6248400" cy="769441"/>
          </a:xfrm>
          <a:prstGeom prst="rect">
            <a:avLst/>
          </a:prstGeom>
          <a:noFill/>
        </p:spPr>
        <p:txBody>
          <a:bodyPr wrap="square" rtlCol="0">
            <a:spAutoFit/>
          </a:bodyPr>
          <a:lstStyle/>
          <a:p>
            <a:r>
              <a:rPr lang="en-US" sz="4400" dirty="0" err="1">
                <a:solidFill>
                  <a:schemeClr val="bg1"/>
                </a:solidFill>
              </a:rPr>
              <a:t>Psa</a:t>
            </a:r>
            <a:r>
              <a:rPr lang="en-US" sz="4400" dirty="0">
                <a:solidFill>
                  <a:schemeClr val="bg1"/>
                </a:solidFill>
              </a:rPr>
              <a:t> 89:3-4, 2 Sam 7:12-16</a:t>
            </a:r>
          </a:p>
        </p:txBody>
      </p:sp>
      <p:pic>
        <p:nvPicPr>
          <p:cNvPr id="1026" name="Picture 2" descr="https://upload.wikimedia.org/wikipedia/en/thumb/5/59/Solomon%27s_Temple_Jerusalem.jpg/400px-Solomon%27s_Temple_Jerusal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5293" y="3026524"/>
            <a:ext cx="4715814" cy="3418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89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575" y="138182"/>
            <a:ext cx="8988425" cy="1187447"/>
          </a:xfrm>
        </p:spPr>
        <p:txBody>
          <a:bodyPr>
            <a:noAutofit/>
          </a:bodyPr>
          <a:lstStyle/>
          <a:p>
            <a:r>
              <a:rPr lang="en-US" sz="7200" dirty="0">
                <a:solidFill>
                  <a:schemeClr val="bg1"/>
                </a:solidFill>
              </a:rPr>
              <a:t>Covenant w/ David</a:t>
            </a:r>
          </a:p>
        </p:txBody>
      </p:sp>
      <p:sp>
        <p:nvSpPr>
          <p:cNvPr id="4" name="Title 1"/>
          <p:cNvSpPr txBox="1">
            <a:spLocks/>
          </p:cNvSpPr>
          <p:nvPr/>
        </p:nvSpPr>
        <p:spPr>
          <a:xfrm>
            <a:off x="457200" y="6858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13</a:t>
            </a:fld>
            <a:endParaRPr lang="en-US" dirty="0"/>
          </a:p>
        </p:txBody>
      </p:sp>
      <p:sp>
        <p:nvSpPr>
          <p:cNvPr id="6" name="Title 1"/>
          <p:cNvSpPr txBox="1">
            <a:spLocks/>
          </p:cNvSpPr>
          <p:nvPr/>
        </p:nvSpPr>
        <p:spPr>
          <a:xfrm>
            <a:off x="279400" y="2740740"/>
            <a:ext cx="3733800" cy="29092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rPr>
              <a:t>United Kingdom line of Kings and Queens</a:t>
            </a:r>
          </a:p>
        </p:txBody>
      </p:sp>
      <p:sp>
        <p:nvSpPr>
          <p:cNvPr id="7" name="AutoShape 6" descr="Image result for death sent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Image result for death sente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p:nvSpPr>
        <p:spPr>
          <a:xfrm>
            <a:off x="457200" y="1521537"/>
            <a:ext cx="3378200" cy="769441"/>
          </a:xfrm>
          <a:prstGeom prst="rect">
            <a:avLst/>
          </a:prstGeom>
          <a:noFill/>
        </p:spPr>
        <p:txBody>
          <a:bodyPr wrap="square" rtlCol="0">
            <a:spAutoFit/>
          </a:bodyPr>
          <a:lstStyle/>
          <a:p>
            <a:r>
              <a:rPr lang="en-US" sz="4400" dirty="0">
                <a:solidFill>
                  <a:schemeClr val="bg1"/>
                </a:solidFill>
              </a:rPr>
              <a:t> </a:t>
            </a:r>
            <a:r>
              <a:rPr lang="en-US" sz="4400" dirty="0" err="1">
                <a:solidFill>
                  <a:schemeClr val="bg1"/>
                </a:solidFill>
              </a:rPr>
              <a:t>Jer</a:t>
            </a:r>
            <a:r>
              <a:rPr lang="en-US" sz="4400" dirty="0">
                <a:solidFill>
                  <a:schemeClr val="bg1"/>
                </a:solidFill>
              </a:rPr>
              <a:t> 33:17</a:t>
            </a:r>
          </a:p>
        </p:txBody>
      </p:sp>
      <p:pic>
        <p:nvPicPr>
          <p:cNvPr id="1028" name="Picture 4" descr="Image result for queen elizabeth ii on her thr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946" y="1910544"/>
            <a:ext cx="5147854" cy="386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8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575" y="138182"/>
            <a:ext cx="8988425" cy="1187447"/>
          </a:xfrm>
        </p:spPr>
        <p:txBody>
          <a:bodyPr>
            <a:noAutofit/>
          </a:bodyPr>
          <a:lstStyle/>
          <a:p>
            <a:r>
              <a:rPr lang="en-US" sz="7200" dirty="0">
                <a:solidFill>
                  <a:schemeClr val="bg1"/>
                </a:solidFill>
              </a:rPr>
              <a:t>Covenant of Marriage</a:t>
            </a:r>
          </a:p>
        </p:txBody>
      </p:sp>
      <p:sp>
        <p:nvSpPr>
          <p:cNvPr id="4" name="Title 1"/>
          <p:cNvSpPr txBox="1">
            <a:spLocks/>
          </p:cNvSpPr>
          <p:nvPr/>
        </p:nvSpPr>
        <p:spPr>
          <a:xfrm>
            <a:off x="457200" y="6858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14</a:t>
            </a:fld>
            <a:endParaRPr lang="en-US" dirty="0"/>
          </a:p>
        </p:txBody>
      </p:sp>
      <p:sp>
        <p:nvSpPr>
          <p:cNvPr id="6" name="Title 1"/>
          <p:cNvSpPr txBox="1">
            <a:spLocks/>
          </p:cNvSpPr>
          <p:nvPr/>
        </p:nvSpPr>
        <p:spPr>
          <a:xfrm>
            <a:off x="50233" y="1864517"/>
            <a:ext cx="6389008" cy="9343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dirty="0">
                <a:solidFill>
                  <a:schemeClr val="bg1"/>
                </a:solidFill>
              </a:rPr>
              <a:t>God </a:t>
            </a:r>
            <a:r>
              <a:rPr lang="en-US" dirty="0" smtClean="0">
                <a:solidFill>
                  <a:schemeClr val="bg1"/>
                </a:solidFill>
              </a:rPr>
              <a:t>+ husband </a:t>
            </a:r>
            <a:r>
              <a:rPr lang="en-US" dirty="0">
                <a:solidFill>
                  <a:schemeClr val="bg1"/>
                </a:solidFill>
              </a:rPr>
              <a:t>+ wife</a:t>
            </a:r>
          </a:p>
        </p:txBody>
      </p:sp>
      <p:sp>
        <p:nvSpPr>
          <p:cNvPr id="7" name="AutoShape 6" descr="Image result for death sent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Image result for death sente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p:nvSpPr>
        <p:spPr>
          <a:xfrm>
            <a:off x="612775" y="1244192"/>
            <a:ext cx="8113372" cy="769441"/>
          </a:xfrm>
          <a:prstGeom prst="rect">
            <a:avLst/>
          </a:prstGeom>
          <a:noFill/>
        </p:spPr>
        <p:txBody>
          <a:bodyPr wrap="square" rtlCol="0">
            <a:spAutoFit/>
          </a:bodyPr>
          <a:lstStyle/>
          <a:p>
            <a:r>
              <a:rPr lang="en-US" sz="4400" dirty="0">
                <a:solidFill>
                  <a:schemeClr val="bg1"/>
                </a:solidFill>
              </a:rPr>
              <a:t>Mark 10:6-8, </a:t>
            </a:r>
            <a:r>
              <a:rPr lang="en-US" sz="4400" dirty="0" err="1">
                <a:solidFill>
                  <a:schemeClr val="bg1"/>
                </a:solidFill>
              </a:rPr>
              <a:t>Jer</a:t>
            </a:r>
            <a:r>
              <a:rPr lang="en-US" sz="4400" dirty="0">
                <a:solidFill>
                  <a:schemeClr val="bg1"/>
                </a:solidFill>
              </a:rPr>
              <a:t> 3:14, </a:t>
            </a:r>
            <a:r>
              <a:rPr lang="en-US" sz="4400" dirty="0" err="1">
                <a:solidFill>
                  <a:schemeClr val="bg1"/>
                </a:solidFill>
              </a:rPr>
              <a:t>Eph</a:t>
            </a:r>
            <a:r>
              <a:rPr lang="en-US" sz="4400" dirty="0">
                <a:solidFill>
                  <a:schemeClr val="bg1"/>
                </a:solidFill>
              </a:rPr>
              <a:t> 5:25-33 </a:t>
            </a:r>
          </a:p>
        </p:txBody>
      </p:sp>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0143" y="2667000"/>
            <a:ext cx="4229100" cy="281940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68376" y="2584158"/>
            <a:ext cx="4503624" cy="30753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dirty="0">
                <a:solidFill>
                  <a:schemeClr val="bg1"/>
                </a:solidFill>
              </a:rPr>
              <a:t>Remain faithful, Love the wife, Respect the husband </a:t>
            </a:r>
          </a:p>
        </p:txBody>
      </p:sp>
      <p:sp>
        <p:nvSpPr>
          <p:cNvPr id="11" name="Title 1"/>
          <p:cNvSpPr txBox="1">
            <a:spLocks/>
          </p:cNvSpPr>
          <p:nvPr/>
        </p:nvSpPr>
        <p:spPr>
          <a:xfrm>
            <a:off x="612775" y="5659486"/>
            <a:ext cx="8378825" cy="9343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rPr>
              <a:t>Multiple blessings from God, Understand God is a family</a:t>
            </a:r>
          </a:p>
        </p:txBody>
      </p:sp>
    </p:spTree>
    <p:extLst>
      <p:ext uri="{BB962C8B-B14F-4D97-AF65-F5344CB8AC3E}">
        <p14:creationId xmlns:p14="http://schemas.microsoft.com/office/powerpoint/2010/main" val="134401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575" y="138182"/>
            <a:ext cx="8988425" cy="1187447"/>
          </a:xfrm>
        </p:spPr>
        <p:txBody>
          <a:bodyPr>
            <a:noAutofit/>
          </a:bodyPr>
          <a:lstStyle/>
          <a:p>
            <a:r>
              <a:rPr lang="en-US" sz="7200" dirty="0">
                <a:solidFill>
                  <a:schemeClr val="bg1"/>
                </a:solidFill>
              </a:rPr>
              <a:t>Covenant of Marriage</a:t>
            </a:r>
          </a:p>
        </p:txBody>
      </p:sp>
      <p:sp>
        <p:nvSpPr>
          <p:cNvPr id="4" name="Title 1"/>
          <p:cNvSpPr txBox="1">
            <a:spLocks/>
          </p:cNvSpPr>
          <p:nvPr/>
        </p:nvSpPr>
        <p:spPr>
          <a:xfrm>
            <a:off x="457200" y="6858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15</a:t>
            </a:fld>
            <a:endParaRPr lang="en-US" dirty="0"/>
          </a:p>
        </p:txBody>
      </p:sp>
      <p:sp>
        <p:nvSpPr>
          <p:cNvPr id="6" name="Title 1"/>
          <p:cNvSpPr txBox="1">
            <a:spLocks/>
          </p:cNvSpPr>
          <p:nvPr/>
        </p:nvSpPr>
        <p:spPr>
          <a:xfrm>
            <a:off x="50233" y="1864517"/>
            <a:ext cx="3588317" cy="44918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rPr>
              <a:t>Becoming one, in mind body and spirit with God</a:t>
            </a:r>
          </a:p>
        </p:txBody>
      </p:sp>
      <p:sp>
        <p:nvSpPr>
          <p:cNvPr id="7" name="AutoShape 6" descr="Image result for death sent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Image result for death sente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p:nvSpPr>
        <p:spPr>
          <a:xfrm>
            <a:off x="612775" y="1244192"/>
            <a:ext cx="8113372" cy="769441"/>
          </a:xfrm>
          <a:prstGeom prst="rect">
            <a:avLst/>
          </a:prstGeom>
          <a:noFill/>
        </p:spPr>
        <p:txBody>
          <a:bodyPr wrap="square" rtlCol="0">
            <a:spAutoFit/>
          </a:bodyPr>
          <a:lstStyle/>
          <a:p>
            <a:r>
              <a:rPr lang="en-US" sz="4400" dirty="0">
                <a:solidFill>
                  <a:schemeClr val="bg1"/>
                </a:solidFill>
              </a:rPr>
              <a:t>Mark </a:t>
            </a:r>
            <a:r>
              <a:rPr lang="en-US" sz="4400" dirty="0" smtClean="0">
                <a:solidFill>
                  <a:schemeClr val="bg1"/>
                </a:solidFill>
              </a:rPr>
              <a:t>10:8 </a:t>
            </a:r>
            <a:endParaRPr lang="en-US" sz="4400" dirty="0">
              <a:solidFill>
                <a:schemeClr val="bg1"/>
              </a:solidFill>
            </a:endParaRPr>
          </a:p>
        </p:txBody>
      </p:sp>
      <p:pic>
        <p:nvPicPr>
          <p:cNvPr id="1026" name="Picture 2" descr="Image result for husband and wife holding 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550" y="2431807"/>
            <a:ext cx="5048250" cy="335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64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958" y="-5652"/>
            <a:ext cx="8988425" cy="1187447"/>
          </a:xfrm>
        </p:spPr>
        <p:txBody>
          <a:bodyPr>
            <a:noAutofit/>
          </a:bodyPr>
          <a:lstStyle/>
          <a:p>
            <a:r>
              <a:rPr lang="en-US" sz="7200" dirty="0">
                <a:solidFill>
                  <a:schemeClr val="bg1"/>
                </a:solidFill>
              </a:rPr>
              <a:t>New Covenant</a:t>
            </a:r>
          </a:p>
        </p:txBody>
      </p:sp>
      <p:sp>
        <p:nvSpPr>
          <p:cNvPr id="4" name="Title 1"/>
          <p:cNvSpPr txBox="1">
            <a:spLocks/>
          </p:cNvSpPr>
          <p:nvPr/>
        </p:nvSpPr>
        <p:spPr>
          <a:xfrm>
            <a:off x="457200" y="6858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16</a:t>
            </a:fld>
            <a:endParaRPr lang="en-US" dirty="0"/>
          </a:p>
        </p:txBody>
      </p:sp>
      <p:sp>
        <p:nvSpPr>
          <p:cNvPr id="6" name="Title 1"/>
          <p:cNvSpPr txBox="1">
            <a:spLocks/>
          </p:cNvSpPr>
          <p:nvPr/>
        </p:nvSpPr>
        <p:spPr>
          <a:xfrm>
            <a:off x="64144" y="1699481"/>
            <a:ext cx="6389008" cy="9343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dirty="0">
                <a:solidFill>
                  <a:schemeClr val="bg1"/>
                </a:solidFill>
              </a:rPr>
              <a:t>God and everyone</a:t>
            </a:r>
          </a:p>
        </p:txBody>
      </p:sp>
      <p:sp>
        <p:nvSpPr>
          <p:cNvPr id="7" name="AutoShape 6" descr="Image result for death sent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Image result for death sente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p:nvSpPr>
        <p:spPr>
          <a:xfrm>
            <a:off x="622485" y="1041510"/>
            <a:ext cx="8113372" cy="769441"/>
          </a:xfrm>
          <a:prstGeom prst="rect">
            <a:avLst/>
          </a:prstGeom>
          <a:noFill/>
        </p:spPr>
        <p:txBody>
          <a:bodyPr wrap="square" rtlCol="0">
            <a:spAutoFit/>
          </a:bodyPr>
          <a:lstStyle/>
          <a:p>
            <a:r>
              <a:rPr lang="en-US" sz="4400" dirty="0">
                <a:solidFill>
                  <a:schemeClr val="bg1"/>
                </a:solidFill>
              </a:rPr>
              <a:t>Hebrews 8:7-13 </a:t>
            </a:r>
          </a:p>
        </p:txBody>
      </p:sp>
      <p:sp>
        <p:nvSpPr>
          <p:cNvPr id="10" name="Title 1"/>
          <p:cNvSpPr txBox="1">
            <a:spLocks/>
          </p:cNvSpPr>
          <p:nvPr/>
        </p:nvSpPr>
        <p:spPr>
          <a:xfrm>
            <a:off x="91865" y="2213454"/>
            <a:ext cx="4503624" cy="26296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dirty="0">
                <a:solidFill>
                  <a:schemeClr val="bg1"/>
                </a:solidFill>
              </a:rPr>
              <a:t>Salvation, blessings, obey God in all things</a:t>
            </a:r>
          </a:p>
        </p:txBody>
      </p:sp>
      <p:sp>
        <p:nvSpPr>
          <p:cNvPr id="11" name="Title 1"/>
          <p:cNvSpPr txBox="1">
            <a:spLocks/>
          </p:cNvSpPr>
          <p:nvPr/>
        </p:nvSpPr>
        <p:spPr>
          <a:xfrm>
            <a:off x="64144" y="4542719"/>
            <a:ext cx="6184256" cy="28973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dirty="0">
                <a:solidFill>
                  <a:schemeClr val="bg1"/>
                </a:solidFill>
              </a:rPr>
              <a:t>Our hearts will turn from stone to flesh and have God’s law written .</a:t>
            </a:r>
          </a:p>
        </p:txBody>
      </p:sp>
      <p:pic>
        <p:nvPicPr>
          <p:cNvPr id="13" name="Picture 12"/>
          <p:cNvPicPr>
            <a:picLocks noChangeAspect="1"/>
          </p:cNvPicPr>
          <p:nvPr/>
        </p:nvPicPr>
        <p:blipFill>
          <a:blip r:embed="rId3"/>
          <a:stretch>
            <a:fillRect/>
          </a:stretch>
        </p:blipFill>
        <p:spPr>
          <a:xfrm>
            <a:off x="4679171" y="1628912"/>
            <a:ext cx="4422216" cy="4632797"/>
          </a:xfrm>
          <a:prstGeom prst="rect">
            <a:avLst/>
          </a:prstGeom>
        </p:spPr>
      </p:pic>
      <p:pic>
        <p:nvPicPr>
          <p:cNvPr id="9" name="Picture 8"/>
          <p:cNvPicPr>
            <a:picLocks noChangeAspect="1"/>
          </p:cNvPicPr>
          <p:nvPr/>
        </p:nvPicPr>
        <p:blipFill>
          <a:blip r:embed="rId4"/>
          <a:stretch>
            <a:fillRect/>
          </a:stretch>
        </p:blipFill>
        <p:spPr>
          <a:xfrm>
            <a:off x="4953001" y="2139851"/>
            <a:ext cx="3936072" cy="3183460"/>
          </a:xfrm>
          <a:prstGeom prst="rect">
            <a:avLst/>
          </a:prstGeom>
        </p:spPr>
      </p:pic>
      <p:pic>
        <p:nvPicPr>
          <p:cNvPr id="14" name="Picture 13"/>
          <p:cNvPicPr>
            <a:picLocks noChangeAspect="1"/>
          </p:cNvPicPr>
          <p:nvPr/>
        </p:nvPicPr>
        <p:blipFill>
          <a:blip r:embed="rId5"/>
          <a:stretch>
            <a:fillRect/>
          </a:stretch>
        </p:blipFill>
        <p:spPr>
          <a:xfrm>
            <a:off x="5679781" y="2391430"/>
            <a:ext cx="2420995" cy="2178400"/>
          </a:xfrm>
          <a:prstGeom prst="rect">
            <a:avLst/>
          </a:prstGeom>
        </p:spPr>
      </p:pic>
    </p:spTree>
    <p:extLst>
      <p:ext uri="{BB962C8B-B14F-4D97-AF65-F5344CB8AC3E}">
        <p14:creationId xmlns:p14="http://schemas.microsoft.com/office/powerpoint/2010/main" val="31495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par>
                                <p:cTn id="18" presetID="10" presetClass="entr" presetSubtype="0" fill="hold" nodeType="withEffect">
                                  <p:stCondLst>
                                    <p:cond delay="40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958" y="-5652"/>
            <a:ext cx="8988425" cy="1187447"/>
          </a:xfrm>
        </p:spPr>
        <p:txBody>
          <a:bodyPr>
            <a:noAutofit/>
          </a:bodyPr>
          <a:lstStyle/>
          <a:p>
            <a:r>
              <a:rPr lang="en-US" sz="7200" dirty="0">
                <a:solidFill>
                  <a:schemeClr val="bg1"/>
                </a:solidFill>
              </a:rPr>
              <a:t>Similar &amp; Different</a:t>
            </a:r>
          </a:p>
        </p:txBody>
      </p:sp>
      <p:sp>
        <p:nvSpPr>
          <p:cNvPr id="4" name="Title 1"/>
          <p:cNvSpPr txBox="1">
            <a:spLocks/>
          </p:cNvSpPr>
          <p:nvPr/>
        </p:nvSpPr>
        <p:spPr>
          <a:xfrm>
            <a:off x="457200" y="1344397"/>
            <a:ext cx="7772400" cy="81142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17</a:t>
            </a:fld>
            <a:endParaRPr lang="en-US" dirty="0"/>
          </a:p>
        </p:txBody>
      </p:sp>
      <p:sp>
        <p:nvSpPr>
          <p:cNvPr id="6" name="Title 1"/>
          <p:cNvSpPr txBox="1">
            <a:spLocks/>
          </p:cNvSpPr>
          <p:nvPr/>
        </p:nvSpPr>
        <p:spPr>
          <a:xfrm>
            <a:off x="184958" y="1250280"/>
            <a:ext cx="8806642" cy="54711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dirty="0">
                <a:solidFill>
                  <a:schemeClr val="bg1"/>
                </a:solidFill>
              </a:rPr>
              <a:t>Expected to obey God</a:t>
            </a:r>
          </a:p>
          <a:p>
            <a:pPr marL="571500" indent="-571500" algn="l">
              <a:buFont typeface="Arial" panose="020B0604020202020204" pitchFamily="34" charset="0"/>
              <a:buChar char="•"/>
            </a:pPr>
            <a:r>
              <a:rPr lang="en-US" dirty="0">
                <a:solidFill>
                  <a:schemeClr val="bg1"/>
                </a:solidFill>
              </a:rPr>
              <a:t>Build a relationship with God </a:t>
            </a:r>
          </a:p>
          <a:p>
            <a:pPr marL="571500" indent="-571500" algn="l">
              <a:buFont typeface="Arial" panose="020B0604020202020204" pitchFamily="34" charset="0"/>
              <a:buChar char="•"/>
            </a:pPr>
            <a:r>
              <a:rPr lang="en-US" dirty="0">
                <a:solidFill>
                  <a:schemeClr val="bg1"/>
                </a:solidFill>
              </a:rPr>
              <a:t>God always kept his promises </a:t>
            </a:r>
            <a:endParaRPr lang="en-US" dirty="0" smtClean="0">
              <a:solidFill>
                <a:schemeClr val="bg1"/>
              </a:solidFill>
            </a:endParaRPr>
          </a:p>
          <a:p>
            <a:pPr marL="571500" indent="-571500" algn="l">
              <a:buFont typeface="Arial" panose="020B0604020202020204" pitchFamily="34" charset="0"/>
              <a:buChar char="•"/>
            </a:pPr>
            <a:r>
              <a:rPr lang="en-US" dirty="0" smtClean="0">
                <a:solidFill>
                  <a:schemeClr val="bg1"/>
                </a:solidFill>
              </a:rPr>
              <a:t>Private Signs / Intimate </a:t>
            </a:r>
            <a:endParaRPr lang="en-US" dirty="0">
              <a:solidFill>
                <a:schemeClr val="bg1"/>
              </a:solidFill>
            </a:endParaRPr>
          </a:p>
          <a:p>
            <a:pPr marL="571500" indent="-571500" algn="l">
              <a:buFont typeface="Arial" panose="020B0604020202020204" pitchFamily="34" charset="0"/>
              <a:buChar char="•"/>
            </a:pPr>
            <a:r>
              <a:rPr lang="en-US" dirty="0">
                <a:solidFill>
                  <a:schemeClr val="bg1"/>
                </a:solidFill>
              </a:rPr>
              <a:t>The New Covenant makes some of the past covenants obsolete</a:t>
            </a:r>
          </a:p>
          <a:p>
            <a:pPr marL="571500" indent="-571500" algn="l">
              <a:buFont typeface="Arial" panose="020B0604020202020204" pitchFamily="34" charset="0"/>
              <a:buChar char="•"/>
            </a:pPr>
            <a:r>
              <a:rPr lang="en-US" b="1" dirty="0">
                <a:solidFill>
                  <a:schemeClr val="bg1"/>
                </a:solidFill>
              </a:rPr>
              <a:t>The New Covenant will eventually consolidate all the past covenants</a:t>
            </a:r>
          </a:p>
        </p:txBody>
      </p:sp>
      <p:sp>
        <p:nvSpPr>
          <p:cNvPr id="7" name="AutoShape 6" descr="Image result for death sent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Image result for death sente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00137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958" y="-5652"/>
            <a:ext cx="8988425" cy="1187447"/>
          </a:xfrm>
        </p:spPr>
        <p:txBody>
          <a:bodyPr>
            <a:noAutofit/>
          </a:bodyPr>
          <a:lstStyle/>
          <a:p>
            <a:r>
              <a:rPr lang="en-US" sz="7200" dirty="0">
                <a:solidFill>
                  <a:schemeClr val="bg1"/>
                </a:solidFill>
              </a:rPr>
              <a:t>Covenants + Pentecost</a:t>
            </a:r>
          </a:p>
        </p:txBody>
      </p:sp>
      <p:sp>
        <p:nvSpPr>
          <p:cNvPr id="4" name="Title 1"/>
          <p:cNvSpPr txBox="1">
            <a:spLocks/>
          </p:cNvSpPr>
          <p:nvPr/>
        </p:nvSpPr>
        <p:spPr>
          <a:xfrm>
            <a:off x="457200" y="1344397"/>
            <a:ext cx="7772400" cy="81142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18</a:t>
            </a:fld>
            <a:endParaRPr lang="en-US" dirty="0"/>
          </a:p>
        </p:txBody>
      </p:sp>
      <p:sp>
        <p:nvSpPr>
          <p:cNvPr id="6" name="Title 1"/>
          <p:cNvSpPr txBox="1">
            <a:spLocks/>
          </p:cNvSpPr>
          <p:nvPr/>
        </p:nvSpPr>
        <p:spPr>
          <a:xfrm>
            <a:off x="184958" y="1250280"/>
            <a:ext cx="8806642" cy="54711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endParaRPr lang="en-US" b="1" dirty="0">
              <a:solidFill>
                <a:schemeClr val="bg1"/>
              </a:solidFill>
            </a:endParaRPr>
          </a:p>
        </p:txBody>
      </p:sp>
      <p:sp>
        <p:nvSpPr>
          <p:cNvPr id="7" name="AutoShape 6" descr="Image result for death sent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Image result for death sente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Title 1"/>
          <p:cNvSpPr txBox="1">
            <a:spLocks/>
          </p:cNvSpPr>
          <p:nvPr/>
        </p:nvSpPr>
        <p:spPr>
          <a:xfrm>
            <a:off x="337358" y="1402680"/>
            <a:ext cx="8806642" cy="54711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dirty="0">
                <a:solidFill>
                  <a:schemeClr val="bg1"/>
                </a:solidFill>
              </a:rPr>
              <a:t>Feast of Pentecost is all about covenants </a:t>
            </a:r>
          </a:p>
          <a:p>
            <a:pPr marL="571500" indent="-571500" algn="l">
              <a:buFont typeface="Arial" panose="020B0604020202020204" pitchFamily="34" charset="0"/>
              <a:buChar char="•"/>
            </a:pPr>
            <a:r>
              <a:rPr lang="en-US" dirty="0" err="1">
                <a:solidFill>
                  <a:schemeClr val="bg1"/>
                </a:solidFill>
              </a:rPr>
              <a:t>DoUB</a:t>
            </a:r>
            <a:r>
              <a:rPr lang="en-US" dirty="0">
                <a:solidFill>
                  <a:schemeClr val="bg1"/>
                </a:solidFill>
              </a:rPr>
              <a:t> – What we need to do </a:t>
            </a:r>
          </a:p>
          <a:p>
            <a:pPr marL="571500" indent="-571500" algn="l">
              <a:buFont typeface="Arial" panose="020B0604020202020204" pitchFamily="34" charset="0"/>
              <a:buChar char="•"/>
            </a:pPr>
            <a:r>
              <a:rPr lang="en-US" dirty="0">
                <a:solidFill>
                  <a:schemeClr val="bg1"/>
                </a:solidFill>
              </a:rPr>
              <a:t>Pentecost – God’s promises and the wonderment He is doing with us </a:t>
            </a:r>
          </a:p>
          <a:p>
            <a:pPr marL="571500" indent="-571500" algn="l">
              <a:buFont typeface="Arial" panose="020B0604020202020204" pitchFamily="34" charset="0"/>
              <a:buChar char="•"/>
            </a:pPr>
            <a:r>
              <a:rPr lang="en-US" dirty="0">
                <a:solidFill>
                  <a:schemeClr val="bg1"/>
                </a:solidFill>
              </a:rPr>
              <a:t>What do covenants teach us on Pentecost?</a:t>
            </a:r>
          </a:p>
          <a:p>
            <a:pPr marL="571500" indent="-571500" algn="l">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22007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575" y="138182"/>
            <a:ext cx="8836025" cy="1187447"/>
          </a:xfrm>
        </p:spPr>
        <p:txBody>
          <a:bodyPr>
            <a:noAutofit/>
          </a:bodyPr>
          <a:lstStyle/>
          <a:p>
            <a:r>
              <a:rPr lang="en-US" sz="7200" dirty="0">
                <a:solidFill>
                  <a:schemeClr val="bg1"/>
                </a:solidFill>
              </a:rPr>
              <a:t>Covenant Relationship</a:t>
            </a:r>
          </a:p>
        </p:txBody>
      </p:sp>
      <p:sp>
        <p:nvSpPr>
          <p:cNvPr id="4" name="Title 1"/>
          <p:cNvSpPr txBox="1">
            <a:spLocks/>
          </p:cNvSpPr>
          <p:nvPr/>
        </p:nvSpPr>
        <p:spPr>
          <a:xfrm>
            <a:off x="457200" y="6858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19</a:t>
            </a:fld>
            <a:endParaRPr lang="en-US" dirty="0"/>
          </a:p>
        </p:txBody>
      </p:sp>
      <p:sp>
        <p:nvSpPr>
          <p:cNvPr id="6" name="Title 1"/>
          <p:cNvSpPr txBox="1">
            <a:spLocks/>
          </p:cNvSpPr>
          <p:nvPr/>
        </p:nvSpPr>
        <p:spPr>
          <a:xfrm>
            <a:off x="572861" y="2031592"/>
            <a:ext cx="8229600" cy="3886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57250" indent="-857250" algn="l">
              <a:buFont typeface="Arial" panose="020B0604020202020204" pitchFamily="34" charset="0"/>
              <a:buChar char="•"/>
            </a:pPr>
            <a:endParaRPr lang="en-US" sz="7200" dirty="0">
              <a:solidFill>
                <a:schemeClr val="bg1"/>
              </a:solidFill>
            </a:endParaRPr>
          </a:p>
        </p:txBody>
      </p:sp>
      <p:sp>
        <p:nvSpPr>
          <p:cNvPr id="7" name="AutoShape 6" descr="Image result for death sent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Image result for death sente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itle 1"/>
          <p:cNvSpPr txBox="1">
            <a:spLocks/>
          </p:cNvSpPr>
          <p:nvPr/>
        </p:nvSpPr>
        <p:spPr>
          <a:xfrm>
            <a:off x="1" y="1608274"/>
            <a:ext cx="5257800" cy="47328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a:solidFill>
                  <a:schemeClr val="bg1"/>
                </a:solidFill>
              </a:rPr>
              <a:t>God the Father wants us in His family </a:t>
            </a:r>
          </a:p>
        </p:txBody>
      </p:sp>
      <p:sp>
        <p:nvSpPr>
          <p:cNvPr id="9" name="AutoShape 4" descr="Image result for tongues of fire holy spiri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4" descr="Baby hand on top of a big hand - God's Family: The Reason You Were Bor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257" y="1420812"/>
            <a:ext cx="2977376" cy="212669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Spiritual Fami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115" y="3767425"/>
            <a:ext cx="3456346" cy="258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08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200" y="138182"/>
            <a:ext cx="8026400" cy="1187447"/>
          </a:xfrm>
        </p:spPr>
        <p:txBody>
          <a:bodyPr>
            <a:noAutofit/>
          </a:bodyPr>
          <a:lstStyle/>
          <a:p>
            <a:r>
              <a:rPr lang="en-US" sz="7200" dirty="0">
                <a:solidFill>
                  <a:schemeClr val="bg1"/>
                </a:solidFill>
              </a:rPr>
              <a:t>Is it a Duck?</a:t>
            </a:r>
          </a:p>
        </p:txBody>
      </p:sp>
      <p:sp>
        <p:nvSpPr>
          <p:cNvPr id="4" name="Title 1"/>
          <p:cNvSpPr txBox="1">
            <a:spLocks/>
          </p:cNvSpPr>
          <p:nvPr/>
        </p:nvSpPr>
        <p:spPr>
          <a:xfrm>
            <a:off x="457200" y="6858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2</a:t>
            </a:fld>
            <a:endParaRPr lang="en-US" dirty="0"/>
          </a:p>
        </p:txBody>
      </p:sp>
      <p:sp>
        <p:nvSpPr>
          <p:cNvPr id="6" name="Title 1"/>
          <p:cNvSpPr txBox="1">
            <a:spLocks/>
          </p:cNvSpPr>
          <p:nvPr/>
        </p:nvSpPr>
        <p:spPr>
          <a:xfrm>
            <a:off x="482600" y="2057399"/>
            <a:ext cx="8229600" cy="3886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57250" indent="-857250" algn="l">
              <a:buFont typeface="Arial" panose="020B0604020202020204" pitchFamily="34" charset="0"/>
              <a:buChar char="•"/>
            </a:pPr>
            <a:endParaRPr lang="en-US" sz="7200" dirty="0">
              <a:solidFill>
                <a:schemeClr val="bg1"/>
              </a:solidFill>
            </a:endParaRPr>
          </a:p>
        </p:txBody>
      </p:sp>
      <p:sp>
        <p:nvSpPr>
          <p:cNvPr id="7" name="AutoShape 6" descr="Image result for death sent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Image result for death sente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8" name="Picture 4" descr="Image result for duck silhouet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79458"/>
            <a:ext cx="2768600" cy="29338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duck silhouet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252045"/>
            <a:ext cx="2978246" cy="297824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892300" y="4995813"/>
            <a:ext cx="5410200" cy="769441"/>
          </a:xfrm>
          <a:prstGeom prst="rect">
            <a:avLst/>
          </a:prstGeom>
          <a:noFill/>
        </p:spPr>
        <p:txBody>
          <a:bodyPr wrap="square" rtlCol="0">
            <a:spAutoFit/>
          </a:bodyPr>
          <a:lstStyle/>
          <a:p>
            <a:r>
              <a:rPr lang="en-US" sz="4400" dirty="0">
                <a:solidFill>
                  <a:schemeClr val="bg1"/>
                </a:solidFill>
              </a:rPr>
              <a:t>Quack, Quack, Quack!</a:t>
            </a:r>
          </a:p>
        </p:txBody>
      </p:sp>
    </p:spTree>
    <p:extLst>
      <p:ext uri="{BB962C8B-B14F-4D97-AF65-F5344CB8AC3E}">
        <p14:creationId xmlns:p14="http://schemas.microsoft.com/office/powerpoint/2010/main" val="129623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575" y="138182"/>
            <a:ext cx="8836025" cy="1187447"/>
          </a:xfrm>
        </p:spPr>
        <p:txBody>
          <a:bodyPr>
            <a:noAutofit/>
          </a:bodyPr>
          <a:lstStyle/>
          <a:p>
            <a:r>
              <a:rPr lang="en-US" sz="7200" dirty="0">
                <a:solidFill>
                  <a:schemeClr val="bg1"/>
                </a:solidFill>
              </a:rPr>
              <a:t>Covenant Relationship</a:t>
            </a:r>
          </a:p>
        </p:txBody>
      </p:sp>
      <p:sp>
        <p:nvSpPr>
          <p:cNvPr id="4" name="Title 1"/>
          <p:cNvSpPr txBox="1">
            <a:spLocks/>
          </p:cNvSpPr>
          <p:nvPr/>
        </p:nvSpPr>
        <p:spPr>
          <a:xfrm>
            <a:off x="457200" y="6858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20</a:t>
            </a:fld>
            <a:endParaRPr lang="en-US" dirty="0"/>
          </a:p>
        </p:txBody>
      </p:sp>
      <p:sp>
        <p:nvSpPr>
          <p:cNvPr id="6" name="Title 1"/>
          <p:cNvSpPr txBox="1">
            <a:spLocks/>
          </p:cNvSpPr>
          <p:nvPr/>
        </p:nvSpPr>
        <p:spPr>
          <a:xfrm>
            <a:off x="482600" y="2057399"/>
            <a:ext cx="8229600" cy="3886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57250" indent="-857250" algn="l">
              <a:buFont typeface="Arial" panose="020B0604020202020204" pitchFamily="34" charset="0"/>
              <a:buChar char="•"/>
            </a:pPr>
            <a:endParaRPr lang="en-US" sz="7200" dirty="0">
              <a:solidFill>
                <a:schemeClr val="bg1"/>
              </a:solidFill>
            </a:endParaRPr>
          </a:p>
        </p:txBody>
      </p:sp>
      <p:sp>
        <p:nvSpPr>
          <p:cNvPr id="7" name="AutoShape 6" descr="Image result for death sent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Image result for death sente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itle 1"/>
          <p:cNvSpPr txBox="1">
            <a:spLocks/>
          </p:cNvSpPr>
          <p:nvPr/>
        </p:nvSpPr>
        <p:spPr>
          <a:xfrm>
            <a:off x="0" y="1738380"/>
            <a:ext cx="5486400" cy="46179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a:solidFill>
                  <a:schemeClr val="bg1"/>
                </a:solidFill>
              </a:rPr>
              <a:t>Our King and  Savior Jesus Christ will be married to us</a:t>
            </a:r>
          </a:p>
        </p:txBody>
      </p:sp>
      <p:sp>
        <p:nvSpPr>
          <p:cNvPr id="9" name="AutoShape 4" descr="Image result for tongues of fire holy spiri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3"/>
          <a:stretch>
            <a:fillRect/>
          </a:stretch>
        </p:blipFill>
        <p:spPr>
          <a:xfrm>
            <a:off x="6172201" y="1546291"/>
            <a:ext cx="2261054" cy="5026640"/>
          </a:xfrm>
          <a:prstGeom prst="rect">
            <a:avLst/>
          </a:prstGeom>
        </p:spPr>
      </p:pic>
    </p:spTree>
    <p:extLst>
      <p:ext uri="{BB962C8B-B14F-4D97-AF65-F5344CB8AC3E}">
        <p14:creationId xmlns:p14="http://schemas.microsoft.com/office/powerpoint/2010/main" val="3226792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575" y="138182"/>
            <a:ext cx="8836025" cy="1187447"/>
          </a:xfrm>
        </p:spPr>
        <p:txBody>
          <a:bodyPr>
            <a:noAutofit/>
          </a:bodyPr>
          <a:lstStyle/>
          <a:p>
            <a:r>
              <a:rPr lang="en-US" sz="7200" dirty="0">
                <a:solidFill>
                  <a:schemeClr val="bg1"/>
                </a:solidFill>
              </a:rPr>
              <a:t>Covenant Relationship</a:t>
            </a:r>
          </a:p>
        </p:txBody>
      </p:sp>
      <p:sp>
        <p:nvSpPr>
          <p:cNvPr id="4" name="Title 1"/>
          <p:cNvSpPr txBox="1">
            <a:spLocks/>
          </p:cNvSpPr>
          <p:nvPr/>
        </p:nvSpPr>
        <p:spPr>
          <a:xfrm>
            <a:off x="457200" y="6858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21</a:t>
            </a:fld>
            <a:endParaRPr lang="en-US" dirty="0"/>
          </a:p>
        </p:txBody>
      </p:sp>
      <p:sp>
        <p:nvSpPr>
          <p:cNvPr id="6" name="Title 1"/>
          <p:cNvSpPr txBox="1">
            <a:spLocks/>
          </p:cNvSpPr>
          <p:nvPr/>
        </p:nvSpPr>
        <p:spPr>
          <a:xfrm>
            <a:off x="482600" y="2057399"/>
            <a:ext cx="8229600" cy="3886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57250" indent="-857250" algn="l">
              <a:buFont typeface="Arial" panose="020B0604020202020204" pitchFamily="34" charset="0"/>
              <a:buChar char="•"/>
            </a:pPr>
            <a:endParaRPr lang="en-US" sz="7200" dirty="0">
              <a:solidFill>
                <a:schemeClr val="bg1"/>
              </a:solidFill>
            </a:endParaRPr>
          </a:p>
        </p:txBody>
      </p:sp>
      <p:sp>
        <p:nvSpPr>
          <p:cNvPr id="7" name="AutoShape 6" descr="Image result for death sent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Image result for death sente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itle 1"/>
          <p:cNvSpPr txBox="1">
            <a:spLocks/>
          </p:cNvSpPr>
          <p:nvPr/>
        </p:nvSpPr>
        <p:spPr>
          <a:xfrm>
            <a:off x="155575" y="1333498"/>
            <a:ext cx="8836024" cy="14478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a:solidFill>
                  <a:schemeClr val="bg1"/>
                </a:solidFill>
              </a:rPr>
              <a:t>Baptize with Holy Spirit</a:t>
            </a:r>
          </a:p>
        </p:txBody>
      </p:sp>
      <p:pic>
        <p:nvPicPr>
          <p:cNvPr id="11" name="Picture 1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856" y="2870200"/>
            <a:ext cx="6972300" cy="348615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64862" y="3505200"/>
            <a:ext cx="2012949" cy="14478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a:solidFill>
                  <a:schemeClr val="bg1"/>
                </a:solidFill>
              </a:rPr>
              <a:t>Acts </a:t>
            </a:r>
          </a:p>
          <a:p>
            <a:r>
              <a:rPr lang="en-US" sz="7200" dirty="0">
                <a:solidFill>
                  <a:schemeClr val="bg1"/>
                </a:solidFill>
              </a:rPr>
              <a:t>2</a:t>
            </a:r>
          </a:p>
        </p:txBody>
      </p:sp>
    </p:spTree>
    <p:extLst>
      <p:ext uri="{BB962C8B-B14F-4D97-AF65-F5344CB8AC3E}">
        <p14:creationId xmlns:p14="http://schemas.microsoft.com/office/powerpoint/2010/main" val="518865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575" y="138182"/>
            <a:ext cx="8836025" cy="1187447"/>
          </a:xfrm>
        </p:spPr>
        <p:txBody>
          <a:bodyPr>
            <a:noAutofit/>
          </a:bodyPr>
          <a:lstStyle/>
          <a:p>
            <a:r>
              <a:rPr lang="en-US" sz="7200" dirty="0">
                <a:solidFill>
                  <a:schemeClr val="bg1"/>
                </a:solidFill>
              </a:rPr>
              <a:t>Best Pentecost Ever</a:t>
            </a:r>
          </a:p>
        </p:txBody>
      </p:sp>
      <p:sp>
        <p:nvSpPr>
          <p:cNvPr id="4" name="Title 1"/>
          <p:cNvSpPr txBox="1">
            <a:spLocks/>
          </p:cNvSpPr>
          <p:nvPr/>
        </p:nvSpPr>
        <p:spPr>
          <a:xfrm>
            <a:off x="457200" y="6858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22</a:t>
            </a:fld>
            <a:endParaRPr lang="en-US" dirty="0"/>
          </a:p>
        </p:txBody>
      </p:sp>
      <p:sp>
        <p:nvSpPr>
          <p:cNvPr id="6" name="Title 1"/>
          <p:cNvSpPr txBox="1">
            <a:spLocks/>
          </p:cNvSpPr>
          <p:nvPr/>
        </p:nvSpPr>
        <p:spPr>
          <a:xfrm>
            <a:off x="482600" y="2057399"/>
            <a:ext cx="8229600" cy="3886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57250" indent="-857250" algn="l">
              <a:buFont typeface="Arial" panose="020B0604020202020204" pitchFamily="34" charset="0"/>
              <a:buChar char="•"/>
            </a:pPr>
            <a:endParaRPr lang="en-US" sz="7200" dirty="0">
              <a:solidFill>
                <a:schemeClr val="bg1"/>
              </a:solidFill>
            </a:endParaRPr>
          </a:p>
        </p:txBody>
      </p:sp>
      <p:sp>
        <p:nvSpPr>
          <p:cNvPr id="7" name="AutoShape 6" descr="Image result for death sent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Image result for death sente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itle 1"/>
          <p:cNvSpPr txBox="1">
            <a:spLocks/>
          </p:cNvSpPr>
          <p:nvPr/>
        </p:nvSpPr>
        <p:spPr>
          <a:xfrm>
            <a:off x="25400" y="3124200"/>
            <a:ext cx="8686800" cy="13858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solidFill>
                  <a:schemeClr val="bg1"/>
                </a:solidFill>
              </a:rPr>
              <a:t>Prepare, Study, Review</a:t>
            </a:r>
          </a:p>
        </p:txBody>
      </p:sp>
      <p:sp>
        <p:nvSpPr>
          <p:cNvPr id="9" name="AutoShape 4" descr="Image result for tongues of fire holy spiri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385763" y="1347784"/>
            <a:ext cx="8631237" cy="1938992"/>
          </a:xfrm>
          <a:prstGeom prst="rect">
            <a:avLst/>
          </a:prstGeom>
        </p:spPr>
        <p:txBody>
          <a:bodyPr wrap="square">
            <a:spAutoFit/>
          </a:bodyPr>
          <a:lstStyle/>
          <a:p>
            <a:r>
              <a:rPr lang="en-US" sz="6000" dirty="0" smtClean="0">
                <a:solidFill>
                  <a:schemeClr val="bg1"/>
                </a:solidFill>
              </a:rPr>
              <a:t>How can we </a:t>
            </a:r>
            <a:r>
              <a:rPr lang="en-US" sz="6000" dirty="0">
                <a:solidFill>
                  <a:schemeClr val="bg1"/>
                </a:solidFill>
              </a:rPr>
              <a:t>have the best Feast of Pentecost ever?</a:t>
            </a:r>
          </a:p>
        </p:txBody>
      </p:sp>
      <p:pic>
        <p:nvPicPr>
          <p:cNvPr id="5122"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175" y="4432830"/>
            <a:ext cx="3330575" cy="222038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379636"/>
            <a:ext cx="3429000" cy="2273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97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575" y="138182"/>
            <a:ext cx="8836025" cy="1187447"/>
          </a:xfrm>
        </p:spPr>
        <p:txBody>
          <a:bodyPr>
            <a:noAutofit/>
          </a:bodyPr>
          <a:lstStyle/>
          <a:p>
            <a:r>
              <a:rPr lang="en-US" sz="7200" dirty="0">
                <a:solidFill>
                  <a:schemeClr val="bg1"/>
                </a:solidFill>
              </a:rPr>
              <a:t>Best Pentecost Ever</a:t>
            </a:r>
          </a:p>
        </p:txBody>
      </p:sp>
      <p:sp>
        <p:nvSpPr>
          <p:cNvPr id="4" name="Title 1"/>
          <p:cNvSpPr txBox="1">
            <a:spLocks/>
          </p:cNvSpPr>
          <p:nvPr/>
        </p:nvSpPr>
        <p:spPr>
          <a:xfrm>
            <a:off x="457200" y="6858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23</a:t>
            </a:fld>
            <a:endParaRPr lang="en-US" dirty="0"/>
          </a:p>
        </p:txBody>
      </p:sp>
      <p:sp>
        <p:nvSpPr>
          <p:cNvPr id="6" name="Title 1"/>
          <p:cNvSpPr txBox="1">
            <a:spLocks/>
          </p:cNvSpPr>
          <p:nvPr/>
        </p:nvSpPr>
        <p:spPr>
          <a:xfrm>
            <a:off x="482600" y="2057399"/>
            <a:ext cx="8229600" cy="3886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314450" lvl="1" indent="-857250">
              <a:buFont typeface="Arial" panose="020B0604020202020204" pitchFamily="34" charset="0"/>
              <a:buChar char="•"/>
            </a:pPr>
            <a:endParaRPr lang="en-US" sz="4600" dirty="0">
              <a:solidFill>
                <a:schemeClr val="bg1"/>
              </a:solidFill>
            </a:endParaRPr>
          </a:p>
        </p:txBody>
      </p:sp>
      <p:sp>
        <p:nvSpPr>
          <p:cNvPr id="7" name="AutoShape 6" descr="Image result for death sent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Image result for death sente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4" descr="Image result for tongues of fire holy spiri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385763" y="1347784"/>
            <a:ext cx="8631237" cy="1015663"/>
          </a:xfrm>
          <a:prstGeom prst="rect">
            <a:avLst/>
          </a:prstGeom>
        </p:spPr>
        <p:txBody>
          <a:bodyPr wrap="square">
            <a:spAutoFit/>
          </a:bodyPr>
          <a:lstStyle/>
          <a:p>
            <a:r>
              <a:rPr lang="en-US" sz="6000" dirty="0">
                <a:solidFill>
                  <a:schemeClr val="bg1"/>
                </a:solidFill>
              </a:rPr>
              <a:t> Full of spiritual meat</a:t>
            </a:r>
          </a:p>
        </p:txBody>
      </p:sp>
      <p:pic>
        <p:nvPicPr>
          <p:cNvPr id="6146" name="Picture 2" descr="Image result for big stea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943222"/>
            <a:ext cx="4524375" cy="300037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07975" y="3205200"/>
            <a:ext cx="3784600" cy="1938992"/>
          </a:xfrm>
          <a:prstGeom prst="rect">
            <a:avLst/>
          </a:prstGeom>
        </p:spPr>
        <p:txBody>
          <a:bodyPr wrap="square">
            <a:spAutoFit/>
          </a:bodyPr>
          <a:lstStyle/>
          <a:p>
            <a:r>
              <a:rPr lang="en-US" sz="6000" dirty="0">
                <a:solidFill>
                  <a:schemeClr val="bg1"/>
                </a:solidFill>
              </a:rPr>
              <a:t>Review the covenants </a:t>
            </a:r>
          </a:p>
        </p:txBody>
      </p:sp>
    </p:spTree>
    <p:extLst>
      <p:ext uri="{BB962C8B-B14F-4D97-AF65-F5344CB8AC3E}">
        <p14:creationId xmlns:p14="http://schemas.microsoft.com/office/powerpoint/2010/main" val="265201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6858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24</a:t>
            </a:fld>
            <a:endParaRPr lang="en-US" dirty="0"/>
          </a:p>
        </p:txBody>
      </p:sp>
      <p:sp>
        <p:nvSpPr>
          <p:cNvPr id="6" name="Title 1"/>
          <p:cNvSpPr txBox="1">
            <a:spLocks/>
          </p:cNvSpPr>
          <p:nvPr/>
        </p:nvSpPr>
        <p:spPr>
          <a:xfrm>
            <a:off x="482600" y="2057399"/>
            <a:ext cx="8229600" cy="3886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57250" indent="-857250" algn="l">
              <a:buFont typeface="Arial" panose="020B0604020202020204" pitchFamily="34" charset="0"/>
              <a:buChar char="•"/>
            </a:pPr>
            <a:endParaRPr lang="en-US" sz="7200" dirty="0">
              <a:solidFill>
                <a:schemeClr val="bg1"/>
              </a:solidFill>
            </a:endParaRPr>
          </a:p>
        </p:txBody>
      </p:sp>
      <p:graphicFrame>
        <p:nvGraphicFramePr>
          <p:cNvPr id="7" name="Table 6">
            <a:extLst>
              <a:ext uri="{FF2B5EF4-FFF2-40B4-BE49-F238E27FC236}">
                <a16:creationId xmlns="" xmlns:a16="http://schemas.microsoft.com/office/drawing/2014/main" id="{8DFDA34D-91E1-47B5-BD39-07EA26A1E8F6}"/>
              </a:ext>
            </a:extLst>
          </p:cNvPr>
          <p:cNvGraphicFramePr>
            <a:graphicFrameLocks noGrp="1"/>
          </p:cNvGraphicFramePr>
          <p:nvPr>
            <p:extLst>
              <p:ext uri="{D42A27DB-BD31-4B8C-83A1-F6EECF244321}">
                <p14:modId xmlns:p14="http://schemas.microsoft.com/office/powerpoint/2010/main" val="2127602373"/>
              </p:ext>
            </p:extLst>
          </p:nvPr>
        </p:nvGraphicFramePr>
        <p:xfrm>
          <a:off x="139700" y="990600"/>
          <a:ext cx="8978900" cy="5061859"/>
        </p:xfrm>
        <a:graphic>
          <a:graphicData uri="http://schemas.openxmlformats.org/drawingml/2006/table">
            <a:tbl>
              <a:tblPr firstRow="1" firstCol="1" bandRow="1"/>
              <a:tblGrid>
                <a:gridCol w="1795780">
                  <a:extLst>
                    <a:ext uri="{9D8B030D-6E8A-4147-A177-3AD203B41FA5}">
                      <a16:colId xmlns="" xmlns:a16="http://schemas.microsoft.com/office/drawing/2014/main" val="4210850880"/>
                    </a:ext>
                  </a:extLst>
                </a:gridCol>
                <a:gridCol w="1795780">
                  <a:extLst>
                    <a:ext uri="{9D8B030D-6E8A-4147-A177-3AD203B41FA5}">
                      <a16:colId xmlns="" xmlns:a16="http://schemas.microsoft.com/office/drawing/2014/main" val="2481654128"/>
                    </a:ext>
                  </a:extLst>
                </a:gridCol>
                <a:gridCol w="1795780">
                  <a:extLst>
                    <a:ext uri="{9D8B030D-6E8A-4147-A177-3AD203B41FA5}">
                      <a16:colId xmlns="" xmlns:a16="http://schemas.microsoft.com/office/drawing/2014/main" val="1432724143"/>
                    </a:ext>
                  </a:extLst>
                </a:gridCol>
                <a:gridCol w="1795780">
                  <a:extLst>
                    <a:ext uri="{9D8B030D-6E8A-4147-A177-3AD203B41FA5}">
                      <a16:colId xmlns="" xmlns:a16="http://schemas.microsoft.com/office/drawing/2014/main" val="2372500362"/>
                    </a:ext>
                  </a:extLst>
                </a:gridCol>
                <a:gridCol w="1795780">
                  <a:extLst>
                    <a:ext uri="{9D8B030D-6E8A-4147-A177-3AD203B41FA5}">
                      <a16:colId xmlns="" xmlns:a16="http://schemas.microsoft.com/office/drawing/2014/main" val="4088710612"/>
                    </a:ext>
                  </a:extLst>
                </a:gridCol>
              </a:tblGrid>
              <a:tr h="722470">
                <a:tc>
                  <a:txBody>
                    <a:bodyPr/>
                    <a:lstStyle/>
                    <a:p>
                      <a:pPr marL="0" marR="0" algn="ctr">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Covenants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tabLst>
                          <a:tab pos="426085" algn="ctr"/>
                        </a:tabLst>
                      </a:pPr>
                      <a:r>
                        <a:rPr lang="en-US" sz="1600" b="1">
                          <a:effectLst/>
                          <a:latin typeface="Arial" panose="020B0604020202020204" pitchFamily="34" charset="0"/>
                          <a:ea typeface="Calibri" panose="020F0502020204030204" pitchFamily="34" charset="0"/>
                          <a:cs typeface="Times New Roman" panose="02020603050405020304" pitchFamily="18" charset="0"/>
                        </a:rPr>
                        <a:t>Feast of Harvest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600" b="1">
                          <a:effectLst/>
                          <a:latin typeface="Arial" panose="020B0604020202020204" pitchFamily="34" charset="0"/>
                          <a:ea typeface="Calibri" panose="020F0502020204030204" pitchFamily="34" charset="0"/>
                          <a:cs typeface="Times New Roman" panose="02020603050405020304" pitchFamily="18" charset="0"/>
                        </a:rPr>
                        <a:t>Feast of First Fruits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600" b="1">
                          <a:effectLst/>
                          <a:latin typeface="Arial" panose="020B0604020202020204" pitchFamily="34" charset="0"/>
                          <a:ea typeface="Calibri" panose="020F0502020204030204" pitchFamily="34" charset="0"/>
                          <a:cs typeface="Times New Roman" panose="02020603050405020304" pitchFamily="18" charset="0"/>
                        </a:rPr>
                        <a:t>Feast of Weeks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600" b="1">
                          <a:effectLst/>
                          <a:latin typeface="Arial" panose="020B0604020202020204" pitchFamily="34" charset="0"/>
                          <a:ea typeface="Calibri" panose="020F0502020204030204" pitchFamily="34" charset="0"/>
                          <a:cs typeface="Times New Roman" panose="02020603050405020304" pitchFamily="18" charset="0"/>
                        </a:rPr>
                        <a:t>Pentecost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 xmlns:a16="http://schemas.microsoft.com/office/drawing/2014/main" val="1055818025"/>
                  </a:ext>
                </a:extLst>
              </a:tr>
              <a:tr h="351853">
                <a:tc>
                  <a:txBody>
                    <a:bodyPr/>
                    <a:lstStyle/>
                    <a:p>
                      <a:pPr marL="0" marR="0">
                        <a:lnSpc>
                          <a:spcPct val="107000"/>
                        </a:lnSpc>
                        <a:spcBef>
                          <a:spcPts val="0"/>
                        </a:spcBef>
                        <a:spcAft>
                          <a:spcPts val="0"/>
                        </a:spcAft>
                      </a:pPr>
                      <a:r>
                        <a:rPr lang="en-US" sz="1600" b="1">
                          <a:effectLst/>
                          <a:latin typeface="Arial" panose="020B0604020202020204" pitchFamily="34" charset="0"/>
                          <a:ea typeface="Calibri" panose="020F0502020204030204" pitchFamily="34" charset="0"/>
                          <a:cs typeface="Times New Roman" panose="02020603050405020304" pitchFamily="18" charset="0"/>
                        </a:rPr>
                        <a:t>Adam/Eve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 xmlns:a16="http://schemas.microsoft.com/office/drawing/2014/main" val="3951328744"/>
                  </a:ext>
                </a:extLst>
              </a:tr>
              <a:tr h="351853">
                <a:tc>
                  <a:txBody>
                    <a:bodyPr/>
                    <a:lstStyle/>
                    <a:p>
                      <a:pPr marL="0" marR="0">
                        <a:lnSpc>
                          <a:spcPct val="107000"/>
                        </a:lnSpc>
                        <a:spcBef>
                          <a:spcPts val="0"/>
                        </a:spcBef>
                        <a:spcAft>
                          <a:spcPts val="0"/>
                        </a:spcAft>
                      </a:pPr>
                      <a:r>
                        <a:rPr lang="en-US" sz="1600" b="1">
                          <a:effectLst/>
                          <a:latin typeface="Arial" panose="020B0604020202020204" pitchFamily="34" charset="0"/>
                          <a:ea typeface="Calibri" panose="020F0502020204030204" pitchFamily="34" charset="0"/>
                          <a:cs typeface="Times New Roman" panose="02020603050405020304" pitchFamily="18" charset="0"/>
                        </a:rPr>
                        <a:t>Noah/Creation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 xmlns:a16="http://schemas.microsoft.com/office/drawing/2014/main" val="3369408490"/>
                  </a:ext>
                </a:extLst>
              </a:tr>
              <a:tr h="351853">
                <a:tc>
                  <a:txBody>
                    <a:bodyPr/>
                    <a:lstStyle/>
                    <a:p>
                      <a:pPr marL="0" marR="0">
                        <a:lnSpc>
                          <a:spcPct val="107000"/>
                        </a:lnSpc>
                        <a:spcBef>
                          <a:spcPts val="0"/>
                        </a:spcBef>
                        <a:spcAft>
                          <a:spcPts val="0"/>
                        </a:spcAft>
                      </a:pPr>
                      <a:r>
                        <a:rPr lang="en-US" sz="1600" b="1">
                          <a:effectLst/>
                          <a:latin typeface="Arial" panose="020B0604020202020204" pitchFamily="34" charset="0"/>
                          <a:ea typeface="Calibri" panose="020F0502020204030204" pitchFamily="34" charset="0"/>
                          <a:cs typeface="Times New Roman" panose="02020603050405020304" pitchFamily="18" charset="0"/>
                        </a:rPr>
                        <a:t>Abraham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 xmlns:a16="http://schemas.microsoft.com/office/drawing/2014/main" val="3363559370"/>
                  </a:ext>
                </a:extLst>
              </a:tr>
              <a:tr h="351853">
                <a:tc>
                  <a:txBody>
                    <a:bodyPr/>
                    <a:lstStyle/>
                    <a:p>
                      <a:pPr marL="0" marR="0">
                        <a:lnSpc>
                          <a:spcPct val="107000"/>
                        </a:lnSpc>
                        <a:spcBef>
                          <a:spcPts val="0"/>
                        </a:spcBef>
                        <a:spcAft>
                          <a:spcPts val="0"/>
                        </a:spcAft>
                      </a:pPr>
                      <a:r>
                        <a:rPr lang="en-US" sz="1600" b="1">
                          <a:effectLst/>
                          <a:latin typeface="Arial" panose="020B0604020202020204" pitchFamily="34" charset="0"/>
                          <a:ea typeface="Calibri" panose="020F0502020204030204" pitchFamily="34" charset="0"/>
                          <a:cs typeface="Times New Roman" panose="02020603050405020304" pitchFamily="18" charset="0"/>
                        </a:rPr>
                        <a:t>Old/Sinai/Israel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 xmlns:a16="http://schemas.microsoft.com/office/drawing/2014/main" val="2476854159"/>
                  </a:ext>
                </a:extLst>
              </a:tr>
              <a:tr h="351853">
                <a:tc>
                  <a:txBody>
                    <a:bodyPr/>
                    <a:lstStyle/>
                    <a:p>
                      <a:pPr marL="0" marR="0">
                        <a:lnSpc>
                          <a:spcPct val="107000"/>
                        </a:lnSpc>
                        <a:spcBef>
                          <a:spcPts val="0"/>
                        </a:spcBef>
                        <a:spcAft>
                          <a:spcPts val="0"/>
                        </a:spcAft>
                      </a:pPr>
                      <a:r>
                        <a:rPr lang="en-US" sz="1600" b="1">
                          <a:effectLst/>
                          <a:latin typeface="Arial" panose="020B0604020202020204" pitchFamily="34" charset="0"/>
                          <a:ea typeface="Calibri" panose="020F0502020204030204" pitchFamily="34" charset="0"/>
                          <a:cs typeface="Times New Roman" panose="02020603050405020304" pitchFamily="18" charset="0"/>
                        </a:rPr>
                        <a:t>David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 xmlns:a16="http://schemas.microsoft.com/office/drawing/2014/main" val="664444198"/>
                  </a:ext>
                </a:extLst>
              </a:tr>
              <a:tr h="351853">
                <a:tc>
                  <a:txBody>
                    <a:bodyPr/>
                    <a:lstStyle/>
                    <a:p>
                      <a:pPr marL="0" marR="0">
                        <a:lnSpc>
                          <a:spcPct val="107000"/>
                        </a:lnSpc>
                        <a:spcBef>
                          <a:spcPts val="0"/>
                        </a:spcBef>
                        <a:spcAft>
                          <a:spcPts val="0"/>
                        </a:spcAft>
                      </a:pPr>
                      <a:r>
                        <a:rPr lang="en-US" sz="1600" b="1">
                          <a:effectLst/>
                          <a:latin typeface="Arial" panose="020B0604020202020204" pitchFamily="34" charset="0"/>
                          <a:ea typeface="Calibri" panose="020F0502020204030204" pitchFamily="34" charset="0"/>
                          <a:cs typeface="Times New Roman" panose="02020603050405020304" pitchFamily="18" charset="0"/>
                        </a:rPr>
                        <a:t>Marriage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 xmlns:a16="http://schemas.microsoft.com/office/drawing/2014/main" val="1012278514"/>
                  </a:ext>
                </a:extLst>
              </a:tr>
              <a:tr h="351853">
                <a:tc>
                  <a:txBody>
                    <a:bodyPr/>
                    <a:lstStyle/>
                    <a:p>
                      <a:pPr marL="0" marR="0">
                        <a:lnSpc>
                          <a:spcPct val="107000"/>
                        </a:lnSpc>
                        <a:spcBef>
                          <a:spcPts val="0"/>
                        </a:spcBef>
                        <a:spcAft>
                          <a:spcPts val="0"/>
                        </a:spcAft>
                      </a:pPr>
                      <a:r>
                        <a:rPr lang="en-US" sz="1600" b="1">
                          <a:effectLst/>
                          <a:latin typeface="Arial" panose="020B0604020202020204" pitchFamily="34" charset="0"/>
                          <a:ea typeface="Calibri" panose="020F0502020204030204" pitchFamily="34" charset="0"/>
                          <a:cs typeface="Times New Roman" panose="02020603050405020304" pitchFamily="18" charset="0"/>
                        </a:rPr>
                        <a:t>New</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 xmlns:a16="http://schemas.microsoft.com/office/drawing/2014/main" val="865953876"/>
                  </a:ext>
                </a:extLst>
              </a:tr>
              <a:tr h="1876418">
                <a:tc>
                  <a:txBody>
                    <a:bodyPr/>
                    <a:lstStyle/>
                    <a:p>
                      <a:pPr marL="0" marR="0">
                        <a:lnSpc>
                          <a:spcPct val="107000"/>
                        </a:lnSpc>
                        <a:spcBef>
                          <a:spcPts val="0"/>
                        </a:spcBef>
                        <a:spcAft>
                          <a:spcPts val="0"/>
                        </a:spcAft>
                      </a:pPr>
                      <a:r>
                        <a:rPr lang="en-US" sz="1600" b="1" dirty="0" smtClean="0">
                          <a:effectLst/>
                          <a:latin typeface="Arial" panose="020B0604020202020204" pitchFamily="34" charset="0"/>
                          <a:ea typeface="Calibri" panose="020F0502020204030204" pitchFamily="34" charset="0"/>
                          <a:cs typeface="Times New Roman" panose="02020603050405020304" pitchFamily="18" charset="0"/>
                        </a:rPr>
                        <a:t>Lessons or</a:t>
                      </a:r>
                      <a:r>
                        <a:rPr lang="en-US" sz="1600" b="1" baseline="0" dirty="0" smtClean="0">
                          <a:effectLst/>
                          <a:latin typeface="Arial" panose="020B0604020202020204" pitchFamily="34" charset="0"/>
                          <a:ea typeface="Calibri" panose="020F0502020204030204" pitchFamily="34" charset="0"/>
                          <a:cs typeface="Times New Roman" panose="02020603050405020304" pitchFamily="18" charset="0"/>
                        </a:rPr>
                        <a:t> future events we need to learn.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God and Jesus Christ are the creators and we have to obey God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Our Savior Jesus Christ is the first and we will be another first and have a marriage type covenant with Him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You can always count on God.  God keeps His promises.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We must watch and count the days until our King Jesus Christ returns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 xmlns:a16="http://schemas.microsoft.com/office/drawing/2014/main" val="2689157177"/>
                  </a:ext>
                </a:extLst>
              </a:tr>
            </a:tbl>
          </a:graphicData>
        </a:graphic>
      </p:graphicFrame>
    </p:spTree>
    <p:extLst>
      <p:ext uri="{BB962C8B-B14F-4D97-AF65-F5344CB8AC3E}">
        <p14:creationId xmlns:p14="http://schemas.microsoft.com/office/powerpoint/2010/main" val="2337572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200" y="138182"/>
            <a:ext cx="8026400" cy="1187447"/>
          </a:xfrm>
        </p:spPr>
        <p:txBody>
          <a:bodyPr>
            <a:noAutofit/>
          </a:bodyPr>
          <a:lstStyle/>
          <a:p>
            <a:r>
              <a:rPr lang="en-US" sz="7200" dirty="0">
                <a:solidFill>
                  <a:schemeClr val="bg1"/>
                </a:solidFill>
              </a:rPr>
              <a:t>New Covenant</a:t>
            </a:r>
          </a:p>
        </p:txBody>
      </p:sp>
      <p:sp>
        <p:nvSpPr>
          <p:cNvPr id="4" name="Title 1"/>
          <p:cNvSpPr txBox="1">
            <a:spLocks/>
          </p:cNvSpPr>
          <p:nvPr/>
        </p:nvSpPr>
        <p:spPr>
          <a:xfrm>
            <a:off x="457200" y="6858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25</a:t>
            </a:fld>
            <a:endParaRPr lang="en-US" dirty="0"/>
          </a:p>
        </p:txBody>
      </p:sp>
      <p:sp>
        <p:nvSpPr>
          <p:cNvPr id="6" name="Title 1"/>
          <p:cNvSpPr txBox="1">
            <a:spLocks/>
          </p:cNvSpPr>
          <p:nvPr/>
        </p:nvSpPr>
        <p:spPr>
          <a:xfrm>
            <a:off x="482600" y="2057399"/>
            <a:ext cx="8229600" cy="3886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57250" indent="-857250" algn="l">
              <a:buFont typeface="Arial" panose="020B0604020202020204" pitchFamily="34" charset="0"/>
              <a:buChar char="•"/>
            </a:pPr>
            <a:endParaRPr lang="en-US" sz="7200" dirty="0">
              <a:solidFill>
                <a:schemeClr val="bg1"/>
              </a:solidFill>
            </a:endParaRPr>
          </a:p>
        </p:txBody>
      </p:sp>
      <p:sp>
        <p:nvSpPr>
          <p:cNvPr id="7" name="AutoShape 6" descr="Image result for death sent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Image result for death sente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p:nvSpPr>
        <p:spPr>
          <a:xfrm>
            <a:off x="1295400" y="2286000"/>
            <a:ext cx="6477000" cy="2743200"/>
          </a:xfrm>
          <a:prstGeom prst="rect">
            <a:avLst/>
          </a:prstGeom>
          <a:noFill/>
        </p:spPr>
        <p:txBody>
          <a:bodyPr wrap="square" rtlCol="0">
            <a:spAutoFit/>
          </a:bodyPr>
          <a:lstStyle/>
          <a:p>
            <a:endParaRPr lang="en-US" dirty="0"/>
          </a:p>
        </p:txBody>
      </p:sp>
      <p:pic>
        <p:nvPicPr>
          <p:cNvPr id="15" name="Picture 14"/>
          <p:cNvPicPr>
            <a:picLocks noChangeAspect="1"/>
          </p:cNvPicPr>
          <p:nvPr/>
        </p:nvPicPr>
        <p:blipFill>
          <a:blip r:embed="rId3"/>
          <a:stretch>
            <a:fillRect/>
          </a:stretch>
        </p:blipFill>
        <p:spPr>
          <a:xfrm>
            <a:off x="2904114" y="1325629"/>
            <a:ext cx="3534600" cy="5141001"/>
          </a:xfrm>
          <a:prstGeom prst="rect">
            <a:avLst/>
          </a:prstGeom>
        </p:spPr>
      </p:pic>
    </p:spTree>
    <p:extLst>
      <p:ext uri="{BB962C8B-B14F-4D97-AF65-F5344CB8AC3E}">
        <p14:creationId xmlns:p14="http://schemas.microsoft.com/office/powerpoint/2010/main" val="10090804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575" y="138182"/>
            <a:ext cx="8912225" cy="1187447"/>
          </a:xfrm>
        </p:spPr>
        <p:txBody>
          <a:bodyPr>
            <a:noAutofit/>
          </a:bodyPr>
          <a:lstStyle/>
          <a:p>
            <a:r>
              <a:rPr lang="en-US" sz="7200" dirty="0">
                <a:solidFill>
                  <a:schemeClr val="bg1"/>
                </a:solidFill>
              </a:rPr>
              <a:t>Covenant Relationship</a:t>
            </a:r>
          </a:p>
        </p:txBody>
      </p:sp>
      <p:sp>
        <p:nvSpPr>
          <p:cNvPr id="4" name="Title 1"/>
          <p:cNvSpPr txBox="1">
            <a:spLocks/>
          </p:cNvSpPr>
          <p:nvPr/>
        </p:nvSpPr>
        <p:spPr>
          <a:xfrm>
            <a:off x="457200" y="6858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26</a:t>
            </a:fld>
            <a:endParaRPr lang="en-US" dirty="0"/>
          </a:p>
        </p:txBody>
      </p:sp>
      <p:sp>
        <p:nvSpPr>
          <p:cNvPr id="6" name="Title 1"/>
          <p:cNvSpPr txBox="1">
            <a:spLocks/>
          </p:cNvSpPr>
          <p:nvPr/>
        </p:nvSpPr>
        <p:spPr>
          <a:xfrm>
            <a:off x="482600" y="2057399"/>
            <a:ext cx="8229600" cy="3886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57250" indent="-857250" algn="l">
              <a:buFont typeface="Arial" panose="020B0604020202020204" pitchFamily="34" charset="0"/>
              <a:buChar char="•"/>
            </a:pPr>
            <a:endParaRPr lang="en-US" sz="7200" dirty="0">
              <a:solidFill>
                <a:schemeClr val="bg1"/>
              </a:solidFill>
            </a:endParaRPr>
          </a:p>
        </p:txBody>
      </p:sp>
      <p:sp>
        <p:nvSpPr>
          <p:cNvPr id="7" name="AutoShape 6" descr="Image result for death sent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Image result for death sente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p:nvSpPr>
        <p:spPr>
          <a:xfrm>
            <a:off x="1295400" y="2286000"/>
            <a:ext cx="6477000" cy="2743200"/>
          </a:xfrm>
          <a:prstGeom prst="rect">
            <a:avLst/>
          </a:prstGeom>
          <a:noFill/>
        </p:spPr>
        <p:txBody>
          <a:bodyPr wrap="square" rtlCol="0">
            <a:spAutoFit/>
          </a:bodyPr>
          <a:lstStyle/>
          <a:p>
            <a:endParaRPr lang="en-US" dirty="0"/>
          </a:p>
        </p:txBody>
      </p:sp>
      <p:pic>
        <p:nvPicPr>
          <p:cNvPr id="9" name="Picture 8"/>
          <p:cNvPicPr>
            <a:picLocks noChangeAspect="1"/>
          </p:cNvPicPr>
          <p:nvPr/>
        </p:nvPicPr>
        <p:blipFill>
          <a:blip r:embed="rId3"/>
          <a:stretch>
            <a:fillRect/>
          </a:stretch>
        </p:blipFill>
        <p:spPr>
          <a:xfrm>
            <a:off x="1280886" y="1265145"/>
            <a:ext cx="6858000" cy="4667250"/>
          </a:xfrm>
          <a:prstGeom prst="rect">
            <a:avLst/>
          </a:prstGeom>
        </p:spPr>
      </p:pic>
      <p:sp>
        <p:nvSpPr>
          <p:cNvPr id="10" name="Rectangle 9"/>
          <p:cNvSpPr/>
          <p:nvPr/>
        </p:nvSpPr>
        <p:spPr>
          <a:xfrm>
            <a:off x="362744" y="5692911"/>
            <a:ext cx="8926512" cy="707886"/>
          </a:xfrm>
          <a:prstGeom prst="rect">
            <a:avLst/>
          </a:prstGeom>
        </p:spPr>
        <p:txBody>
          <a:bodyPr wrap="square">
            <a:spAutoFit/>
          </a:bodyPr>
          <a:lstStyle/>
          <a:p>
            <a:r>
              <a:rPr lang="en-US" sz="4000" dirty="0">
                <a:solidFill>
                  <a:schemeClr val="bg1"/>
                </a:solidFill>
                <a:latin typeface="Roboto"/>
              </a:rPr>
              <a:t>The Covenant Relationship with God</a:t>
            </a:r>
          </a:p>
        </p:txBody>
      </p:sp>
    </p:spTree>
    <p:extLst>
      <p:ext uri="{BB962C8B-B14F-4D97-AF65-F5344CB8AC3E}">
        <p14:creationId xmlns:p14="http://schemas.microsoft.com/office/powerpoint/2010/main" val="86530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958" y="-5652"/>
            <a:ext cx="8988425" cy="1187447"/>
          </a:xfrm>
        </p:spPr>
        <p:txBody>
          <a:bodyPr>
            <a:noAutofit/>
          </a:bodyPr>
          <a:lstStyle/>
          <a:p>
            <a:r>
              <a:rPr lang="en-US" sz="7200" dirty="0">
                <a:solidFill>
                  <a:schemeClr val="bg1"/>
                </a:solidFill>
              </a:rPr>
              <a:t>Covenant Relationship</a:t>
            </a:r>
          </a:p>
        </p:txBody>
      </p:sp>
      <p:sp>
        <p:nvSpPr>
          <p:cNvPr id="4" name="Title 1"/>
          <p:cNvSpPr txBox="1">
            <a:spLocks/>
          </p:cNvSpPr>
          <p:nvPr/>
        </p:nvSpPr>
        <p:spPr>
          <a:xfrm>
            <a:off x="457200" y="6858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27</a:t>
            </a:fld>
            <a:endParaRPr lang="en-US" dirty="0"/>
          </a:p>
        </p:txBody>
      </p:sp>
      <p:sp>
        <p:nvSpPr>
          <p:cNvPr id="6" name="Title 1"/>
          <p:cNvSpPr txBox="1">
            <a:spLocks/>
          </p:cNvSpPr>
          <p:nvPr/>
        </p:nvSpPr>
        <p:spPr>
          <a:xfrm>
            <a:off x="64144" y="1699481"/>
            <a:ext cx="6389008" cy="9343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dirty="0">
                <a:solidFill>
                  <a:schemeClr val="bg1"/>
                </a:solidFill>
              </a:rPr>
              <a:t>God and everyone</a:t>
            </a:r>
          </a:p>
        </p:txBody>
      </p:sp>
      <p:sp>
        <p:nvSpPr>
          <p:cNvPr id="7" name="AutoShape 6" descr="Image result for death sent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Image result for death sente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p:nvSpPr>
        <p:spPr>
          <a:xfrm>
            <a:off x="622485" y="1041510"/>
            <a:ext cx="8113372" cy="769441"/>
          </a:xfrm>
          <a:prstGeom prst="rect">
            <a:avLst/>
          </a:prstGeom>
          <a:noFill/>
        </p:spPr>
        <p:txBody>
          <a:bodyPr wrap="square" rtlCol="0">
            <a:spAutoFit/>
          </a:bodyPr>
          <a:lstStyle/>
          <a:p>
            <a:r>
              <a:rPr lang="en-US" sz="4400" dirty="0">
                <a:solidFill>
                  <a:schemeClr val="bg1"/>
                </a:solidFill>
              </a:rPr>
              <a:t>John 14,15,16 Acts </a:t>
            </a:r>
            <a:r>
              <a:rPr lang="en-US" sz="4400" dirty="0" smtClean="0">
                <a:solidFill>
                  <a:schemeClr val="bg1"/>
                </a:solidFill>
              </a:rPr>
              <a:t>1:4</a:t>
            </a:r>
            <a:endParaRPr lang="en-US" sz="4400" dirty="0">
              <a:solidFill>
                <a:schemeClr val="bg1"/>
              </a:solidFill>
            </a:endParaRPr>
          </a:p>
        </p:txBody>
      </p:sp>
      <p:sp>
        <p:nvSpPr>
          <p:cNvPr id="10" name="Title 1"/>
          <p:cNvSpPr txBox="1">
            <a:spLocks/>
          </p:cNvSpPr>
          <p:nvPr/>
        </p:nvSpPr>
        <p:spPr>
          <a:xfrm>
            <a:off x="91865" y="2213454"/>
            <a:ext cx="4503624" cy="26296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dirty="0">
                <a:solidFill>
                  <a:schemeClr val="bg1"/>
                </a:solidFill>
              </a:rPr>
              <a:t>Salvation, blessings, obey God in all things</a:t>
            </a:r>
          </a:p>
        </p:txBody>
      </p:sp>
      <p:sp>
        <p:nvSpPr>
          <p:cNvPr id="11" name="Title 1"/>
          <p:cNvSpPr txBox="1">
            <a:spLocks/>
          </p:cNvSpPr>
          <p:nvPr/>
        </p:nvSpPr>
        <p:spPr>
          <a:xfrm>
            <a:off x="64144" y="4542719"/>
            <a:ext cx="6184256" cy="28973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dirty="0">
                <a:solidFill>
                  <a:schemeClr val="bg1"/>
                </a:solidFill>
              </a:rPr>
              <a:t>Our Hearts will turn from stone to flesh and have God’s law written .</a:t>
            </a:r>
          </a:p>
        </p:txBody>
      </p:sp>
      <p:pic>
        <p:nvPicPr>
          <p:cNvPr id="13" name="Picture 12"/>
          <p:cNvPicPr>
            <a:picLocks noChangeAspect="1"/>
          </p:cNvPicPr>
          <p:nvPr/>
        </p:nvPicPr>
        <p:blipFill>
          <a:blip r:embed="rId3"/>
          <a:stretch>
            <a:fillRect/>
          </a:stretch>
        </p:blipFill>
        <p:spPr>
          <a:xfrm>
            <a:off x="4679171" y="1628912"/>
            <a:ext cx="4422216" cy="4632797"/>
          </a:xfrm>
          <a:prstGeom prst="rect">
            <a:avLst/>
          </a:prstGeom>
        </p:spPr>
      </p:pic>
      <p:pic>
        <p:nvPicPr>
          <p:cNvPr id="9" name="Picture 8"/>
          <p:cNvPicPr>
            <a:picLocks noChangeAspect="1"/>
          </p:cNvPicPr>
          <p:nvPr/>
        </p:nvPicPr>
        <p:blipFill>
          <a:blip r:embed="rId4"/>
          <a:stretch>
            <a:fillRect/>
          </a:stretch>
        </p:blipFill>
        <p:spPr>
          <a:xfrm>
            <a:off x="4953001" y="2139851"/>
            <a:ext cx="3936072" cy="3183460"/>
          </a:xfrm>
          <a:prstGeom prst="rect">
            <a:avLst/>
          </a:prstGeom>
        </p:spPr>
      </p:pic>
      <p:pic>
        <p:nvPicPr>
          <p:cNvPr id="14" name="Picture 13"/>
          <p:cNvPicPr>
            <a:picLocks noChangeAspect="1"/>
          </p:cNvPicPr>
          <p:nvPr/>
        </p:nvPicPr>
        <p:blipFill>
          <a:blip r:embed="rId5"/>
          <a:stretch>
            <a:fillRect/>
          </a:stretch>
        </p:blipFill>
        <p:spPr>
          <a:xfrm>
            <a:off x="5679781" y="2391430"/>
            <a:ext cx="2420995" cy="2178400"/>
          </a:xfrm>
          <a:prstGeom prst="rect">
            <a:avLst/>
          </a:prstGeom>
        </p:spPr>
      </p:pic>
    </p:spTree>
    <p:extLst>
      <p:ext uri="{BB962C8B-B14F-4D97-AF65-F5344CB8AC3E}">
        <p14:creationId xmlns:p14="http://schemas.microsoft.com/office/powerpoint/2010/main" val="3938383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200" y="138182"/>
            <a:ext cx="8026400" cy="1187447"/>
          </a:xfrm>
        </p:spPr>
        <p:txBody>
          <a:bodyPr>
            <a:noAutofit/>
          </a:bodyPr>
          <a:lstStyle/>
          <a:p>
            <a:r>
              <a:rPr lang="en-US" sz="7200" dirty="0">
                <a:solidFill>
                  <a:schemeClr val="bg1"/>
                </a:solidFill>
              </a:rPr>
              <a:t>It is a Duck</a:t>
            </a:r>
          </a:p>
        </p:txBody>
      </p:sp>
      <p:sp>
        <p:nvSpPr>
          <p:cNvPr id="4" name="Title 1"/>
          <p:cNvSpPr txBox="1">
            <a:spLocks/>
          </p:cNvSpPr>
          <p:nvPr/>
        </p:nvSpPr>
        <p:spPr>
          <a:xfrm>
            <a:off x="457200" y="6858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3</a:t>
            </a:fld>
            <a:endParaRPr lang="en-US" dirty="0"/>
          </a:p>
        </p:txBody>
      </p:sp>
      <p:sp>
        <p:nvSpPr>
          <p:cNvPr id="6" name="Title 1"/>
          <p:cNvSpPr txBox="1">
            <a:spLocks/>
          </p:cNvSpPr>
          <p:nvPr/>
        </p:nvSpPr>
        <p:spPr>
          <a:xfrm>
            <a:off x="482600" y="2057399"/>
            <a:ext cx="8229600" cy="3886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57250" indent="-857250" algn="l">
              <a:buFont typeface="Arial" panose="020B0604020202020204" pitchFamily="34" charset="0"/>
              <a:buChar char="•"/>
            </a:pPr>
            <a:endParaRPr lang="en-US" sz="7200" dirty="0">
              <a:solidFill>
                <a:schemeClr val="bg1"/>
              </a:solidFill>
            </a:endParaRPr>
          </a:p>
        </p:txBody>
      </p:sp>
      <p:sp>
        <p:nvSpPr>
          <p:cNvPr id="7" name="AutoShape 6" descr="Image result for death sent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Image result for death sente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7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3861" y="2745439"/>
            <a:ext cx="5254625" cy="375705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beautiful du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46" y="1513015"/>
            <a:ext cx="4111625" cy="308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631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200" y="138182"/>
            <a:ext cx="8026400" cy="1187447"/>
          </a:xfrm>
        </p:spPr>
        <p:txBody>
          <a:bodyPr>
            <a:noAutofit/>
          </a:bodyPr>
          <a:lstStyle/>
          <a:p>
            <a:r>
              <a:rPr lang="en-US" sz="7200" dirty="0">
                <a:solidFill>
                  <a:schemeClr val="bg1"/>
                </a:solidFill>
              </a:rPr>
              <a:t>Is it a Covenant?</a:t>
            </a:r>
          </a:p>
        </p:txBody>
      </p:sp>
      <p:sp>
        <p:nvSpPr>
          <p:cNvPr id="4" name="Title 1"/>
          <p:cNvSpPr txBox="1">
            <a:spLocks/>
          </p:cNvSpPr>
          <p:nvPr/>
        </p:nvSpPr>
        <p:spPr>
          <a:xfrm>
            <a:off x="457200" y="6858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4</a:t>
            </a:fld>
            <a:endParaRPr lang="en-US" dirty="0"/>
          </a:p>
        </p:txBody>
      </p:sp>
      <p:sp>
        <p:nvSpPr>
          <p:cNvPr id="6" name="Title 1"/>
          <p:cNvSpPr txBox="1">
            <a:spLocks/>
          </p:cNvSpPr>
          <p:nvPr/>
        </p:nvSpPr>
        <p:spPr>
          <a:xfrm>
            <a:off x="482600" y="2057399"/>
            <a:ext cx="8229600" cy="3886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57250" indent="-857250" algn="l">
              <a:buFont typeface="Arial" panose="020B0604020202020204" pitchFamily="34" charset="0"/>
              <a:buChar char="•"/>
            </a:pPr>
            <a:endParaRPr lang="en-US" sz="7200" dirty="0">
              <a:solidFill>
                <a:schemeClr val="bg1"/>
              </a:solidFill>
            </a:endParaRPr>
          </a:p>
        </p:txBody>
      </p:sp>
      <p:sp>
        <p:nvSpPr>
          <p:cNvPr id="7" name="AutoShape 6" descr="Image result for death sent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Image result for death sente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TextBox 16"/>
          <p:cNvSpPr txBox="1"/>
          <p:nvPr/>
        </p:nvSpPr>
        <p:spPr>
          <a:xfrm>
            <a:off x="155575" y="1456327"/>
            <a:ext cx="4111625" cy="3477875"/>
          </a:xfrm>
          <a:prstGeom prst="rect">
            <a:avLst/>
          </a:prstGeom>
          <a:noFill/>
        </p:spPr>
        <p:txBody>
          <a:bodyPr wrap="square" rtlCol="0">
            <a:spAutoFit/>
          </a:bodyPr>
          <a:lstStyle/>
          <a:p>
            <a:pPr marL="571500" indent="-571500">
              <a:buFont typeface="Arial" panose="020B0604020202020204" pitchFamily="34" charset="0"/>
              <a:buChar char="•"/>
            </a:pPr>
            <a:r>
              <a:rPr lang="en-US" sz="4400" dirty="0">
                <a:solidFill>
                  <a:schemeClr val="bg1"/>
                </a:solidFill>
              </a:rPr>
              <a:t>If it looks like a covenant</a:t>
            </a:r>
          </a:p>
          <a:p>
            <a:pPr marL="571500" indent="-571500">
              <a:buFont typeface="Arial" panose="020B0604020202020204" pitchFamily="34" charset="0"/>
              <a:buChar char="•"/>
            </a:pPr>
            <a:r>
              <a:rPr lang="en-US" sz="4400" dirty="0">
                <a:solidFill>
                  <a:schemeClr val="bg1"/>
                </a:solidFill>
              </a:rPr>
              <a:t>If it performs like a covenant</a:t>
            </a:r>
          </a:p>
        </p:txBody>
      </p:sp>
      <p:pic>
        <p:nvPicPr>
          <p:cNvPr id="5122" name="Picture 2" descr="Image result for It is a coven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5124" y="1904912"/>
            <a:ext cx="4980362" cy="278900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55575" y="4909800"/>
            <a:ext cx="8734425" cy="1446550"/>
          </a:xfrm>
          <a:prstGeom prst="rect">
            <a:avLst/>
          </a:prstGeom>
          <a:noFill/>
        </p:spPr>
        <p:txBody>
          <a:bodyPr wrap="square" rtlCol="0">
            <a:spAutoFit/>
          </a:bodyPr>
          <a:lstStyle/>
          <a:p>
            <a:pPr marL="571500" indent="-571500">
              <a:buFont typeface="Arial" panose="020B0604020202020204" pitchFamily="34" charset="0"/>
              <a:buChar char="•"/>
            </a:pPr>
            <a:r>
              <a:rPr lang="en-US" sz="4400" dirty="0">
                <a:solidFill>
                  <a:schemeClr val="bg1"/>
                </a:solidFill>
              </a:rPr>
              <a:t>If it reads like a covenant</a:t>
            </a:r>
          </a:p>
          <a:p>
            <a:pPr marL="571500" indent="-571500">
              <a:buFont typeface="Arial" panose="020B0604020202020204" pitchFamily="34" charset="0"/>
              <a:buChar char="•"/>
            </a:pPr>
            <a:r>
              <a:rPr lang="en-US" sz="4400" b="1" dirty="0">
                <a:solidFill>
                  <a:schemeClr val="bg1"/>
                </a:solidFill>
              </a:rPr>
              <a:t>It must be a covenant</a:t>
            </a:r>
          </a:p>
        </p:txBody>
      </p:sp>
    </p:spTree>
    <p:extLst>
      <p:ext uri="{BB962C8B-B14F-4D97-AF65-F5344CB8AC3E}">
        <p14:creationId xmlns:p14="http://schemas.microsoft.com/office/powerpoint/2010/main" val="223140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200" y="138182"/>
            <a:ext cx="8026400" cy="1187447"/>
          </a:xfrm>
        </p:spPr>
        <p:txBody>
          <a:bodyPr>
            <a:noAutofit/>
          </a:bodyPr>
          <a:lstStyle/>
          <a:p>
            <a:r>
              <a:rPr lang="en-US" sz="7200" dirty="0">
                <a:solidFill>
                  <a:schemeClr val="bg1"/>
                </a:solidFill>
              </a:rPr>
              <a:t>What is a Covenant?</a:t>
            </a:r>
          </a:p>
        </p:txBody>
      </p:sp>
      <p:sp>
        <p:nvSpPr>
          <p:cNvPr id="4" name="Title 1"/>
          <p:cNvSpPr txBox="1">
            <a:spLocks/>
          </p:cNvSpPr>
          <p:nvPr/>
        </p:nvSpPr>
        <p:spPr>
          <a:xfrm>
            <a:off x="457200" y="6858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5</a:t>
            </a:fld>
            <a:endParaRPr lang="en-US" dirty="0"/>
          </a:p>
        </p:txBody>
      </p:sp>
      <p:sp>
        <p:nvSpPr>
          <p:cNvPr id="6" name="Title 1"/>
          <p:cNvSpPr txBox="1">
            <a:spLocks/>
          </p:cNvSpPr>
          <p:nvPr/>
        </p:nvSpPr>
        <p:spPr>
          <a:xfrm>
            <a:off x="482600" y="2057399"/>
            <a:ext cx="8229600" cy="3886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57250" indent="-857250" algn="l">
              <a:buFont typeface="Arial" panose="020B0604020202020204" pitchFamily="34" charset="0"/>
              <a:buChar char="•"/>
            </a:pPr>
            <a:endParaRPr lang="en-US" sz="7200" dirty="0">
              <a:solidFill>
                <a:schemeClr val="bg1"/>
              </a:solidFill>
            </a:endParaRPr>
          </a:p>
        </p:txBody>
      </p:sp>
      <p:sp>
        <p:nvSpPr>
          <p:cNvPr id="7" name="AutoShape 6" descr="Image result for death sent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Image result for death sente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5" name="Picture 14"/>
          <p:cNvPicPr>
            <a:picLocks noChangeAspect="1"/>
          </p:cNvPicPr>
          <p:nvPr/>
        </p:nvPicPr>
        <p:blipFill>
          <a:blip r:embed="rId3"/>
          <a:stretch>
            <a:fillRect/>
          </a:stretch>
        </p:blipFill>
        <p:spPr>
          <a:xfrm>
            <a:off x="6282323" y="3358784"/>
            <a:ext cx="2319613" cy="161084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2323" y="1390743"/>
            <a:ext cx="2328277" cy="1555289"/>
          </a:xfrm>
          <a:prstGeom prst="rect">
            <a:avLst/>
          </a:prstGeom>
        </p:spPr>
      </p:pic>
      <p:sp>
        <p:nvSpPr>
          <p:cNvPr id="17" name="TextBox 16"/>
          <p:cNvSpPr txBox="1"/>
          <p:nvPr/>
        </p:nvSpPr>
        <p:spPr>
          <a:xfrm>
            <a:off x="307975" y="1214640"/>
            <a:ext cx="5593348" cy="5509200"/>
          </a:xfrm>
          <a:prstGeom prst="rect">
            <a:avLst/>
          </a:prstGeom>
          <a:noFill/>
        </p:spPr>
        <p:txBody>
          <a:bodyPr wrap="square" rtlCol="0">
            <a:spAutoFit/>
          </a:bodyPr>
          <a:lstStyle/>
          <a:p>
            <a:pPr marL="571500" indent="-571500">
              <a:buFont typeface="Arial" panose="020B0604020202020204" pitchFamily="34" charset="0"/>
              <a:buChar char="•"/>
            </a:pPr>
            <a:r>
              <a:rPr lang="en-US" sz="4400" dirty="0">
                <a:solidFill>
                  <a:schemeClr val="bg1"/>
                </a:solidFill>
              </a:rPr>
              <a:t>Long term agreement</a:t>
            </a:r>
          </a:p>
          <a:p>
            <a:pPr marL="571500" indent="-571500">
              <a:buFont typeface="Arial" panose="020B0604020202020204" pitchFamily="34" charset="0"/>
              <a:buChar char="•"/>
            </a:pPr>
            <a:r>
              <a:rPr lang="en-US" sz="4400" dirty="0">
                <a:solidFill>
                  <a:schemeClr val="bg1"/>
                </a:solidFill>
              </a:rPr>
              <a:t>Forms a binding relationship</a:t>
            </a:r>
          </a:p>
          <a:p>
            <a:pPr marL="571500" indent="-571500">
              <a:buFont typeface="Arial" panose="020B0604020202020204" pitchFamily="34" charset="0"/>
              <a:buChar char="•"/>
            </a:pPr>
            <a:r>
              <a:rPr lang="en-US" sz="4400" dirty="0">
                <a:solidFill>
                  <a:schemeClr val="bg1"/>
                </a:solidFill>
              </a:rPr>
              <a:t>Defines obligations &amp; commitments</a:t>
            </a:r>
          </a:p>
          <a:p>
            <a:pPr marL="571500" indent="-571500">
              <a:buFont typeface="Arial" panose="020B0604020202020204" pitchFamily="34" charset="0"/>
              <a:buChar char="•"/>
            </a:pPr>
            <a:r>
              <a:rPr lang="en-US" sz="4400" dirty="0">
                <a:solidFill>
                  <a:schemeClr val="bg1"/>
                </a:solidFill>
              </a:rPr>
              <a:t>Ratified/bind with a sign or ritual </a:t>
            </a:r>
          </a:p>
        </p:txBody>
      </p:sp>
      <p:pic>
        <p:nvPicPr>
          <p:cNvPr id="4098" name="Picture 2" descr="Image result for It is a covena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4793" y="5135014"/>
            <a:ext cx="2159000" cy="1617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46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200" y="138182"/>
            <a:ext cx="8026400" cy="1187447"/>
          </a:xfrm>
        </p:spPr>
        <p:txBody>
          <a:bodyPr>
            <a:noAutofit/>
          </a:bodyPr>
          <a:lstStyle/>
          <a:p>
            <a:r>
              <a:rPr lang="en-US" sz="7200" dirty="0">
                <a:solidFill>
                  <a:schemeClr val="bg1"/>
                </a:solidFill>
              </a:rPr>
              <a:t>What is a Covenant?</a:t>
            </a:r>
          </a:p>
        </p:txBody>
      </p:sp>
      <p:sp>
        <p:nvSpPr>
          <p:cNvPr id="4" name="Title 1"/>
          <p:cNvSpPr txBox="1">
            <a:spLocks/>
          </p:cNvSpPr>
          <p:nvPr/>
        </p:nvSpPr>
        <p:spPr>
          <a:xfrm>
            <a:off x="457200" y="6858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6</a:t>
            </a:fld>
            <a:endParaRPr lang="en-US" dirty="0"/>
          </a:p>
        </p:txBody>
      </p:sp>
      <p:sp>
        <p:nvSpPr>
          <p:cNvPr id="6" name="Title 1"/>
          <p:cNvSpPr txBox="1">
            <a:spLocks/>
          </p:cNvSpPr>
          <p:nvPr/>
        </p:nvSpPr>
        <p:spPr>
          <a:xfrm>
            <a:off x="482600" y="2057399"/>
            <a:ext cx="8229600" cy="3886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57250" indent="-857250" algn="l">
              <a:buFont typeface="Arial" panose="020B0604020202020204" pitchFamily="34" charset="0"/>
              <a:buChar char="•"/>
            </a:pPr>
            <a:endParaRPr lang="en-US" sz="7200" dirty="0">
              <a:solidFill>
                <a:schemeClr val="bg1"/>
              </a:solidFill>
            </a:endParaRPr>
          </a:p>
        </p:txBody>
      </p:sp>
      <p:sp>
        <p:nvSpPr>
          <p:cNvPr id="7" name="AutoShape 6" descr="Image result for death sent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Image result for death sente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p:nvSpPr>
        <p:spPr>
          <a:xfrm>
            <a:off x="1295400" y="2286000"/>
            <a:ext cx="6477000" cy="2743200"/>
          </a:xfrm>
          <a:prstGeom prst="rect">
            <a:avLst/>
          </a:prstGeom>
          <a:noFill/>
        </p:spPr>
        <p:txBody>
          <a:bodyPr wrap="square" rtlCol="0">
            <a:spAutoFit/>
          </a:bodyPr>
          <a:lstStyle/>
          <a:p>
            <a:endParaRPr lang="en-US" dirty="0"/>
          </a:p>
        </p:txBody>
      </p:sp>
      <p:pic>
        <p:nvPicPr>
          <p:cNvPr id="15" name="Picture 14"/>
          <p:cNvPicPr>
            <a:picLocks noChangeAspect="1"/>
          </p:cNvPicPr>
          <p:nvPr/>
        </p:nvPicPr>
        <p:blipFill>
          <a:blip r:embed="rId3"/>
          <a:stretch>
            <a:fillRect/>
          </a:stretch>
        </p:blipFill>
        <p:spPr>
          <a:xfrm>
            <a:off x="2904114" y="1325629"/>
            <a:ext cx="3534600" cy="5141001"/>
          </a:xfrm>
          <a:prstGeom prst="rect">
            <a:avLst/>
          </a:prstGeom>
        </p:spPr>
      </p:pic>
    </p:spTree>
    <p:extLst>
      <p:ext uri="{BB962C8B-B14F-4D97-AF65-F5344CB8AC3E}">
        <p14:creationId xmlns:p14="http://schemas.microsoft.com/office/powerpoint/2010/main" val="1878387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432" y="434386"/>
            <a:ext cx="8854167" cy="1187447"/>
          </a:xfrm>
        </p:spPr>
        <p:txBody>
          <a:bodyPr>
            <a:noAutofit/>
          </a:bodyPr>
          <a:lstStyle/>
          <a:p>
            <a:r>
              <a:rPr lang="en-US" sz="6000" dirty="0">
                <a:solidFill>
                  <a:schemeClr val="bg1"/>
                </a:solidFill>
              </a:rPr>
              <a:t>Covenant w/ Adam and Eve</a:t>
            </a:r>
          </a:p>
        </p:txBody>
      </p:sp>
      <p:sp>
        <p:nvSpPr>
          <p:cNvPr id="4" name="Title 1"/>
          <p:cNvSpPr txBox="1">
            <a:spLocks/>
          </p:cNvSpPr>
          <p:nvPr/>
        </p:nvSpPr>
        <p:spPr>
          <a:xfrm>
            <a:off x="457200" y="6858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7</a:t>
            </a:fld>
            <a:endParaRPr lang="en-US" dirty="0"/>
          </a:p>
        </p:txBody>
      </p:sp>
      <p:sp>
        <p:nvSpPr>
          <p:cNvPr id="6" name="Title 1"/>
          <p:cNvSpPr txBox="1">
            <a:spLocks/>
          </p:cNvSpPr>
          <p:nvPr/>
        </p:nvSpPr>
        <p:spPr>
          <a:xfrm>
            <a:off x="-22904" y="2378210"/>
            <a:ext cx="4815568" cy="36576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dirty="0">
                <a:solidFill>
                  <a:schemeClr val="bg1"/>
                </a:solidFill>
              </a:rPr>
              <a:t>God and Adam, Eve, descendants</a:t>
            </a:r>
          </a:p>
          <a:p>
            <a:pPr marL="571500" indent="-571500" algn="l">
              <a:buFont typeface="Arial" panose="020B0604020202020204" pitchFamily="34" charset="0"/>
              <a:buChar char="•"/>
            </a:pPr>
            <a:r>
              <a:rPr lang="en-US" dirty="0" smtClean="0">
                <a:solidFill>
                  <a:schemeClr val="bg1"/>
                </a:solidFill>
              </a:rPr>
              <a:t>Curses, </a:t>
            </a:r>
            <a:r>
              <a:rPr lang="en-US" dirty="0">
                <a:solidFill>
                  <a:schemeClr val="bg1"/>
                </a:solidFill>
              </a:rPr>
              <a:t>pain, toil</a:t>
            </a:r>
          </a:p>
          <a:p>
            <a:pPr marL="571500" indent="-571500" algn="l">
              <a:buFont typeface="Arial" panose="020B0604020202020204" pitchFamily="34" charset="0"/>
              <a:buChar char="•"/>
            </a:pPr>
            <a:r>
              <a:rPr lang="en-US" dirty="0">
                <a:solidFill>
                  <a:schemeClr val="bg1"/>
                </a:solidFill>
              </a:rPr>
              <a:t>Death return to dust</a:t>
            </a:r>
          </a:p>
        </p:txBody>
      </p:sp>
      <p:sp>
        <p:nvSpPr>
          <p:cNvPr id="7" name="AutoShape 6" descr="Image result for death sent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Image result for death sente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p:nvSpPr>
        <p:spPr>
          <a:xfrm>
            <a:off x="851582" y="1488526"/>
            <a:ext cx="3121025" cy="769441"/>
          </a:xfrm>
          <a:prstGeom prst="rect">
            <a:avLst/>
          </a:prstGeom>
          <a:noFill/>
        </p:spPr>
        <p:txBody>
          <a:bodyPr wrap="square" rtlCol="0">
            <a:spAutoFit/>
          </a:bodyPr>
          <a:lstStyle/>
          <a:p>
            <a:r>
              <a:rPr lang="en-US" sz="4400" dirty="0">
                <a:solidFill>
                  <a:schemeClr val="bg1"/>
                </a:solidFill>
              </a:rPr>
              <a:t>Gen 3:9-19</a:t>
            </a:r>
          </a:p>
        </p:txBody>
      </p:sp>
      <p:pic>
        <p:nvPicPr>
          <p:cNvPr id="11" name="Picture 10"/>
          <p:cNvPicPr>
            <a:picLocks noChangeAspect="1"/>
          </p:cNvPicPr>
          <p:nvPr/>
        </p:nvPicPr>
        <p:blipFill>
          <a:blip r:embed="rId3"/>
          <a:stretch>
            <a:fillRect/>
          </a:stretch>
        </p:blipFill>
        <p:spPr>
          <a:xfrm>
            <a:off x="4707392" y="1594208"/>
            <a:ext cx="3831090" cy="4868907"/>
          </a:xfrm>
          <a:prstGeom prst="rect">
            <a:avLst/>
          </a:prstGeom>
        </p:spPr>
      </p:pic>
    </p:spTree>
    <p:extLst>
      <p:ext uri="{BB962C8B-B14F-4D97-AF65-F5344CB8AC3E}">
        <p14:creationId xmlns:p14="http://schemas.microsoft.com/office/powerpoint/2010/main" val="357346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200" y="138182"/>
            <a:ext cx="8026400" cy="1187447"/>
          </a:xfrm>
        </p:spPr>
        <p:txBody>
          <a:bodyPr>
            <a:noAutofit/>
          </a:bodyPr>
          <a:lstStyle/>
          <a:p>
            <a:r>
              <a:rPr lang="en-US" sz="7200" dirty="0">
                <a:solidFill>
                  <a:schemeClr val="bg1"/>
                </a:solidFill>
              </a:rPr>
              <a:t>Covenant with Noah</a:t>
            </a:r>
          </a:p>
        </p:txBody>
      </p:sp>
      <p:sp>
        <p:nvSpPr>
          <p:cNvPr id="4" name="Title 1"/>
          <p:cNvSpPr txBox="1">
            <a:spLocks/>
          </p:cNvSpPr>
          <p:nvPr/>
        </p:nvSpPr>
        <p:spPr>
          <a:xfrm>
            <a:off x="457200" y="6858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8</a:t>
            </a:fld>
            <a:endParaRPr lang="en-US" dirty="0"/>
          </a:p>
        </p:txBody>
      </p:sp>
      <p:sp>
        <p:nvSpPr>
          <p:cNvPr id="6" name="Title 1"/>
          <p:cNvSpPr txBox="1">
            <a:spLocks/>
          </p:cNvSpPr>
          <p:nvPr/>
        </p:nvSpPr>
        <p:spPr>
          <a:xfrm>
            <a:off x="-76200" y="2227531"/>
            <a:ext cx="5029200" cy="36576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57250" indent="-857250" algn="l">
              <a:buFont typeface="Arial" panose="020B0604020202020204" pitchFamily="34" charset="0"/>
              <a:buChar char="•"/>
            </a:pPr>
            <a:r>
              <a:rPr lang="en-US" sz="4000" dirty="0">
                <a:solidFill>
                  <a:schemeClr val="bg1"/>
                </a:solidFill>
              </a:rPr>
              <a:t>God and Noah, descendants</a:t>
            </a:r>
          </a:p>
          <a:p>
            <a:pPr marL="857250" indent="-857250" algn="l">
              <a:buFont typeface="Arial" panose="020B0604020202020204" pitchFamily="34" charset="0"/>
              <a:buChar char="•"/>
            </a:pPr>
            <a:r>
              <a:rPr lang="en-US" sz="4000" dirty="0">
                <a:solidFill>
                  <a:schemeClr val="bg1"/>
                </a:solidFill>
              </a:rPr>
              <a:t>Never again to  be a worldwide flood</a:t>
            </a:r>
          </a:p>
          <a:p>
            <a:pPr marL="857250" indent="-857250" algn="l">
              <a:buFont typeface="Arial" panose="020B0604020202020204" pitchFamily="34" charset="0"/>
              <a:buChar char="•"/>
            </a:pPr>
            <a:r>
              <a:rPr lang="en-US" sz="4000" dirty="0">
                <a:solidFill>
                  <a:schemeClr val="bg1"/>
                </a:solidFill>
              </a:rPr>
              <a:t>Rainbow sign</a:t>
            </a:r>
          </a:p>
        </p:txBody>
      </p:sp>
      <p:sp>
        <p:nvSpPr>
          <p:cNvPr id="7" name="AutoShape 6" descr="Image result for death sent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Image result for death sente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8" name="Picture 4" descr="Image result for Covenant with No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55825"/>
            <a:ext cx="4278539" cy="320890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07975" y="1214640"/>
            <a:ext cx="3121025" cy="1446550"/>
          </a:xfrm>
          <a:prstGeom prst="rect">
            <a:avLst/>
          </a:prstGeom>
          <a:noFill/>
        </p:spPr>
        <p:txBody>
          <a:bodyPr wrap="square" rtlCol="0">
            <a:spAutoFit/>
          </a:bodyPr>
          <a:lstStyle/>
          <a:p>
            <a:r>
              <a:rPr lang="en-US" sz="4400" dirty="0">
                <a:solidFill>
                  <a:schemeClr val="bg1"/>
                </a:solidFill>
              </a:rPr>
              <a:t>Gen 8:20-22,   </a:t>
            </a:r>
          </a:p>
          <a:p>
            <a:r>
              <a:rPr lang="en-US" sz="4400" dirty="0">
                <a:solidFill>
                  <a:schemeClr val="bg1"/>
                </a:solidFill>
              </a:rPr>
              <a:t>        9:8-17</a:t>
            </a:r>
          </a:p>
        </p:txBody>
      </p:sp>
    </p:spTree>
    <p:extLst>
      <p:ext uri="{BB962C8B-B14F-4D97-AF65-F5344CB8AC3E}">
        <p14:creationId xmlns:p14="http://schemas.microsoft.com/office/powerpoint/2010/main" val="163143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575" y="138182"/>
            <a:ext cx="8988425" cy="1187447"/>
          </a:xfrm>
        </p:spPr>
        <p:txBody>
          <a:bodyPr>
            <a:noAutofit/>
          </a:bodyPr>
          <a:lstStyle/>
          <a:p>
            <a:r>
              <a:rPr lang="en-US" sz="7200" dirty="0">
                <a:solidFill>
                  <a:schemeClr val="bg1"/>
                </a:solidFill>
              </a:rPr>
              <a:t>Covenant w/ Abraham</a:t>
            </a:r>
          </a:p>
        </p:txBody>
      </p:sp>
      <p:sp>
        <p:nvSpPr>
          <p:cNvPr id="4" name="Title 1"/>
          <p:cNvSpPr txBox="1">
            <a:spLocks/>
          </p:cNvSpPr>
          <p:nvPr/>
        </p:nvSpPr>
        <p:spPr>
          <a:xfrm>
            <a:off x="457200" y="6858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9</a:t>
            </a:fld>
            <a:endParaRPr lang="en-US" dirty="0"/>
          </a:p>
        </p:txBody>
      </p:sp>
      <p:sp>
        <p:nvSpPr>
          <p:cNvPr id="6" name="Title 1"/>
          <p:cNvSpPr txBox="1">
            <a:spLocks/>
          </p:cNvSpPr>
          <p:nvPr/>
        </p:nvSpPr>
        <p:spPr>
          <a:xfrm>
            <a:off x="108319" y="2118415"/>
            <a:ext cx="5653768" cy="43592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57250" indent="-857250" algn="l">
              <a:buFont typeface="Arial" panose="020B0604020202020204" pitchFamily="34" charset="0"/>
              <a:buChar char="•"/>
            </a:pPr>
            <a:r>
              <a:rPr lang="en-US" dirty="0">
                <a:solidFill>
                  <a:schemeClr val="bg1"/>
                </a:solidFill>
              </a:rPr>
              <a:t>God and Abraham, descendants</a:t>
            </a:r>
          </a:p>
          <a:p>
            <a:pPr marL="857250" indent="-857250" algn="l">
              <a:buFont typeface="Arial" panose="020B0604020202020204" pitchFamily="34" charset="0"/>
              <a:buChar char="•"/>
            </a:pPr>
            <a:r>
              <a:rPr lang="en-US" dirty="0" smtClean="0">
                <a:solidFill>
                  <a:schemeClr val="bg1"/>
                </a:solidFill>
              </a:rPr>
              <a:t>God: Many </a:t>
            </a:r>
            <a:r>
              <a:rPr lang="en-US" dirty="0">
                <a:solidFill>
                  <a:schemeClr val="bg1"/>
                </a:solidFill>
              </a:rPr>
              <a:t>nations, World is blessed, </a:t>
            </a:r>
            <a:r>
              <a:rPr lang="en-US" dirty="0" smtClean="0">
                <a:solidFill>
                  <a:schemeClr val="bg1"/>
                </a:solidFill>
              </a:rPr>
              <a:t>Abraham: Keep </a:t>
            </a:r>
            <a:r>
              <a:rPr lang="en-US" dirty="0">
                <a:solidFill>
                  <a:schemeClr val="bg1"/>
                </a:solidFill>
              </a:rPr>
              <a:t>M</a:t>
            </a:r>
            <a:r>
              <a:rPr lang="en-US" dirty="0" smtClean="0">
                <a:solidFill>
                  <a:schemeClr val="bg1"/>
                </a:solidFill>
              </a:rPr>
              <a:t>y </a:t>
            </a:r>
            <a:r>
              <a:rPr lang="en-US" dirty="0">
                <a:solidFill>
                  <a:schemeClr val="bg1"/>
                </a:solidFill>
              </a:rPr>
              <a:t>covenant </a:t>
            </a:r>
          </a:p>
          <a:p>
            <a:pPr marL="857250" indent="-857250" algn="l">
              <a:buFont typeface="Arial" panose="020B0604020202020204" pitchFamily="34" charset="0"/>
              <a:buChar char="•"/>
            </a:pPr>
            <a:r>
              <a:rPr lang="en-US" dirty="0">
                <a:solidFill>
                  <a:schemeClr val="bg1"/>
                </a:solidFill>
              </a:rPr>
              <a:t>Circumcision sign</a:t>
            </a:r>
          </a:p>
        </p:txBody>
      </p:sp>
      <p:sp>
        <p:nvSpPr>
          <p:cNvPr id="7" name="AutoShape 6" descr="Image result for death sent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Image result for death sente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p:nvSpPr>
        <p:spPr>
          <a:xfrm>
            <a:off x="307975" y="1214640"/>
            <a:ext cx="5593348" cy="769441"/>
          </a:xfrm>
          <a:prstGeom prst="rect">
            <a:avLst/>
          </a:prstGeom>
          <a:noFill/>
        </p:spPr>
        <p:txBody>
          <a:bodyPr wrap="square" rtlCol="0">
            <a:spAutoFit/>
          </a:bodyPr>
          <a:lstStyle/>
          <a:p>
            <a:r>
              <a:rPr lang="en-US" sz="4400" dirty="0">
                <a:solidFill>
                  <a:schemeClr val="bg1"/>
                </a:solidFill>
              </a:rPr>
              <a:t>Gen 17:1-11 </a:t>
            </a:r>
          </a:p>
        </p:txBody>
      </p:sp>
      <p:pic>
        <p:nvPicPr>
          <p:cNvPr id="5124" name="Picture 4" descr="The United States And Britain In Prophe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0548" y="1325629"/>
            <a:ext cx="2026652" cy="29724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5791200" y="4516446"/>
            <a:ext cx="3169547" cy="2019416"/>
          </a:xfrm>
          <a:prstGeom prst="rect">
            <a:avLst/>
          </a:prstGeom>
        </p:spPr>
      </p:pic>
    </p:spTree>
    <p:extLst>
      <p:ext uri="{BB962C8B-B14F-4D97-AF65-F5344CB8AC3E}">
        <p14:creationId xmlns:p14="http://schemas.microsoft.com/office/powerpoint/2010/main" val="66504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3471</TotalTime>
  <Words>2042</Words>
  <Application>Microsoft Office PowerPoint</Application>
  <PresentationFormat>On-screen Show (4:3)</PresentationFormat>
  <Paragraphs>365</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Roboto</vt:lpstr>
      <vt:lpstr>Times New Roman</vt:lpstr>
      <vt:lpstr>Office Theme</vt:lpstr>
      <vt:lpstr>PowerPoint Presentation</vt:lpstr>
      <vt:lpstr>Is it a Duck?</vt:lpstr>
      <vt:lpstr>It is a Duck</vt:lpstr>
      <vt:lpstr>Is it a Covenant?</vt:lpstr>
      <vt:lpstr>What is a Covenant?</vt:lpstr>
      <vt:lpstr>What is a Covenant?</vt:lpstr>
      <vt:lpstr>Covenant w/ Adam and Eve</vt:lpstr>
      <vt:lpstr>Covenant with Noah</vt:lpstr>
      <vt:lpstr>Covenant w/ Abraham</vt:lpstr>
      <vt:lpstr>Covenant w/ Israel (Old or Sinai Covenant)</vt:lpstr>
      <vt:lpstr>Covenant w/ Israel (Old or Sinai Covenant)</vt:lpstr>
      <vt:lpstr>Covenant w/ David</vt:lpstr>
      <vt:lpstr>Covenant w/ David</vt:lpstr>
      <vt:lpstr>Covenant of Marriage</vt:lpstr>
      <vt:lpstr>Covenant of Marriage</vt:lpstr>
      <vt:lpstr>New Covenant</vt:lpstr>
      <vt:lpstr>Similar &amp; Different</vt:lpstr>
      <vt:lpstr>Covenants + Pentecost</vt:lpstr>
      <vt:lpstr>Covenant Relationship</vt:lpstr>
      <vt:lpstr>Covenant Relationship</vt:lpstr>
      <vt:lpstr>Covenant Relationship</vt:lpstr>
      <vt:lpstr>Best Pentecost Ever</vt:lpstr>
      <vt:lpstr>Best Pentecost Ever</vt:lpstr>
      <vt:lpstr>PowerPoint Presentation</vt:lpstr>
      <vt:lpstr>New Covenant</vt:lpstr>
      <vt:lpstr>Covenant Relationship</vt:lpstr>
      <vt:lpstr>Covenant Relationship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Jim</dc:creator>
  <cp:lastModifiedBy>James Chance</cp:lastModifiedBy>
  <cp:revision>455</cp:revision>
  <dcterms:created xsi:type="dcterms:W3CDTF">2014-02-14T23:59:38Z</dcterms:created>
  <dcterms:modified xsi:type="dcterms:W3CDTF">2018-04-21T19:01:51Z</dcterms:modified>
</cp:coreProperties>
</file>