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78" r:id="rId4"/>
    <p:sldId id="290" r:id="rId5"/>
    <p:sldId id="289" r:id="rId6"/>
    <p:sldId id="285" r:id="rId7"/>
    <p:sldId id="279" r:id="rId8"/>
    <p:sldId id="286" r:id="rId9"/>
    <p:sldId id="280" r:id="rId10"/>
    <p:sldId id="281" r:id="rId11"/>
    <p:sldId id="282" r:id="rId12"/>
    <p:sldId id="283" r:id="rId13"/>
    <p:sldId id="258" r:id="rId14"/>
    <p:sldId id="292" r:id="rId15"/>
    <p:sldId id="306" r:id="rId16"/>
    <p:sldId id="288" r:id="rId17"/>
    <p:sldId id="287" r:id="rId18"/>
    <p:sldId id="259" r:id="rId19"/>
    <p:sldId id="260" r:id="rId20"/>
    <p:sldId id="297" r:id="rId21"/>
    <p:sldId id="261" r:id="rId22"/>
    <p:sldId id="262" r:id="rId23"/>
    <p:sldId id="263"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1D047-8BA5-4638-AC22-DA3E039C79C4}" type="datetimeFigureOut">
              <a:rPr lang="en-US" smtClean="0"/>
              <a:pPr/>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C2B3CB-D566-4174-9F27-B11DFCE13BA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1D047-8BA5-4638-AC22-DA3E039C79C4}" type="datetimeFigureOut">
              <a:rPr lang="en-US" smtClean="0"/>
              <a:pPr/>
              <a:t>12/19/2016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2B3CB-D566-4174-9F27-B11DFCE13B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Exodus 18-20</a:t>
            </a:r>
            <a:endParaRPr lang="en-US" dirty="0"/>
          </a:p>
        </p:txBody>
      </p:sp>
      <p:sp>
        <p:nvSpPr>
          <p:cNvPr id="3" name="Subtitle 2"/>
          <p:cNvSpPr>
            <a:spLocks noGrp="1"/>
          </p:cNvSpPr>
          <p:nvPr>
            <p:ph type="subTitle" idx="1"/>
          </p:nvPr>
        </p:nvSpPr>
        <p:spPr/>
        <p:txBody>
          <a:bodyPr/>
          <a:lstStyle/>
          <a:p>
            <a:r>
              <a:rPr lang="en-US" dirty="0" smtClean="0"/>
              <a:t>Bible Study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15</a:t>
            </a:r>
            <a:r>
              <a:rPr lang="en-US" dirty="0" smtClean="0">
                <a:solidFill>
                  <a:schemeClr val="tx1"/>
                </a:solidFill>
              </a:rPr>
              <a:t>And Moses said to his father-in-law, “Because the people come to me to inquire of God.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16</a:t>
            </a:r>
            <a:r>
              <a:rPr lang="en-US" dirty="0" smtClean="0">
                <a:solidFill>
                  <a:schemeClr val="tx1"/>
                </a:solidFill>
              </a:rPr>
              <a:t>When they have a difficulty, they come to me, and I judge between one and another; and I make known the statutes of God and His laws.” </a:t>
            </a:r>
            <a:endParaRPr lang="en-US" dirty="0">
              <a:solidFill>
                <a:schemeClr val="tx1"/>
              </a:solidFill>
            </a:endParaRPr>
          </a:p>
        </p:txBody>
      </p:sp>
      <p:sp>
        <p:nvSpPr>
          <p:cNvPr id="3" name="Rectangle 2"/>
          <p:cNvSpPr/>
          <p:nvPr/>
        </p:nvSpPr>
        <p:spPr>
          <a:xfrm>
            <a:off x="0" y="3276600"/>
            <a:ext cx="9144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17</a:t>
            </a:r>
            <a:r>
              <a:rPr lang="en-US" dirty="0" smtClean="0">
                <a:solidFill>
                  <a:schemeClr val="tx1"/>
                </a:solidFill>
              </a:rPr>
              <a:t>So Moses’ father-in-law said to him, “The thing that you do </a:t>
            </a:r>
            <a:r>
              <a:rPr lang="en-US" i="1" dirty="0" smtClean="0">
                <a:solidFill>
                  <a:schemeClr val="tx1"/>
                </a:solidFill>
              </a:rPr>
              <a:t>is</a:t>
            </a:r>
            <a:r>
              <a:rPr lang="en-US" dirty="0" smtClean="0">
                <a:solidFill>
                  <a:schemeClr val="tx1"/>
                </a:solidFill>
              </a:rPr>
              <a:t> not good. </a:t>
            </a:r>
            <a:br>
              <a:rPr lang="en-US" dirty="0" smtClean="0">
                <a:solidFill>
                  <a:schemeClr val="tx1"/>
                </a:solidFill>
              </a:rPr>
            </a:br>
            <a:r>
              <a:rPr lang="en-US" baseline="30000" dirty="0" smtClean="0">
                <a:solidFill>
                  <a:schemeClr val="tx1"/>
                </a:solidFill>
              </a:rPr>
              <a:t>18</a:t>
            </a:r>
            <a:r>
              <a:rPr lang="en-US" dirty="0" smtClean="0">
                <a:solidFill>
                  <a:schemeClr val="tx1"/>
                </a:solidFill>
              </a:rPr>
              <a:t>Both you and these people who </a:t>
            </a:r>
            <a:r>
              <a:rPr lang="en-US" i="1" dirty="0" smtClean="0">
                <a:solidFill>
                  <a:schemeClr val="tx1"/>
                </a:solidFill>
              </a:rPr>
              <a:t>are</a:t>
            </a:r>
            <a:r>
              <a:rPr lang="en-US" dirty="0" smtClean="0">
                <a:solidFill>
                  <a:schemeClr val="tx1"/>
                </a:solidFill>
              </a:rPr>
              <a:t> with you will surely wear yourselves out. For this thing </a:t>
            </a:r>
            <a:r>
              <a:rPr lang="en-US" i="1" dirty="0" smtClean="0">
                <a:solidFill>
                  <a:schemeClr val="tx1"/>
                </a:solidFill>
              </a:rPr>
              <a:t>is</a:t>
            </a:r>
            <a:r>
              <a:rPr lang="en-US" dirty="0" smtClean="0">
                <a:solidFill>
                  <a:schemeClr val="tx1"/>
                </a:solidFill>
              </a:rPr>
              <a:t> too much for you; you are not able to perform it by yourself. </a:t>
            </a:r>
          </a:p>
          <a:p>
            <a:pPr algn="ctr"/>
            <a:r>
              <a:rPr lang="en-US" dirty="0" smtClean="0">
                <a:solidFill>
                  <a:schemeClr val="tx1"/>
                </a:solidFill>
              </a:rPr>
              <a:t/>
            </a:r>
            <a:br>
              <a:rPr lang="en-US" dirty="0" smtClean="0">
                <a:solidFill>
                  <a:schemeClr val="tx1"/>
                </a:solidFill>
              </a:rPr>
            </a:br>
            <a:r>
              <a:rPr lang="en-US" b="1" baseline="30000" dirty="0" smtClean="0">
                <a:solidFill>
                  <a:schemeClr val="tx1"/>
                </a:solidFill>
              </a:rPr>
              <a:t>19</a:t>
            </a:r>
            <a:r>
              <a:rPr lang="en-US" b="1" dirty="0" smtClean="0">
                <a:solidFill>
                  <a:schemeClr val="tx1"/>
                </a:solidFill>
              </a:rPr>
              <a:t>Listen now </a:t>
            </a:r>
            <a:r>
              <a:rPr lang="en-US" dirty="0" smtClean="0">
                <a:solidFill>
                  <a:schemeClr val="tx1"/>
                </a:solidFill>
              </a:rPr>
              <a:t>to my voice; </a:t>
            </a:r>
            <a:r>
              <a:rPr lang="en-US" b="1" dirty="0" smtClean="0">
                <a:solidFill>
                  <a:schemeClr val="tx1"/>
                </a:solidFill>
              </a:rPr>
              <a:t>I will give you counsel</a:t>
            </a:r>
            <a:r>
              <a:rPr lang="en-US" dirty="0" smtClean="0">
                <a:solidFill>
                  <a:schemeClr val="tx1"/>
                </a:solidFill>
              </a:rPr>
              <a:t>, and God will be with you: </a:t>
            </a:r>
            <a:r>
              <a:rPr lang="en-US" b="1" dirty="0" smtClean="0">
                <a:solidFill>
                  <a:schemeClr val="tx1"/>
                </a:solidFill>
              </a:rPr>
              <a:t>Stand before God </a:t>
            </a:r>
            <a:r>
              <a:rPr lang="en-US" dirty="0" smtClean="0">
                <a:solidFill>
                  <a:schemeClr val="tx1"/>
                </a:solidFill>
              </a:rPr>
              <a:t>for the people, so that you may bring the difficulties to God. </a:t>
            </a:r>
            <a:endParaRPr lang="en-US" dirty="0">
              <a:solidFill>
                <a:schemeClr val="tx1"/>
              </a:solidFill>
            </a:endParaRPr>
          </a:p>
        </p:txBody>
      </p:sp>
      <p:sp>
        <p:nvSpPr>
          <p:cNvPr id="4" name="Rounded Rectangle 3"/>
          <p:cNvSpPr/>
          <p:nvPr/>
        </p:nvSpPr>
        <p:spPr>
          <a:xfrm>
            <a:off x="304800" y="1371600"/>
            <a:ext cx="850392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15 “the people come to me to inquire of God”</a:t>
            </a:r>
          </a:p>
          <a:p>
            <a:pPr algn="ctr">
              <a:buFont typeface="Wingdings" pitchFamily="2" charset="2"/>
              <a:buChar char="Ø"/>
            </a:pPr>
            <a:r>
              <a:rPr lang="en-US" dirty="0" smtClean="0">
                <a:solidFill>
                  <a:schemeClr val="tx1"/>
                </a:solidFill>
              </a:rPr>
              <a:t>The people came to Moses with disputes and to seek God’s will in these matters</a:t>
            </a:r>
            <a:endParaRPr lang="en-US" dirty="0">
              <a:solidFill>
                <a:schemeClr val="tx1"/>
              </a:solidFill>
            </a:endParaRPr>
          </a:p>
        </p:txBody>
      </p:sp>
      <p:sp>
        <p:nvSpPr>
          <p:cNvPr id="5" name="Rounded Rectangle 4"/>
          <p:cNvSpPr/>
          <p:nvPr/>
        </p:nvSpPr>
        <p:spPr>
          <a:xfrm>
            <a:off x="0" y="2209800"/>
            <a:ext cx="9144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16 “I make known the </a:t>
            </a:r>
            <a:r>
              <a:rPr lang="en-US" b="1" dirty="0" smtClean="0">
                <a:solidFill>
                  <a:schemeClr val="tx1"/>
                </a:solidFill>
              </a:rPr>
              <a:t>statutes</a:t>
            </a:r>
            <a:r>
              <a:rPr lang="en-US" dirty="0" smtClean="0">
                <a:solidFill>
                  <a:schemeClr val="tx1"/>
                </a:solidFill>
              </a:rPr>
              <a:t> of God and </a:t>
            </a:r>
            <a:r>
              <a:rPr lang="en-US" b="1" dirty="0" smtClean="0">
                <a:solidFill>
                  <a:schemeClr val="tx1"/>
                </a:solidFill>
              </a:rPr>
              <a:t>His laws</a:t>
            </a:r>
            <a:r>
              <a:rPr lang="en-US" dirty="0" smtClean="0">
                <a:solidFill>
                  <a:schemeClr val="tx1"/>
                </a:solidFill>
              </a:rPr>
              <a:t>”</a:t>
            </a:r>
          </a:p>
          <a:p>
            <a:pPr algn="ctr"/>
            <a:endParaRPr lang="en-US" dirty="0" smtClean="0">
              <a:solidFill>
                <a:schemeClr val="tx1"/>
              </a:solidFill>
            </a:endParaRPr>
          </a:p>
          <a:p>
            <a:pPr algn="ctr">
              <a:buFont typeface="Wingdings" pitchFamily="2" charset="2"/>
              <a:buChar char="Ø"/>
            </a:pPr>
            <a:r>
              <a:rPr lang="en-US" dirty="0" smtClean="0">
                <a:solidFill>
                  <a:schemeClr val="tx1"/>
                </a:solidFill>
              </a:rPr>
              <a:t>God’s laws and statutes being expounded and taught before being formally declared at Sinai</a:t>
            </a:r>
            <a:endParaRPr lang="en-US" dirty="0">
              <a:solidFill>
                <a:schemeClr val="tx1"/>
              </a:solidFill>
            </a:endParaRPr>
          </a:p>
        </p:txBody>
      </p:sp>
      <p:sp>
        <p:nvSpPr>
          <p:cNvPr id="6" name="Rounded Rectangle 5"/>
          <p:cNvSpPr/>
          <p:nvPr/>
        </p:nvSpPr>
        <p:spPr>
          <a:xfrm>
            <a:off x="0" y="5334000"/>
            <a:ext cx="448056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19“Listen now….I will give you counsel”</a:t>
            </a:r>
          </a:p>
          <a:p>
            <a:pPr algn="ctr">
              <a:buFont typeface="Wingdings" pitchFamily="2" charset="2"/>
              <a:buChar char="Ø"/>
            </a:pPr>
            <a:r>
              <a:rPr lang="en-US" dirty="0" smtClean="0">
                <a:solidFill>
                  <a:schemeClr val="tx1"/>
                </a:solidFill>
              </a:rPr>
              <a:t>Jethro recognized that Moses was wearing himself down and gives advice on carrying out the responsibilities </a:t>
            </a:r>
            <a:endParaRPr lang="en-US" dirty="0">
              <a:solidFill>
                <a:schemeClr val="tx1"/>
              </a:solidFill>
            </a:endParaRPr>
          </a:p>
        </p:txBody>
      </p:sp>
      <p:sp>
        <p:nvSpPr>
          <p:cNvPr id="7" name="Rounded Rectangle 6"/>
          <p:cNvSpPr/>
          <p:nvPr/>
        </p:nvSpPr>
        <p:spPr>
          <a:xfrm>
            <a:off x="4572000" y="5334000"/>
            <a:ext cx="457200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19 ‘Stand before God’</a:t>
            </a:r>
          </a:p>
          <a:p>
            <a:pPr algn="ctr">
              <a:buFont typeface="Wingdings" pitchFamily="2" charset="2"/>
              <a:buChar char="Ø"/>
            </a:pPr>
            <a:r>
              <a:rPr lang="en-US" dirty="0" smtClean="0">
                <a:solidFill>
                  <a:schemeClr val="tx1"/>
                </a:solidFill>
              </a:rPr>
              <a:t>Standing between the people and God, both as His minister or representative, and as representative of the people</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62200"/>
            <a:ext cx="9144000"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21</a:t>
            </a:r>
            <a:r>
              <a:rPr lang="en-US" dirty="0" smtClean="0">
                <a:solidFill>
                  <a:schemeClr val="tx1"/>
                </a:solidFill>
              </a:rPr>
              <a:t>Moreover you shall select from all the people </a:t>
            </a:r>
            <a:r>
              <a:rPr lang="en-US" b="1" dirty="0" smtClean="0">
                <a:solidFill>
                  <a:schemeClr val="tx1"/>
                </a:solidFill>
              </a:rPr>
              <a:t>able men, </a:t>
            </a:r>
            <a:r>
              <a:rPr lang="en-US" dirty="0" smtClean="0">
                <a:solidFill>
                  <a:schemeClr val="tx1"/>
                </a:solidFill>
              </a:rPr>
              <a:t>such as </a:t>
            </a:r>
            <a:r>
              <a:rPr lang="en-US" b="1" dirty="0" smtClean="0">
                <a:solidFill>
                  <a:schemeClr val="tx1"/>
                </a:solidFill>
              </a:rPr>
              <a:t>fear God</a:t>
            </a:r>
            <a:r>
              <a:rPr lang="en-US" dirty="0" smtClean="0">
                <a:solidFill>
                  <a:schemeClr val="tx1"/>
                </a:solidFill>
              </a:rPr>
              <a:t>, </a:t>
            </a:r>
            <a:r>
              <a:rPr lang="en-US" b="1" dirty="0" smtClean="0">
                <a:solidFill>
                  <a:schemeClr val="tx1"/>
                </a:solidFill>
              </a:rPr>
              <a:t>men of truth, hating covetousness</a:t>
            </a:r>
            <a:r>
              <a:rPr lang="en-US" dirty="0" smtClean="0">
                <a:solidFill>
                  <a:schemeClr val="tx1"/>
                </a:solidFill>
              </a:rPr>
              <a:t>; and place </a:t>
            </a:r>
            <a:r>
              <a:rPr lang="en-US" i="1" dirty="0" smtClean="0">
                <a:solidFill>
                  <a:schemeClr val="tx1"/>
                </a:solidFill>
              </a:rPr>
              <a:t>such</a:t>
            </a:r>
            <a:r>
              <a:rPr lang="en-US" dirty="0" smtClean="0">
                <a:solidFill>
                  <a:schemeClr val="tx1"/>
                </a:solidFill>
              </a:rPr>
              <a:t> over them </a:t>
            </a:r>
            <a:r>
              <a:rPr lang="en-US" i="1" dirty="0" smtClean="0">
                <a:solidFill>
                  <a:schemeClr val="tx1"/>
                </a:solidFill>
              </a:rPr>
              <a:t>to be</a:t>
            </a:r>
            <a:r>
              <a:rPr lang="en-US" dirty="0" smtClean="0">
                <a:solidFill>
                  <a:schemeClr val="tx1"/>
                </a:solidFill>
              </a:rPr>
              <a:t> rulers of thousands, rulers of hundreds, rulers of fifties, and rulers of tens. </a:t>
            </a:r>
            <a:br>
              <a:rPr lang="en-US" dirty="0" smtClean="0">
                <a:solidFill>
                  <a:schemeClr val="tx1"/>
                </a:solidFill>
              </a:rPr>
            </a:br>
            <a:r>
              <a:rPr lang="en-US" baseline="30000" dirty="0" smtClean="0">
                <a:solidFill>
                  <a:schemeClr val="tx1"/>
                </a:solidFill>
              </a:rPr>
              <a:t>22</a:t>
            </a:r>
            <a:r>
              <a:rPr lang="en-US" dirty="0" smtClean="0">
                <a:solidFill>
                  <a:schemeClr val="tx1"/>
                </a:solidFill>
              </a:rPr>
              <a:t>And let them judge the people at all times. Then it will be </a:t>
            </a:r>
            <a:r>
              <a:rPr lang="en-US" i="1" dirty="0" smtClean="0">
                <a:solidFill>
                  <a:schemeClr val="tx1"/>
                </a:solidFill>
              </a:rPr>
              <a:t>that</a:t>
            </a:r>
            <a:r>
              <a:rPr lang="en-US" dirty="0" smtClean="0">
                <a:solidFill>
                  <a:schemeClr val="tx1"/>
                </a:solidFill>
              </a:rPr>
              <a:t> every great matter they shall bring to you, but every small matter they themselves shall judge. So it will be easier for you, for they will bear </a:t>
            </a:r>
            <a:r>
              <a:rPr lang="en-US" i="1" dirty="0" smtClean="0">
                <a:solidFill>
                  <a:schemeClr val="tx1"/>
                </a:solidFill>
              </a:rPr>
              <a:t>the burden</a:t>
            </a:r>
            <a:r>
              <a:rPr lang="en-US" dirty="0" smtClean="0">
                <a:solidFill>
                  <a:schemeClr val="tx1"/>
                </a:solidFill>
              </a:rPr>
              <a:t> with you. </a:t>
            </a:r>
            <a:endParaRPr lang="en-US" dirty="0">
              <a:solidFill>
                <a:schemeClr val="tx1"/>
              </a:solidFill>
            </a:endParaRPr>
          </a:p>
        </p:txBody>
      </p:sp>
      <p:sp>
        <p:nvSpPr>
          <p:cNvPr id="4" name="Rounded Rectangle 3"/>
          <p:cNvSpPr/>
          <p:nvPr/>
        </p:nvSpPr>
        <p:spPr>
          <a:xfrm>
            <a:off x="304800" y="4495800"/>
            <a:ext cx="859536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 </a:t>
            </a:r>
            <a:r>
              <a:rPr lang="en-US" dirty="0" smtClean="0">
                <a:solidFill>
                  <a:schemeClr val="tx1"/>
                </a:solidFill>
              </a:rPr>
              <a:t>21 “you shall select”</a:t>
            </a:r>
          </a:p>
          <a:p>
            <a:pPr algn="ctr"/>
            <a:r>
              <a:rPr lang="en-US" sz="1600" dirty="0" smtClean="0">
                <a:solidFill>
                  <a:schemeClr val="tx1"/>
                </a:solidFill>
              </a:rPr>
              <a:t>(Expositors) </a:t>
            </a:r>
            <a:r>
              <a:rPr lang="en-US" dirty="0" smtClean="0">
                <a:solidFill>
                  <a:schemeClr val="tx1"/>
                </a:solidFill>
              </a:rPr>
              <a:t>“While it may seem from this passage that Moses autocratically chose his own staff, the actual election was </a:t>
            </a:r>
            <a:r>
              <a:rPr lang="en-US" b="1" dirty="0" smtClean="0">
                <a:solidFill>
                  <a:schemeClr val="tx1"/>
                </a:solidFill>
              </a:rPr>
              <a:t>the work of all the people </a:t>
            </a:r>
            <a:r>
              <a:rPr lang="en-US" dirty="0" smtClean="0">
                <a:solidFill>
                  <a:schemeClr val="tx1"/>
                </a:solidFill>
              </a:rPr>
              <a:t>as Deut. 1:9, 13 affirms”</a:t>
            </a:r>
            <a:r>
              <a:rPr lang="en-US" sz="1600" dirty="0" smtClean="0">
                <a:solidFill>
                  <a:schemeClr val="tx1"/>
                </a:solidFill>
              </a:rPr>
              <a:t> </a:t>
            </a:r>
            <a:endParaRPr lang="en-US" sz="1600" dirty="0">
              <a:solidFill>
                <a:schemeClr val="tx1"/>
              </a:solidFill>
            </a:endParaRPr>
          </a:p>
        </p:txBody>
      </p:sp>
      <p:sp>
        <p:nvSpPr>
          <p:cNvPr id="5" name="Rectangle 4"/>
          <p:cNvSpPr/>
          <p:nvPr/>
        </p:nvSpPr>
        <p:spPr>
          <a:xfrm>
            <a:off x="0" y="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20</a:t>
            </a:r>
            <a:r>
              <a:rPr lang="en-US" dirty="0" smtClean="0">
                <a:solidFill>
                  <a:schemeClr val="tx1"/>
                </a:solidFill>
              </a:rPr>
              <a:t>And you shall </a:t>
            </a:r>
            <a:r>
              <a:rPr lang="en-US" b="1" dirty="0" smtClean="0">
                <a:solidFill>
                  <a:schemeClr val="tx1"/>
                </a:solidFill>
              </a:rPr>
              <a:t>teach</a:t>
            </a:r>
            <a:r>
              <a:rPr lang="en-US" dirty="0" smtClean="0">
                <a:solidFill>
                  <a:schemeClr val="tx1"/>
                </a:solidFill>
              </a:rPr>
              <a:t> them the statutes and the laws, and show them the way in which they must walk and the work they must do. </a:t>
            </a:r>
            <a:endParaRPr lang="en-US" dirty="0">
              <a:solidFill>
                <a:schemeClr val="tx1"/>
              </a:solidFill>
            </a:endParaRPr>
          </a:p>
        </p:txBody>
      </p:sp>
      <p:sp>
        <p:nvSpPr>
          <p:cNvPr id="6" name="Rounded Rectangle 5"/>
          <p:cNvSpPr/>
          <p:nvPr/>
        </p:nvSpPr>
        <p:spPr>
          <a:xfrm>
            <a:off x="304800" y="914400"/>
            <a:ext cx="850392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“teach </a:t>
            </a:r>
            <a:r>
              <a:rPr lang="en-US" dirty="0" smtClean="0">
                <a:solidFill>
                  <a:schemeClr val="tx1"/>
                </a:solidFill>
              </a:rPr>
              <a:t>them”</a:t>
            </a:r>
          </a:p>
          <a:p>
            <a:pPr algn="ctr"/>
            <a:r>
              <a:rPr lang="en-US" sz="1600" dirty="0" smtClean="0">
                <a:solidFill>
                  <a:schemeClr val="tx1"/>
                </a:solidFill>
              </a:rPr>
              <a:t>(Barnes) </a:t>
            </a:r>
            <a:r>
              <a:rPr lang="en-US" dirty="0" smtClean="0">
                <a:solidFill>
                  <a:schemeClr val="tx1"/>
                </a:solidFill>
              </a:rPr>
              <a:t>“The word is emphatic, and signifies ‘enlightenment.’ The text gives four distinct points: statutes, laws, show them the way [course of duty], the work they must do”</a:t>
            </a:r>
            <a:endParaRPr lang="en-US" sz="1600" dirty="0">
              <a:solidFill>
                <a:schemeClr val="tx1"/>
              </a:solidFill>
            </a:endParaRPr>
          </a:p>
        </p:txBody>
      </p:sp>
      <p:sp>
        <p:nvSpPr>
          <p:cNvPr id="7" name="Rectangle 6"/>
          <p:cNvSpPr/>
          <p:nvPr/>
        </p:nvSpPr>
        <p:spPr>
          <a:xfrm>
            <a:off x="457200" y="5791200"/>
            <a:ext cx="832104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Deuteronomy 1: 13</a:t>
            </a:r>
          </a:p>
          <a:p>
            <a:pPr algn="ctr"/>
            <a:r>
              <a:rPr lang="en-US" dirty="0" smtClean="0">
                <a:solidFill>
                  <a:schemeClr val="tx1"/>
                </a:solidFill>
              </a:rPr>
              <a:t>“Choose wise, understanding and knowledgeable men from among your tribes, and I will make them heads over you”</a:t>
            </a:r>
            <a:endParaRPr lang="en-US" dirty="0">
              <a:solidFill>
                <a:schemeClr val="tx1"/>
              </a:solidFill>
            </a:endParaRPr>
          </a:p>
        </p:txBody>
      </p:sp>
      <p:sp>
        <p:nvSpPr>
          <p:cNvPr id="8" name="Down Arrow 7"/>
          <p:cNvSpPr/>
          <p:nvPr/>
        </p:nvSpPr>
        <p:spPr>
          <a:xfrm>
            <a:off x="4343400" y="5486400"/>
            <a:ext cx="18288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0"/>
            <a:ext cx="9144000"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25</a:t>
            </a:r>
            <a:r>
              <a:rPr lang="en-US" dirty="0" smtClean="0">
                <a:solidFill>
                  <a:schemeClr val="tx1"/>
                </a:solidFill>
              </a:rPr>
              <a:t>And Moses chose able men out of all Israel, and made them heads over the people: rulers of thousands, rulers of hundreds, rulers of fifties, and rulers of tens.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26</a:t>
            </a:r>
            <a:r>
              <a:rPr lang="en-US" dirty="0" smtClean="0">
                <a:solidFill>
                  <a:schemeClr val="tx1"/>
                </a:solidFill>
              </a:rPr>
              <a:t>So they judged the people at all times; the hard cases they brought to Moses, but they judged every small case themselves. </a:t>
            </a:r>
            <a:br>
              <a:rPr lang="en-US" dirty="0" smtClean="0">
                <a:solidFill>
                  <a:schemeClr val="tx1"/>
                </a:solidFill>
              </a:rPr>
            </a:br>
            <a:endParaRPr lang="en-US"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3" name="Rectangle 2"/>
          <p:cNvSpPr/>
          <p:nvPr/>
        </p:nvSpPr>
        <p:spPr>
          <a:xfrm>
            <a:off x="0" y="0"/>
            <a:ext cx="91440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23</a:t>
            </a:r>
            <a:r>
              <a:rPr lang="en-US" dirty="0" smtClean="0">
                <a:solidFill>
                  <a:schemeClr val="tx1"/>
                </a:solidFill>
              </a:rPr>
              <a:t>If you do this thing, </a:t>
            </a:r>
            <a:r>
              <a:rPr lang="en-US" b="1" dirty="0" smtClean="0">
                <a:solidFill>
                  <a:schemeClr val="tx1"/>
                </a:solidFill>
              </a:rPr>
              <a:t>and God </a:t>
            </a:r>
            <a:r>
              <a:rPr lang="en-US" b="1" i="1" dirty="0" smtClean="0">
                <a:solidFill>
                  <a:schemeClr val="tx1"/>
                </a:solidFill>
              </a:rPr>
              <a:t>so</a:t>
            </a:r>
            <a:r>
              <a:rPr lang="en-US" b="1" dirty="0" smtClean="0">
                <a:solidFill>
                  <a:schemeClr val="tx1"/>
                </a:solidFill>
              </a:rPr>
              <a:t> commands you</a:t>
            </a:r>
            <a:r>
              <a:rPr lang="en-US" dirty="0" smtClean="0">
                <a:solidFill>
                  <a:schemeClr val="tx1"/>
                </a:solidFill>
              </a:rPr>
              <a:t>, then you will be able to endure, and all this people will also go to their place in peace.” </a:t>
            </a:r>
            <a:endParaRPr lang="en-US" dirty="0">
              <a:solidFill>
                <a:schemeClr val="tx1"/>
              </a:solidFill>
            </a:endParaRPr>
          </a:p>
        </p:txBody>
      </p:sp>
      <p:sp>
        <p:nvSpPr>
          <p:cNvPr id="4" name="Rounded Rectangle 3"/>
          <p:cNvSpPr/>
          <p:nvPr/>
        </p:nvSpPr>
        <p:spPr>
          <a:xfrm>
            <a:off x="274320" y="838200"/>
            <a:ext cx="868680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(Expositors) </a:t>
            </a:r>
            <a:r>
              <a:rPr lang="en-US" dirty="0" smtClean="0">
                <a:solidFill>
                  <a:schemeClr val="tx1"/>
                </a:solidFill>
              </a:rPr>
              <a:t>“Jethro warned that his plan needed to be executed only if God was pleased with this advise”</a:t>
            </a:r>
            <a:endParaRPr lang="en-US" dirty="0">
              <a:solidFill>
                <a:schemeClr val="tx1"/>
              </a:solidFill>
            </a:endParaRPr>
          </a:p>
        </p:txBody>
      </p:sp>
      <p:sp>
        <p:nvSpPr>
          <p:cNvPr id="5" name="Rounded Rectangle 4"/>
          <p:cNvSpPr/>
          <p:nvPr/>
        </p:nvSpPr>
        <p:spPr>
          <a:xfrm>
            <a:off x="152400" y="4724400"/>
            <a:ext cx="886968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(Zondervan Bible Backgrounds Commentary)</a:t>
            </a:r>
            <a:br>
              <a:rPr lang="en-US" sz="1600" dirty="0" smtClean="0">
                <a:solidFill>
                  <a:schemeClr val="tx1"/>
                </a:solidFill>
              </a:rPr>
            </a:br>
            <a:r>
              <a:rPr lang="en-US" dirty="0" smtClean="0">
                <a:solidFill>
                  <a:schemeClr val="tx1"/>
                </a:solidFill>
              </a:rPr>
              <a:t>“Well-ordered societies require a mechanism for resolving disputes. Exodus 18 describes  the establishment of a fledgling judicial system of Israel, and the text presents a hierarchically organized system”</a:t>
            </a:r>
            <a:endParaRPr lang="en-US" sz="1600"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6" name="Rectangle 5"/>
          <p:cNvSpPr/>
          <p:nvPr/>
        </p:nvSpPr>
        <p:spPr>
          <a:xfrm>
            <a:off x="0" y="1676400"/>
            <a:ext cx="91440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24</a:t>
            </a:r>
            <a:r>
              <a:rPr lang="en-US" dirty="0" smtClean="0">
                <a:solidFill>
                  <a:schemeClr val="tx1"/>
                </a:solidFill>
              </a:rPr>
              <a:t>So Moses heeded the voice of his father-in-law and did all that he had said. </a:t>
            </a:r>
            <a:endParaRPr lang="en-US" dirty="0">
              <a:solidFill>
                <a:schemeClr val="tx1"/>
              </a:solidFill>
            </a:endParaRPr>
          </a:p>
        </p:txBody>
      </p:sp>
      <p:sp>
        <p:nvSpPr>
          <p:cNvPr id="7" name="Rounded Rectangle 6"/>
          <p:cNvSpPr/>
          <p:nvPr/>
        </p:nvSpPr>
        <p:spPr>
          <a:xfrm>
            <a:off x="533400" y="2286000"/>
            <a:ext cx="786384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(Word) </a:t>
            </a:r>
            <a:r>
              <a:rPr lang="en-US" dirty="0" smtClean="0">
                <a:solidFill>
                  <a:schemeClr val="tx1"/>
                </a:solidFill>
              </a:rPr>
              <a:t>“Moses response to Jethro’s counsel is a further indication of its significance and originality”</a:t>
            </a:r>
            <a:endParaRPr lang="en-US" dirty="0">
              <a:solidFill>
                <a:schemeClr val="tx1"/>
              </a:solidFill>
            </a:endParaRPr>
          </a:p>
        </p:txBody>
      </p:sp>
      <p:sp>
        <p:nvSpPr>
          <p:cNvPr id="8" name="Rectangle 7"/>
          <p:cNvSpPr/>
          <p:nvPr/>
        </p:nvSpPr>
        <p:spPr>
          <a:xfrm>
            <a:off x="0" y="60198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019800"/>
            <a:ext cx="9144000"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27</a:t>
            </a:r>
            <a:r>
              <a:rPr lang="en-US" dirty="0" smtClean="0">
                <a:solidFill>
                  <a:schemeClr val="tx1"/>
                </a:solidFill>
              </a:rPr>
              <a:t>Then Moses let his father-in-law depart, and he went his way to his own land.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347472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19</a:t>
            </a:r>
            <a:endParaRPr lang="en-US" dirty="0">
              <a:solidFill>
                <a:schemeClr val="tx1"/>
              </a:solidFill>
            </a:endParaRPr>
          </a:p>
        </p:txBody>
      </p:sp>
      <p:sp>
        <p:nvSpPr>
          <p:cNvPr id="3" name="Rectangle 2"/>
          <p:cNvSpPr/>
          <p:nvPr/>
        </p:nvSpPr>
        <p:spPr>
          <a:xfrm>
            <a:off x="0" y="685800"/>
            <a:ext cx="9144000" cy="146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1</a:t>
            </a:r>
            <a:r>
              <a:rPr lang="en-US" dirty="0" smtClean="0">
                <a:solidFill>
                  <a:schemeClr val="tx1"/>
                </a:solidFill>
              </a:rPr>
              <a:t>In the third month after the children of Israel had gone out of the land of Egypt, on the same day, they came </a:t>
            </a:r>
            <a:r>
              <a:rPr lang="en-US" i="1" dirty="0" smtClean="0">
                <a:solidFill>
                  <a:schemeClr val="tx1"/>
                </a:solidFill>
              </a:rPr>
              <a:t>to</a:t>
            </a:r>
            <a:r>
              <a:rPr lang="en-US" dirty="0" smtClean="0">
                <a:solidFill>
                  <a:schemeClr val="tx1"/>
                </a:solidFill>
              </a:rPr>
              <a:t> the </a:t>
            </a:r>
            <a:r>
              <a:rPr lang="en-US" b="1" dirty="0" smtClean="0">
                <a:solidFill>
                  <a:schemeClr val="tx1"/>
                </a:solidFill>
              </a:rPr>
              <a:t>Wilderness</a:t>
            </a:r>
            <a:r>
              <a:rPr lang="en-US" dirty="0" smtClean="0">
                <a:solidFill>
                  <a:schemeClr val="tx1"/>
                </a:solidFill>
              </a:rPr>
              <a:t> of </a:t>
            </a:r>
            <a:r>
              <a:rPr lang="en-US" b="1" dirty="0" smtClean="0">
                <a:solidFill>
                  <a:schemeClr val="tx1"/>
                </a:solidFill>
              </a:rPr>
              <a:t>Sinai</a:t>
            </a:r>
            <a:r>
              <a:rPr lang="en-US" dirty="0" smtClean="0">
                <a:solidFill>
                  <a:schemeClr val="tx1"/>
                </a:solidFill>
              </a:rPr>
              <a:t>.  </a:t>
            </a:r>
          </a:p>
          <a:p>
            <a:pPr algn="ctr"/>
            <a:endParaRPr lang="en-US" dirty="0" smtClean="0">
              <a:solidFill>
                <a:schemeClr val="tx1"/>
              </a:solidFill>
            </a:endParaRPr>
          </a:p>
          <a:p>
            <a:pPr algn="ctr"/>
            <a:r>
              <a:rPr lang="en-US" baseline="30000" dirty="0" smtClean="0">
                <a:solidFill>
                  <a:schemeClr val="tx1"/>
                </a:solidFill>
              </a:rPr>
              <a:t>2</a:t>
            </a:r>
            <a:r>
              <a:rPr lang="en-US" dirty="0" smtClean="0">
                <a:solidFill>
                  <a:schemeClr val="tx1"/>
                </a:solidFill>
              </a:rPr>
              <a:t>For they had departed from Rephidim, had come </a:t>
            </a:r>
            <a:r>
              <a:rPr lang="en-US" i="1" dirty="0" smtClean="0">
                <a:solidFill>
                  <a:schemeClr val="tx1"/>
                </a:solidFill>
              </a:rPr>
              <a:t>to</a:t>
            </a:r>
            <a:r>
              <a:rPr lang="en-US" dirty="0" smtClean="0">
                <a:solidFill>
                  <a:schemeClr val="tx1"/>
                </a:solidFill>
              </a:rPr>
              <a:t> the Wilderness of Sinai, and camped in the wilderness. So Israel camped there before the mountain. </a:t>
            </a:r>
          </a:p>
          <a:p>
            <a:pPr algn="ctr"/>
            <a:endParaRPr lang="en-US" dirty="0" smtClean="0">
              <a:solidFill>
                <a:schemeClr val="tx1"/>
              </a:solidFill>
            </a:endParaRPr>
          </a:p>
          <a:p>
            <a:pPr algn="ctr"/>
            <a:endParaRPr lang="en-US" dirty="0">
              <a:solidFill>
                <a:schemeClr val="tx1"/>
              </a:solidFill>
            </a:endParaRPr>
          </a:p>
        </p:txBody>
      </p:sp>
      <p:sp>
        <p:nvSpPr>
          <p:cNvPr id="9" name="Rounded Rectangle 8"/>
          <p:cNvSpPr/>
          <p:nvPr/>
        </p:nvSpPr>
        <p:spPr>
          <a:xfrm>
            <a:off x="3581400" y="0"/>
            <a:ext cx="557784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‘wilderness of Sinai’—used for the 1</a:t>
            </a:r>
            <a:r>
              <a:rPr lang="en-US" baseline="30000" dirty="0" smtClean="0">
                <a:solidFill>
                  <a:schemeClr val="tx1"/>
                </a:solidFill>
              </a:rPr>
              <a:t>st</a:t>
            </a:r>
            <a:r>
              <a:rPr lang="en-US" dirty="0" smtClean="0">
                <a:solidFill>
                  <a:schemeClr val="tx1"/>
                </a:solidFill>
              </a:rPr>
              <a:t> time here</a:t>
            </a:r>
          </a:p>
          <a:p>
            <a:pPr algn="ctr">
              <a:buFont typeface="Wingdings" pitchFamily="2" charset="2"/>
              <a:buChar char="Ø"/>
            </a:pPr>
            <a:r>
              <a:rPr lang="en-US" dirty="0" smtClean="0">
                <a:solidFill>
                  <a:schemeClr val="tx1"/>
                </a:solidFill>
              </a:rPr>
              <a:t>Where they stayed almost a year</a:t>
            </a:r>
            <a:endParaRPr lang="en-US" dirty="0">
              <a:solidFill>
                <a:schemeClr val="tx1"/>
              </a:solidFill>
            </a:endParaRPr>
          </a:p>
        </p:txBody>
      </p:sp>
      <p:cxnSp>
        <p:nvCxnSpPr>
          <p:cNvPr id="11" name="Straight Arrow Connector 10"/>
          <p:cNvCxnSpPr/>
          <p:nvPr/>
        </p:nvCxnSpPr>
        <p:spPr>
          <a:xfrm flipH="1" flipV="1">
            <a:off x="4495800" y="304800"/>
            <a:ext cx="228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562600" y="5029200"/>
            <a:ext cx="356616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v. 2</a:t>
            </a:r>
            <a:r>
              <a:rPr lang="en-US" sz="1600" dirty="0" smtClean="0">
                <a:solidFill>
                  <a:schemeClr val="tx1"/>
                </a:solidFill>
              </a:rPr>
              <a:t>(last part)</a:t>
            </a:r>
            <a:r>
              <a:rPr lang="en-US" dirty="0" smtClean="0">
                <a:solidFill>
                  <a:schemeClr val="tx1"/>
                </a:solidFill>
              </a:rPr>
              <a:t> “before the mountain”</a:t>
            </a:r>
          </a:p>
          <a:p>
            <a:pPr algn="ctr"/>
            <a:endParaRPr lang="en-US" dirty="0" smtClean="0">
              <a:solidFill>
                <a:schemeClr val="tx1"/>
              </a:solidFill>
            </a:endParaRPr>
          </a:p>
          <a:p>
            <a:pPr algn="ctr"/>
            <a:r>
              <a:rPr lang="en-US" dirty="0" smtClean="0">
                <a:solidFill>
                  <a:schemeClr val="tx1"/>
                </a:solidFill>
              </a:rPr>
              <a:t>Mt.Sinai/ Horeb</a:t>
            </a:r>
            <a:r>
              <a:rPr lang="en-US" b="1" dirty="0" smtClean="0">
                <a:solidFill>
                  <a:schemeClr val="tx1"/>
                </a:solidFill>
              </a:rPr>
              <a:t>?</a:t>
            </a:r>
          </a:p>
          <a:p>
            <a:pPr algn="ctr"/>
            <a:endParaRPr lang="en-US" dirty="0" smtClean="0">
              <a:solidFill>
                <a:schemeClr val="tx1"/>
              </a:solidFill>
            </a:endParaRPr>
          </a:p>
        </p:txBody>
      </p:sp>
      <p:pic>
        <p:nvPicPr>
          <p:cNvPr id="10" name="Picture 4"/>
          <p:cNvPicPr>
            <a:picLocks noChangeAspect="1" noChangeArrowheads="1"/>
          </p:cNvPicPr>
          <p:nvPr/>
        </p:nvPicPr>
        <p:blipFill>
          <a:blip r:embed="rId2" cstate="print"/>
          <a:srcRect/>
          <a:stretch>
            <a:fillRect/>
          </a:stretch>
        </p:blipFill>
        <p:spPr bwMode="auto">
          <a:xfrm>
            <a:off x="0" y="2194560"/>
            <a:ext cx="5515243" cy="4663440"/>
          </a:xfrm>
          <a:prstGeom prst="rect">
            <a:avLst/>
          </a:prstGeom>
          <a:noFill/>
          <a:ln w="9525">
            <a:noFill/>
            <a:miter lim="800000"/>
            <a:headEnd/>
            <a:tailEnd/>
          </a:ln>
          <a:effectLst/>
        </p:spPr>
      </p:pic>
      <p:cxnSp>
        <p:nvCxnSpPr>
          <p:cNvPr id="14" name="Straight Arrow Connector 13"/>
          <p:cNvCxnSpPr/>
          <p:nvPr/>
        </p:nvCxnSpPr>
        <p:spPr>
          <a:xfrm flipH="1" flipV="1">
            <a:off x="3352800" y="5943600"/>
            <a:ext cx="3124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562600" y="2514600"/>
            <a:ext cx="3474720" cy="2194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(Aid to Bible Understanding)</a:t>
            </a:r>
          </a:p>
          <a:p>
            <a:pPr algn="ctr"/>
            <a:endParaRPr lang="en-US" sz="1600" dirty="0" smtClean="0">
              <a:solidFill>
                <a:schemeClr val="tx1"/>
              </a:solidFill>
            </a:endParaRPr>
          </a:p>
          <a:p>
            <a:pPr algn="ctr"/>
            <a:r>
              <a:rPr lang="en-US" dirty="0" smtClean="0">
                <a:solidFill>
                  <a:schemeClr val="tx1"/>
                </a:solidFill>
              </a:rPr>
              <a:t>“The exact geographical limits of the </a:t>
            </a:r>
            <a:r>
              <a:rPr lang="en-US" b="1" dirty="0" smtClean="0">
                <a:solidFill>
                  <a:schemeClr val="tx1"/>
                </a:solidFill>
              </a:rPr>
              <a:t>wilderness of Sinai </a:t>
            </a:r>
            <a:r>
              <a:rPr lang="en-US" dirty="0" smtClean="0">
                <a:solidFill>
                  <a:schemeClr val="tx1"/>
                </a:solidFill>
              </a:rPr>
              <a:t>cannot be determined from the Bible record. It was apparently near Rephidim”</a:t>
            </a:r>
            <a:endParaRPr lang="en-US" dirty="0">
              <a:solidFill>
                <a:schemeClr val="tx1"/>
              </a:solidFill>
            </a:endParaRPr>
          </a:p>
        </p:txBody>
      </p:sp>
      <p:cxnSp>
        <p:nvCxnSpPr>
          <p:cNvPr id="18" name="Straight Arrow Connector 17"/>
          <p:cNvCxnSpPr/>
          <p:nvPr/>
        </p:nvCxnSpPr>
        <p:spPr>
          <a:xfrm flipH="1">
            <a:off x="3124200" y="4419600"/>
            <a:ext cx="3581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6"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0"/>
            <a:ext cx="50292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Which mountain? Where is it located?</a:t>
            </a:r>
            <a:endParaRPr lang="en-US" dirty="0">
              <a:solidFill>
                <a:schemeClr val="tx1"/>
              </a:solidFill>
            </a:endParaRPr>
          </a:p>
        </p:txBody>
      </p:sp>
      <p:sp>
        <p:nvSpPr>
          <p:cNvPr id="3" name="Rounded Rectangle 2"/>
          <p:cNvSpPr/>
          <p:nvPr/>
        </p:nvSpPr>
        <p:spPr>
          <a:xfrm>
            <a:off x="304800" y="1295400"/>
            <a:ext cx="859536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(Old Testament Times, R.K. Harrison)</a:t>
            </a:r>
          </a:p>
          <a:p>
            <a:pPr algn="ctr"/>
            <a:r>
              <a:rPr lang="en-US" dirty="0" smtClean="0">
                <a:solidFill>
                  <a:schemeClr val="tx1"/>
                </a:solidFill>
              </a:rPr>
              <a:t>“The</a:t>
            </a:r>
            <a:r>
              <a:rPr lang="en-US" b="1" dirty="0" smtClean="0">
                <a:solidFill>
                  <a:schemeClr val="tx1"/>
                </a:solidFill>
              </a:rPr>
              <a:t> mountain </a:t>
            </a:r>
            <a:r>
              <a:rPr lang="en-US" dirty="0" smtClean="0">
                <a:solidFill>
                  <a:schemeClr val="tx1"/>
                </a:solidFill>
              </a:rPr>
              <a:t>from which God revealed the Law was named </a:t>
            </a:r>
            <a:r>
              <a:rPr lang="en-US" b="1" dirty="0" smtClean="0">
                <a:solidFill>
                  <a:schemeClr val="tx1"/>
                </a:solidFill>
              </a:rPr>
              <a:t>Horeb</a:t>
            </a:r>
            <a:r>
              <a:rPr lang="en-US" dirty="0" smtClean="0">
                <a:solidFill>
                  <a:schemeClr val="tx1"/>
                </a:solidFill>
              </a:rPr>
              <a:t> in the book of Deuteronomy, though the other books of the Pentateuch referred to it as </a:t>
            </a:r>
            <a:r>
              <a:rPr lang="en-US" b="1" dirty="0" smtClean="0">
                <a:solidFill>
                  <a:schemeClr val="tx1"/>
                </a:solidFill>
              </a:rPr>
              <a:t>Sinai.”</a:t>
            </a:r>
            <a:endParaRPr lang="en-US" b="1" dirty="0">
              <a:solidFill>
                <a:schemeClr val="tx1"/>
              </a:solidFill>
            </a:endParaRPr>
          </a:p>
        </p:txBody>
      </p:sp>
      <p:sp>
        <p:nvSpPr>
          <p:cNvPr id="4" name="Rounded Rectangle 3"/>
          <p:cNvSpPr/>
          <p:nvPr/>
        </p:nvSpPr>
        <p:spPr>
          <a:xfrm>
            <a:off x="533400" y="2667000"/>
            <a:ext cx="813816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sz="1600" dirty="0" smtClean="0">
                <a:solidFill>
                  <a:schemeClr val="tx1"/>
                </a:solidFill>
              </a:rPr>
              <a:t>(Old Testament Times)</a:t>
            </a:r>
          </a:p>
          <a:p>
            <a:pPr algn="ctr"/>
            <a:r>
              <a:rPr lang="en-US" dirty="0" smtClean="0">
                <a:solidFill>
                  <a:schemeClr val="tx1"/>
                </a:solidFill>
              </a:rPr>
              <a:t>“The identification of the site is by no means certain, but the great weight of </a:t>
            </a:r>
            <a:r>
              <a:rPr lang="en-US" b="1" dirty="0" smtClean="0">
                <a:solidFill>
                  <a:schemeClr val="tx1"/>
                </a:solidFill>
              </a:rPr>
              <a:t>tradition </a:t>
            </a:r>
            <a:r>
              <a:rPr lang="en-US" dirty="0" smtClean="0">
                <a:solidFill>
                  <a:schemeClr val="tx1"/>
                </a:solidFill>
              </a:rPr>
              <a:t>indicates </a:t>
            </a:r>
            <a:r>
              <a:rPr lang="en-US" b="1" dirty="0" smtClean="0">
                <a:solidFill>
                  <a:schemeClr val="tx1"/>
                </a:solidFill>
              </a:rPr>
              <a:t>Jebel Musa</a:t>
            </a:r>
            <a:r>
              <a:rPr lang="en-US" dirty="0" smtClean="0">
                <a:solidFill>
                  <a:schemeClr val="tx1"/>
                </a:solidFill>
              </a:rPr>
              <a:t>, the ‘mountain of Moses’, a prominent peak in a rugged range of granite hills, as the original Mount Sinai.”</a:t>
            </a:r>
          </a:p>
          <a:p>
            <a:pPr algn="ctr"/>
            <a:endParaRPr lang="en-US" dirty="0">
              <a:solidFill>
                <a:schemeClr val="tx1"/>
              </a:solidFill>
            </a:endParaRPr>
          </a:p>
        </p:txBody>
      </p:sp>
      <p:sp>
        <p:nvSpPr>
          <p:cNvPr id="5" name="Rounded Rectangle 4"/>
          <p:cNvSpPr/>
          <p:nvPr/>
        </p:nvSpPr>
        <p:spPr>
          <a:xfrm>
            <a:off x="304800" y="4191000"/>
            <a:ext cx="850392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(Zondervan Bible Backgrounds Commentary)</a:t>
            </a:r>
          </a:p>
          <a:p>
            <a:pPr algn="ctr"/>
            <a:r>
              <a:rPr lang="en-US" dirty="0" smtClean="0">
                <a:solidFill>
                  <a:schemeClr val="tx1"/>
                </a:solidFill>
              </a:rPr>
              <a:t>“Older traditions actually point to an entirely </a:t>
            </a:r>
            <a:r>
              <a:rPr lang="en-US" b="1" dirty="0" smtClean="0">
                <a:solidFill>
                  <a:schemeClr val="tx1"/>
                </a:solidFill>
              </a:rPr>
              <a:t>different location </a:t>
            </a:r>
            <a:r>
              <a:rPr lang="en-US" dirty="0" smtClean="0">
                <a:solidFill>
                  <a:schemeClr val="tx1"/>
                </a:solidFill>
              </a:rPr>
              <a:t>for </a:t>
            </a:r>
            <a:r>
              <a:rPr lang="en-US" b="1" dirty="0" smtClean="0">
                <a:solidFill>
                  <a:schemeClr val="tx1"/>
                </a:solidFill>
              </a:rPr>
              <a:t>Mount Sinai</a:t>
            </a:r>
            <a:r>
              <a:rPr lang="en-US" dirty="0" smtClean="0">
                <a:solidFill>
                  <a:schemeClr val="tx1"/>
                </a:solidFill>
              </a:rPr>
              <a:t>…..there is no clear evidence on which mountain is the right one.”</a:t>
            </a: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5362575" y="1143000"/>
            <a:ext cx="3781425" cy="5715000"/>
          </a:xfrm>
          <a:prstGeom prst="rect">
            <a:avLst/>
          </a:prstGeom>
          <a:noFill/>
          <a:ln w="9525">
            <a:noFill/>
            <a:miter lim="800000"/>
            <a:headEnd/>
            <a:tailEnd/>
          </a:ln>
          <a:effectLst/>
        </p:spPr>
      </p:pic>
      <p:pic>
        <p:nvPicPr>
          <p:cNvPr id="3" name="Picture 4"/>
          <p:cNvPicPr>
            <a:picLocks noChangeAspect="1" noChangeArrowheads="1"/>
          </p:cNvPicPr>
          <p:nvPr/>
        </p:nvPicPr>
        <p:blipFill>
          <a:blip r:embed="rId3" cstate="print"/>
          <a:srcRect/>
          <a:stretch>
            <a:fillRect/>
          </a:stretch>
        </p:blipFill>
        <p:spPr bwMode="auto">
          <a:xfrm>
            <a:off x="0" y="1143000"/>
            <a:ext cx="3771900" cy="5715000"/>
          </a:xfrm>
          <a:prstGeom prst="rect">
            <a:avLst/>
          </a:prstGeom>
          <a:noFill/>
          <a:ln w="9525">
            <a:noFill/>
            <a:miter lim="800000"/>
            <a:headEnd/>
            <a:tailEnd/>
          </a:ln>
          <a:effectLst/>
        </p:spPr>
      </p:pic>
      <p:sp>
        <p:nvSpPr>
          <p:cNvPr id="4" name="Rounded Rectangle 3"/>
          <p:cNvSpPr/>
          <p:nvPr/>
        </p:nvSpPr>
        <p:spPr>
          <a:xfrm>
            <a:off x="304800" y="0"/>
            <a:ext cx="30175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Jebel Musa</a:t>
            </a:r>
            <a:endParaRPr lang="en-US" dirty="0">
              <a:solidFill>
                <a:schemeClr val="tx1"/>
              </a:solidFill>
            </a:endParaRPr>
          </a:p>
        </p:txBody>
      </p:sp>
      <p:sp>
        <p:nvSpPr>
          <p:cNvPr id="5" name="Rounded Rectangle 4"/>
          <p:cNvSpPr/>
          <p:nvPr/>
        </p:nvSpPr>
        <p:spPr>
          <a:xfrm>
            <a:off x="5638800" y="0"/>
            <a:ext cx="29260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Jebel Serbal</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4191000"/>
            <a:ext cx="9144000" cy="2377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(Matthew Poole) “</a:t>
            </a:r>
            <a:r>
              <a:rPr lang="en-US" i="1" dirty="0" smtClean="0">
                <a:solidFill>
                  <a:schemeClr val="tx1"/>
                </a:solidFill>
              </a:rPr>
              <a:t>The same day, (</a:t>
            </a:r>
            <a:r>
              <a:rPr lang="en-US" dirty="0" smtClean="0">
                <a:solidFill>
                  <a:schemeClr val="tx1"/>
                </a:solidFill>
              </a:rPr>
              <a:t>Heb.)</a:t>
            </a:r>
            <a:r>
              <a:rPr lang="en-US" i="1" dirty="0" smtClean="0">
                <a:solidFill>
                  <a:schemeClr val="tx1"/>
                </a:solidFill>
              </a:rPr>
              <a:t>I n that day, </a:t>
            </a:r>
            <a:r>
              <a:rPr lang="en-US" dirty="0" smtClean="0">
                <a:solidFill>
                  <a:schemeClr val="tx1"/>
                </a:solidFill>
              </a:rPr>
              <a:t>to wit, when the month or new moon began, and when they departed from Rephidim…</a:t>
            </a:r>
          </a:p>
          <a:p>
            <a:pPr algn="ctr"/>
            <a:endParaRPr lang="en-US" dirty="0" smtClean="0">
              <a:solidFill>
                <a:schemeClr val="tx1"/>
              </a:solidFill>
            </a:endParaRPr>
          </a:p>
          <a:p>
            <a:pPr algn="ctr"/>
            <a:r>
              <a:rPr lang="en-US" dirty="0" smtClean="0">
                <a:solidFill>
                  <a:schemeClr val="tx1"/>
                </a:solidFill>
              </a:rPr>
              <a:t>This is set down thus accurately, because it gives us an account of the original feast of </a:t>
            </a:r>
            <a:r>
              <a:rPr lang="en-US" b="1" dirty="0" smtClean="0">
                <a:solidFill>
                  <a:schemeClr val="tx1"/>
                </a:solidFill>
              </a:rPr>
              <a:t>Pentecost</a:t>
            </a:r>
            <a:r>
              <a:rPr lang="en-US" dirty="0" smtClean="0">
                <a:solidFill>
                  <a:schemeClr val="tx1"/>
                </a:solidFill>
              </a:rPr>
              <a:t>, because the giving of the law, which was three or four days after this time, was fifty days after the Passover, whereof forty-six or forty-seven  were past at their first coming to Sinai, reckoning from the fifteenth day of the first month, when they came out of Egypt, to this time” </a:t>
            </a:r>
          </a:p>
          <a:p>
            <a:pPr algn="ctr"/>
            <a:endParaRPr lang="en-US" dirty="0">
              <a:solidFill>
                <a:schemeClr val="tx1"/>
              </a:solidFill>
            </a:endParaRPr>
          </a:p>
        </p:txBody>
      </p:sp>
      <p:sp>
        <p:nvSpPr>
          <p:cNvPr id="4" name="Rounded Rectangle 3"/>
          <p:cNvSpPr/>
          <p:nvPr/>
        </p:nvSpPr>
        <p:spPr>
          <a:xfrm>
            <a:off x="1524000" y="0"/>
            <a:ext cx="59436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Jewish tradition says the law was given on </a:t>
            </a:r>
            <a:r>
              <a:rPr lang="en-US" b="1" dirty="0" smtClean="0">
                <a:solidFill>
                  <a:schemeClr val="tx1"/>
                </a:solidFill>
              </a:rPr>
              <a:t>Pentecost</a:t>
            </a:r>
            <a:endParaRPr lang="en-US" sz="1400"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5" name="Rounded Rectangle 4"/>
          <p:cNvSpPr/>
          <p:nvPr/>
        </p:nvSpPr>
        <p:spPr>
          <a:xfrm>
            <a:off x="533400" y="1676400"/>
            <a:ext cx="832104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(Matthew Poole) </a:t>
            </a:r>
            <a:r>
              <a:rPr lang="en-US" dirty="0" smtClean="0">
                <a:solidFill>
                  <a:schemeClr val="tx1"/>
                </a:solidFill>
              </a:rPr>
              <a:t>“</a:t>
            </a:r>
            <a:r>
              <a:rPr lang="en-US" b="1" dirty="0" smtClean="0">
                <a:solidFill>
                  <a:schemeClr val="tx1"/>
                </a:solidFill>
              </a:rPr>
              <a:t>Third </a:t>
            </a:r>
            <a:r>
              <a:rPr lang="en-US" dirty="0" smtClean="0">
                <a:solidFill>
                  <a:schemeClr val="tx1"/>
                </a:solidFill>
              </a:rPr>
              <a:t>new moon [</a:t>
            </a:r>
            <a:r>
              <a:rPr lang="en-US" b="1" dirty="0" smtClean="0">
                <a:solidFill>
                  <a:schemeClr val="tx1"/>
                </a:solidFill>
              </a:rPr>
              <a:t>month</a:t>
            </a:r>
            <a:r>
              <a:rPr lang="en-US" dirty="0" smtClean="0">
                <a:solidFill>
                  <a:schemeClr val="tx1"/>
                </a:solidFill>
              </a:rPr>
              <a:t>], called Sivan, including the latter part of May, and the former part of June”</a:t>
            </a:r>
            <a:endParaRPr lang="en-US" sz="1600" dirty="0" smtClean="0">
              <a:solidFill>
                <a:schemeClr val="tx1"/>
              </a:solidFill>
            </a:endParaRPr>
          </a:p>
          <a:p>
            <a:pPr algn="ctr"/>
            <a:endParaRPr lang="en-US" dirty="0">
              <a:solidFill>
                <a:schemeClr val="tx1"/>
              </a:solidFill>
            </a:endParaRPr>
          </a:p>
        </p:txBody>
      </p:sp>
      <p:sp>
        <p:nvSpPr>
          <p:cNvPr id="6" name="Rounded Rectangle 5"/>
          <p:cNvSpPr/>
          <p:nvPr/>
        </p:nvSpPr>
        <p:spPr>
          <a:xfrm>
            <a:off x="228600" y="2667000"/>
            <a:ext cx="859536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a:t>
            </a:r>
            <a:r>
              <a:rPr lang="en-US" b="1" dirty="0" smtClean="0">
                <a:solidFill>
                  <a:schemeClr val="tx1"/>
                </a:solidFill>
              </a:rPr>
              <a:t>on the same day</a:t>
            </a:r>
            <a:r>
              <a:rPr lang="en-US" dirty="0" smtClean="0">
                <a:solidFill>
                  <a:schemeClr val="tx1"/>
                </a:solidFill>
              </a:rPr>
              <a:t>”</a:t>
            </a:r>
          </a:p>
          <a:p>
            <a:pPr algn="ctr"/>
            <a:r>
              <a:rPr lang="en-US" dirty="0" smtClean="0">
                <a:solidFill>
                  <a:schemeClr val="tx1"/>
                </a:solidFill>
              </a:rPr>
              <a:t>(Word) “on the [same] day is sometimes understood in reference to ‘in the month’ as so to specify that Israel reached the Sinai wilderness on the very </a:t>
            </a:r>
            <a:r>
              <a:rPr lang="en-US" b="1" dirty="0" smtClean="0">
                <a:solidFill>
                  <a:schemeClr val="tx1"/>
                </a:solidFill>
              </a:rPr>
              <a:t>first day </a:t>
            </a:r>
            <a:r>
              <a:rPr lang="en-US" dirty="0" smtClean="0">
                <a:solidFill>
                  <a:schemeClr val="tx1"/>
                </a:solidFill>
              </a:rPr>
              <a:t>of the </a:t>
            </a:r>
            <a:r>
              <a:rPr lang="en-US" b="1" dirty="0" smtClean="0">
                <a:solidFill>
                  <a:schemeClr val="tx1"/>
                </a:solidFill>
              </a:rPr>
              <a:t>third </a:t>
            </a:r>
            <a:r>
              <a:rPr lang="en-US" dirty="0" smtClean="0">
                <a:solidFill>
                  <a:schemeClr val="tx1"/>
                </a:solidFill>
              </a:rPr>
              <a:t>lunar </a:t>
            </a:r>
            <a:r>
              <a:rPr lang="en-US" b="1" dirty="0" smtClean="0">
                <a:solidFill>
                  <a:schemeClr val="tx1"/>
                </a:solidFill>
              </a:rPr>
              <a:t>month</a:t>
            </a:r>
            <a:r>
              <a:rPr lang="en-US" dirty="0" smtClean="0">
                <a:solidFill>
                  <a:schemeClr val="tx1"/>
                </a:solidFill>
              </a:rPr>
              <a:t> [Sivan] from the departure from Egypt”</a:t>
            </a:r>
          </a:p>
          <a:p>
            <a:pPr algn="ctr"/>
            <a:r>
              <a:rPr lang="en-US" dirty="0" smtClean="0">
                <a:solidFill>
                  <a:schemeClr val="tx1"/>
                </a:solidFill>
              </a:rPr>
              <a:t> </a:t>
            </a:r>
            <a:endParaRPr lang="en-US" dirty="0">
              <a:solidFill>
                <a:schemeClr val="tx1"/>
              </a:solidFill>
            </a:endParaRPr>
          </a:p>
        </p:txBody>
      </p:sp>
      <p:sp>
        <p:nvSpPr>
          <p:cNvPr id="8" name="Rectangle 7"/>
          <p:cNvSpPr/>
          <p:nvPr/>
        </p:nvSpPr>
        <p:spPr>
          <a:xfrm>
            <a:off x="0" y="60960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a:t>
            </a:r>
            <a:r>
              <a:rPr lang="en-US" dirty="0" smtClean="0">
                <a:solidFill>
                  <a:schemeClr val="tx1"/>
                </a:solidFill>
              </a:rPr>
              <a:t>In the </a:t>
            </a:r>
            <a:r>
              <a:rPr lang="en-US" b="1" dirty="0" smtClean="0">
                <a:solidFill>
                  <a:schemeClr val="tx1"/>
                </a:solidFill>
              </a:rPr>
              <a:t>third month </a:t>
            </a:r>
            <a:r>
              <a:rPr lang="en-US" dirty="0" smtClean="0">
                <a:solidFill>
                  <a:schemeClr val="tx1"/>
                </a:solidFill>
              </a:rPr>
              <a:t>after the children of Israel had gone out of the land of Egypt, on the </a:t>
            </a:r>
            <a:r>
              <a:rPr lang="en-US" b="1" dirty="0" smtClean="0">
                <a:solidFill>
                  <a:schemeClr val="tx1"/>
                </a:solidFill>
              </a:rPr>
              <a:t>same day</a:t>
            </a:r>
            <a:r>
              <a:rPr lang="en-US" dirty="0" smtClean="0">
                <a:solidFill>
                  <a:schemeClr val="tx1"/>
                </a:solidFill>
              </a:rPr>
              <a:t>, they came </a:t>
            </a:r>
            <a:r>
              <a:rPr lang="en-US" i="1" dirty="0" smtClean="0">
                <a:solidFill>
                  <a:schemeClr val="tx1"/>
                </a:solidFill>
              </a:rPr>
              <a:t>to</a:t>
            </a:r>
            <a:r>
              <a:rPr lang="en-US" dirty="0" smtClean="0">
                <a:solidFill>
                  <a:schemeClr val="tx1"/>
                </a:solidFill>
              </a:rPr>
              <a:t> the Wilderness of Sinai.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2</a:t>
            </a:r>
            <a:r>
              <a:rPr lang="en-US" dirty="0" smtClean="0">
                <a:solidFill>
                  <a:schemeClr val="tx1"/>
                </a:solidFill>
              </a:rPr>
              <a:t>For they had departed from Rephidim, had come </a:t>
            </a:r>
            <a:r>
              <a:rPr lang="en-US" i="1" dirty="0" smtClean="0">
                <a:solidFill>
                  <a:schemeClr val="tx1"/>
                </a:solidFill>
              </a:rPr>
              <a:t>to</a:t>
            </a:r>
            <a:r>
              <a:rPr lang="en-US" dirty="0" smtClean="0">
                <a:solidFill>
                  <a:schemeClr val="tx1"/>
                </a:solidFill>
              </a:rPr>
              <a:t> the Wilderness of Sinai, and camped in the wilderness. So Israel camped there </a:t>
            </a:r>
            <a:r>
              <a:rPr lang="en-US" b="1" dirty="0" smtClean="0">
                <a:solidFill>
                  <a:schemeClr val="tx1"/>
                </a:solidFill>
              </a:rPr>
              <a:t>before the mountain</a:t>
            </a:r>
            <a:r>
              <a:rPr lang="en-US" dirty="0" smtClean="0">
                <a:solidFill>
                  <a:schemeClr val="tx1"/>
                </a:solidFill>
              </a:rPr>
              <a:t>. </a:t>
            </a:r>
          </a:p>
          <a:p>
            <a:pPr algn="ctr"/>
            <a:r>
              <a:rPr lang="en-US" dirty="0" smtClean="0">
                <a:solidFill>
                  <a:schemeClr val="tx1"/>
                </a:solidFill>
              </a:rPr>
              <a:t> </a:t>
            </a:r>
            <a:endParaRPr lang="en-US" dirty="0">
              <a:solidFill>
                <a:schemeClr val="tx1"/>
              </a:solidFill>
            </a:endParaRPr>
          </a:p>
        </p:txBody>
      </p:sp>
      <p:sp>
        <p:nvSpPr>
          <p:cNvPr id="3" name="Rectangle 2"/>
          <p:cNvSpPr/>
          <p:nvPr/>
        </p:nvSpPr>
        <p:spPr>
          <a:xfrm>
            <a:off x="381000" y="1295400"/>
            <a:ext cx="841248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Exodus 3:12 </a:t>
            </a:r>
            <a:r>
              <a:rPr lang="en-US" sz="1400" dirty="0" smtClean="0">
                <a:solidFill>
                  <a:schemeClr val="tx1"/>
                </a:solidFill>
              </a:rPr>
              <a:t>(fulfillment)</a:t>
            </a:r>
            <a:r>
              <a:rPr lang="en-US" dirty="0" smtClean="0">
                <a:solidFill>
                  <a:schemeClr val="tx1"/>
                </a:solidFill>
              </a:rPr>
              <a:t/>
            </a:r>
            <a:br>
              <a:rPr lang="en-US" dirty="0" smtClean="0">
                <a:solidFill>
                  <a:schemeClr val="tx1"/>
                </a:solidFill>
              </a:rPr>
            </a:br>
            <a:r>
              <a:rPr lang="en-US" baseline="30000" dirty="0" smtClean="0">
                <a:solidFill>
                  <a:schemeClr val="tx1"/>
                </a:solidFill>
              </a:rPr>
              <a:t>12</a:t>
            </a:r>
            <a:r>
              <a:rPr lang="en-US" dirty="0" smtClean="0">
                <a:solidFill>
                  <a:schemeClr val="tx1"/>
                </a:solidFill>
              </a:rPr>
              <a:t>So He said, “I will certainly be with you. And this </a:t>
            </a:r>
            <a:r>
              <a:rPr lang="en-US" i="1" dirty="0" smtClean="0">
                <a:solidFill>
                  <a:schemeClr val="tx1"/>
                </a:solidFill>
              </a:rPr>
              <a:t>shall be</a:t>
            </a:r>
            <a:r>
              <a:rPr lang="en-US" dirty="0" smtClean="0">
                <a:solidFill>
                  <a:schemeClr val="tx1"/>
                </a:solidFill>
              </a:rPr>
              <a:t> </a:t>
            </a:r>
            <a:r>
              <a:rPr lang="en-US" b="1" dirty="0" smtClean="0">
                <a:solidFill>
                  <a:schemeClr val="tx1"/>
                </a:solidFill>
              </a:rPr>
              <a:t>a sign </a:t>
            </a:r>
            <a:r>
              <a:rPr lang="en-US" dirty="0" smtClean="0">
                <a:solidFill>
                  <a:schemeClr val="tx1"/>
                </a:solidFill>
              </a:rPr>
              <a:t>to you that I have sent you: When you have brought the people out of Egypt, you shall serve God on </a:t>
            </a:r>
            <a:r>
              <a:rPr lang="en-US" b="1" dirty="0" smtClean="0">
                <a:solidFill>
                  <a:schemeClr val="tx1"/>
                </a:solidFill>
              </a:rPr>
              <a:t>this mountain.” </a:t>
            </a:r>
            <a:endParaRPr lang="en-US" b="1" dirty="0">
              <a:solidFill>
                <a:schemeClr val="tx1"/>
              </a:solidFill>
            </a:endParaRPr>
          </a:p>
        </p:txBody>
      </p:sp>
      <p:sp>
        <p:nvSpPr>
          <p:cNvPr id="4" name="Rectangle 3"/>
          <p:cNvSpPr/>
          <p:nvPr/>
        </p:nvSpPr>
        <p:spPr>
          <a:xfrm>
            <a:off x="0" y="29718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3</a:t>
            </a:r>
            <a:r>
              <a:rPr lang="en-US" dirty="0" smtClean="0">
                <a:solidFill>
                  <a:schemeClr val="tx1"/>
                </a:solidFill>
              </a:rPr>
              <a:t>And Moses went up to God, and the </a:t>
            </a:r>
            <a:r>
              <a:rPr lang="en-US" b="1" dirty="0" smtClean="0">
                <a:solidFill>
                  <a:schemeClr val="tx1"/>
                </a:solidFill>
              </a:rPr>
              <a:t>Lord called </a:t>
            </a:r>
            <a:r>
              <a:rPr lang="en-US" dirty="0" smtClean="0">
                <a:solidFill>
                  <a:schemeClr val="tx1"/>
                </a:solidFill>
              </a:rPr>
              <a:t>to him from the mountain, saying, “Thus you shall say to the house of Jacob, and tell the children of Israel: </a:t>
            </a:r>
          </a:p>
          <a:p>
            <a:pPr algn="ctr"/>
            <a:r>
              <a:rPr lang="en-US" dirty="0" smtClean="0">
                <a:solidFill>
                  <a:schemeClr val="tx1"/>
                </a:solidFill>
              </a:rPr>
              <a:t> </a:t>
            </a:r>
            <a:endParaRPr lang="en-US" dirty="0">
              <a:solidFill>
                <a:schemeClr val="tx1"/>
              </a:solidFill>
            </a:endParaRPr>
          </a:p>
        </p:txBody>
      </p:sp>
      <p:sp>
        <p:nvSpPr>
          <p:cNvPr id="5" name="Up Arrow 4"/>
          <p:cNvSpPr/>
          <p:nvPr/>
        </p:nvSpPr>
        <p:spPr>
          <a:xfrm>
            <a:off x="4495800" y="762000"/>
            <a:ext cx="274320" cy="54864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81000" y="5181600"/>
            <a:ext cx="841248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‘house of Jacob’—only time used in the Pentateuch</a:t>
            </a:r>
          </a:p>
          <a:p>
            <a:pPr algn="ctr"/>
            <a:r>
              <a:rPr lang="en-US" sz="1600" dirty="0" smtClean="0">
                <a:solidFill>
                  <a:schemeClr val="tx1"/>
                </a:solidFill>
              </a:rPr>
              <a:t>(Barnes) </a:t>
            </a:r>
            <a:r>
              <a:rPr lang="en-US" dirty="0" smtClean="0">
                <a:solidFill>
                  <a:schemeClr val="tx1"/>
                </a:solidFill>
              </a:rPr>
              <a:t>“it has a peculiar fitness here, referring doubtless to the special promises made to the Patriarch”</a:t>
            </a:r>
            <a:endParaRPr lang="en-US" sz="1600"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7" name="Rounded Rectangle 6"/>
          <p:cNvSpPr/>
          <p:nvPr/>
        </p:nvSpPr>
        <p:spPr>
          <a:xfrm>
            <a:off x="990600" y="4038600"/>
            <a:ext cx="69494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‘Lord called’</a:t>
            </a:r>
          </a:p>
          <a:p>
            <a:pPr algn="ctr"/>
            <a:r>
              <a:rPr lang="en-US" sz="1600" dirty="0" smtClean="0">
                <a:solidFill>
                  <a:schemeClr val="tx1"/>
                </a:solidFill>
              </a:rPr>
              <a:t>(Companion) </a:t>
            </a:r>
            <a:r>
              <a:rPr lang="en-US" dirty="0" smtClean="0">
                <a:solidFill>
                  <a:schemeClr val="tx1"/>
                </a:solidFill>
              </a:rPr>
              <a:t>(Heb.) Jehovah called—only occurrence of this expression  in Exodus [here and v. 20]</a:t>
            </a:r>
          </a:p>
          <a:p>
            <a:pPr algn="ctr"/>
            <a:r>
              <a:rPr lang="en-US" dirty="0" smtClean="0">
                <a:solidFill>
                  <a:schemeClr val="tx1"/>
                </a:solidFill>
              </a:rPr>
              <a:t>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228600"/>
            <a:ext cx="786384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a:t>
            </a:r>
            <a:r>
              <a:rPr lang="en-US" b="1" dirty="0" smtClean="0">
                <a:solidFill>
                  <a:schemeClr val="tx1"/>
                </a:solidFill>
              </a:rPr>
              <a:t>basic form </a:t>
            </a:r>
            <a:r>
              <a:rPr lang="en-US" dirty="0" smtClean="0">
                <a:solidFill>
                  <a:schemeClr val="tx1"/>
                </a:solidFill>
              </a:rPr>
              <a:t>of the covenant between God and Israel </a:t>
            </a:r>
            <a:r>
              <a:rPr lang="en-US" b="1" dirty="0" smtClean="0">
                <a:solidFill>
                  <a:schemeClr val="tx1"/>
                </a:solidFill>
              </a:rPr>
              <a:t>verses 4-6:</a:t>
            </a:r>
            <a:endParaRPr lang="en-US" b="1" dirty="0">
              <a:solidFill>
                <a:schemeClr val="tx1"/>
              </a:solidFill>
            </a:endParaRPr>
          </a:p>
        </p:txBody>
      </p:sp>
      <p:sp>
        <p:nvSpPr>
          <p:cNvPr id="5" name="Rectangle 4"/>
          <p:cNvSpPr/>
          <p:nvPr/>
        </p:nvSpPr>
        <p:spPr>
          <a:xfrm>
            <a:off x="0" y="1219200"/>
            <a:ext cx="91440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4</a:t>
            </a:r>
            <a:r>
              <a:rPr lang="en-US" dirty="0" smtClean="0">
                <a:solidFill>
                  <a:schemeClr val="tx1"/>
                </a:solidFill>
              </a:rPr>
              <a:t>‘You have seen what I did to the Egyptians, and </a:t>
            </a:r>
            <a:r>
              <a:rPr lang="en-US" i="1" dirty="0" smtClean="0">
                <a:solidFill>
                  <a:schemeClr val="tx1"/>
                </a:solidFill>
              </a:rPr>
              <a:t>how</a:t>
            </a:r>
            <a:r>
              <a:rPr lang="en-US" dirty="0" smtClean="0">
                <a:solidFill>
                  <a:schemeClr val="tx1"/>
                </a:solidFill>
              </a:rPr>
              <a:t> I bore you on eagles’ wings and brought you to Myself. </a:t>
            </a:r>
            <a:endParaRPr lang="en-US" dirty="0">
              <a:solidFill>
                <a:schemeClr val="tx1"/>
              </a:solidFill>
            </a:endParaRPr>
          </a:p>
        </p:txBody>
      </p:sp>
      <p:sp>
        <p:nvSpPr>
          <p:cNvPr id="6" name="Rectangle 5"/>
          <p:cNvSpPr/>
          <p:nvPr/>
        </p:nvSpPr>
        <p:spPr>
          <a:xfrm>
            <a:off x="0" y="2133600"/>
            <a:ext cx="9144000" cy="146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5</a:t>
            </a:r>
            <a:r>
              <a:rPr lang="en-US" dirty="0" smtClean="0">
                <a:solidFill>
                  <a:schemeClr val="tx1"/>
                </a:solidFill>
              </a:rPr>
              <a:t>Now therefore, if you will indeed obey My voice and keep </a:t>
            </a:r>
            <a:r>
              <a:rPr lang="en-US" b="1" dirty="0" smtClean="0">
                <a:solidFill>
                  <a:schemeClr val="tx1"/>
                </a:solidFill>
              </a:rPr>
              <a:t>My covenant, </a:t>
            </a:r>
            <a:r>
              <a:rPr lang="en-US" dirty="0" smtClean="0">
                <a:solidFill>
                  <a:schemeClr val="tx1"/>
                </a:solidFill>
              </a:rPr>
              <a:t>then you shall be a </a:t>
            </a:r>
            <a:r>
              <a:rPr lang="en-US" b="1" dirty="0" smtClean="0">
                <a:solidFill>
                  <a:schemeClr val="tx1"/>
                </a:solidFill>
              </a:rPr>
              <a:t>special treasure </a:t>
            </a:r>
            <a:r>
              <a:rPr lang="en-US" dirty="0" smtClean="0">
                <a:solidFill>
                  <a:schemeClr val="tx1"/>
                </a:solidFill>
              </a:rPr>
              <a:t>to Me above all people; for all the earth </a:t>
            </a:r>
            <a:r>
              <a:rPr lang="en-US" i="1" dirty="0" smtClean="0">
                <a:solidFill>
                  <a:schemeClr val="tx1"/>
                </a:solidFill>
              </a:rPr>
              <a:t>is</a:t>
            </a:r>
            <a:r>
              <a:rPr lang="en-US" dirty="0" smtClean="0">
                <a:solidFill>
                  <a:schemeClr val="tx1"/>
                </a:solidFill>
              </a:rPr>
              <a:t> Mine.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6</a:t>
            </a:r>
            <a:r>
              <a:rPr lang="en-US" dirty="0" smtClean="0">
                <a:solidFill>
                  <a:schemeClr val="tx1"/>
                </a:solidFill>
              </a:rPr>
              <a:t>And you shall be to Me a </a:t>
            </a:r>
            <a:r>
              <a:rPr lang="en-US" b="1" dirty="0" smtClean="0">
                <a:solidFill>
                  <a:schemeClr val="tx1"/>
                </a:solidFill>
              </a:rPr>
              <a:t>kingdom of priests </a:t>
            </a:r>
            <a:r>
              <a:rPr lang="en-US" dirty="0" smtClean="0">
                <a:solidFill>
                  <a:schemeClr val="tx1"/>
                </a:solidFill>
              </a:rPr>
              <a:t>and a </a:t>
            </a:r>
            <a:r>
              <a:rPr lang="en-US" b="1" dirty="0" smtClean="0">
                <a:solidFill>
                  <a:schemeClr val="tx1"/>
                </a:solidFill>
              </a:rPr>
              <a:t>holy nation.’ </a:t>
            </a:r>
            <a:r>
              <a:rPr lang="en-US" dirty="0" smtClean="0">
                <a:solidFill>
                  <a:schemeClr val="tx1"/>
                </a:solidFill>
              </a:rPr>
              <a:t>These </a:t>
            </a:r>
            <a:r>
              <a:rPr lang="en-US" i="1" dirty="0" smtClean="0">
                <a:solidFill>
                  <a:schemeClr val="tx1"/>
                </a:solidFill>
              </a:rPr>
              <a:t>are</a:t>
            </a:r>
            <a:r>
              <a:rPr lang="en-US" dirty="0" smtClean="0">
                <a:solidFill>
                  <a:schemeClr val="tx1"/>
                </a:solidFill>
              </a:rPr>
              <a:t> the words which you shall speak to the children of Israel.” </a:t>
            </a:r>
            <a:endParaRPr lang="en-US" dirty="0">
              <a:solidFill>
                <a:schemeClr val="tx1"/>
              </a:solidFill>
            </a:endParaRPr>
          </a:p>
        </p:txBody>
      </p:sp>
      <p:sp>
        <p:nvSpPr>
          <p:cNvPr id="7" name="Rounded Rectangle 6"/>
          <p:cNvSpPr/>
          <p:nvPr/>
        </p:nvSpPr>
        <p:spPr>
          <a:xfrm>
            <a:off x="533400" y="3886200"/>
            <a:ext cx="822960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“The proposal made by God (</a:t>
            </a:r>
            <a:r>
              <a:rPr lang="en-US" b="1" dirty="0" smtClean="0">
                <a:solidFill>
                  <a:schemeClr val="tx1"/>
                </a:solidFill>
              </a:rPr>
              <a:t>My covenant</a:t>
            </a:r>
            <a:r>
              <a:rPr lang="en-US" dirty="0" smtClean="0">
                <a:solidFill>
                  <a:schemeClr val="tx1"/>
                </a:solidFill>
              </a:rPr>
              <a:t>) would give Israel an exalted position among the nations in view of </a:t>
            </a:r>
            <a:r>
              <a:rPr lang="en-US" b="1" dirty="0" smtClean="0">
                <a:solidFill>
                  <a:schemeClr val="tx1"/>
                </a:solidFill>
              </a:rPr>
              <a:t>their acceptance </a:t>
            </a:r>
            <a:r>
              <a:rPr lang="en-US" dirty="0" smtClean="0">
                <a:solidFill>
                  <a:schemeClr val="tx1"/>
                </a:solidFill>
              </a:rPr>
              <a:t>of God’s righteous standards”</a:t>
            </a:r>
            <a:endParaRPr lang="en-US" dirty="0">
              <a:solidFill>
                <a:schemeClr val="tx1"/>
              </a:solidFill>
            </a:endParaRPr>
          </a:p>
        </p:txBody>
      </p:sp>
      <p:sp>
        <p:nvSpPr>
          <p:cNvPr id="8" name="Rounded Rectangle 7"/>
          <p:cNvSpPr/>
          <p:nvPr/>
        </p:nvSpPr>
        <p:spPr>
          <a:xfrm>
            <a:off x="685800" y="5029200"/>
            <a:ext cx="786384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(Zondervan Bible Backgrounds commentary)</a:t>
            </a:r>
          </a:p>
          <a:p>
            <a:pPr algn="ctr"/>
            <a:r>
              <a:rPr lang="en-US" dirty="0" smtClean="0">
                <a:solidFill>
                  <a:schemeClr val="tx1"/>
                </a:solidFill>
              </a:rPr>
              <a:t>“The Hebrew word for </a:t>
            </a:r>
            <a:r>
              <a:rPr lang="en-US" b="1" dirty="0" smtClean="0">
                <a:solidFill>
                  <a:schemeClr val="tx1"/>
                </a:solidFill>
              </a:rPr>
              <a:t>covenant</a:t>
            </a:r>
            <a:r>
              <a:rPr lang="en-US" dirty="0" smtClean="0">
                <a:solidFill>
                  <a:schemeClr val="tx1"/>
                </a:solidFill>
              </a:rPr>
              <a:t> essentially means a binding legal agreement..”</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7</a:t>
            </a:r>
            <a:r>
              <a:rPr lang="en-US" dirty="0" smtClean="0">
                <a:solidFill>
                  <a:schemeClr val="tx1"/>
                </a:solidFill>
              </a:rPr>
              <a:t>So Moses came and called for the elders of the people, and laid before them all these words which the Lord commanded him. </a:t>
            </a:r>
          </a:p>
          <a:p>
            <a:pPr algn="ct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Rectangle 2"/>
          <p:cNvSpPr/>
          <p:nvPr/>
        </p:nvSpPr>
        <p:spPr>
          <a:xfrm>
            <a:off x="0" y="28956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8</a:t>
            </a:r>
            <a:r>
              <a:rPr lang="en-US" dirty="0" smtClean="0">
                <a:solidFill>
                  <a:schemeClr val="tx1"/>
                </a:solidFill>
              </a:rPr>
              <a:t>Then </a:t>
            </a:r>
            <a:r>
              <a:rPr lang="en-US" b="1" dirty="0" smtClean="0">
                <a:solidFill>
                  <a:schemeClr val="tx1"/>
                </a:solidFill>
              </a:rPr>
              <a:t>all the people answered together </a:t>
            </a:r>
            <a:r>
              <a:rPr lang="en-US" dirty="0" smtClean="0">
                <a:solidFill>
                  <a:schemeClr val="tx1"/>
                </a:solidFill>
              </a:rPr>
              <a:t>and said, “</a:t>
            </a:r>
            <a:r>
              <a:rPr lang="en-US" b="1" dirty="0" smtClean="0">
                <a:solidFill>
                  <a:schemeClr val="tx1"/>
                </a:solidFill>
              </a:rPr>
              <a:t>All that the Lord has spoken we will do</a:t>
            </a:r>
            <a:r>
              <a:rPr lang="en-US" dirty="0" smtClean="0">
                <a:solidFill>
                  <a:schemeClr val="tx1"/>
                </a:solidFill>
              </a:rPr>
              <a:t>.” So Moses brought back the words of the people to the Lord.</a:t>
            </a:r>
            <a:endParaRPr lang="en-US" dirty="0">
              <a:solidFill>
                <a:schemeClr val="tx1"/>
              </a:solidFill>
            </a:endParaRPr>
          </a:p>
        </p:txBody>
      </p:sp>
      <p:sp>
        <p:nvSpPr>
          <p:cNvPr id="4" name="Rounded Rectangle 3"/>
          <p:cNvSpPr/>
          <p:nvPr/>
        </p:nvSpPr>
        <p:spPr>
          <a:xfrm>
            <a:off x="381000" y="1143000"/>
            <a:ext cx="8397240" cy="1264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Moses called for the elders and gave them God’s words, and then they repeated them to the people</a:t>
            </a:r>
          </a:p>
          <a:p>
            <a:pPr algn="ctr"/>
            <a:endParaRPr lang="en-US" sz="1600" dirty="0" smtClean="0">
              <a:solidFill>
                <a:schemeClr val="tx1"/>
              </a:solidFill>
            </a:endParaRPr>
          </a:p>
          <a:p>
            <a:pPr algn="ctr">
              <a:buFont typeface="Wingdings" pitchFamily="2" charset="2"/>
              <a:buChar char="Ø"/>
            </a:pPr>
            <a:r>
              <a:rPr lang="en-US" sz="1600" dirty="0" smtClean="0">
                <a:solidFill>
                  <a:schemeClr val="tx1"/>
                </a:solidFill>
              </a:rPr>
              <a:t>Helps us understand the way the instructions were given to such a mass of people [2 million]</a:t>
            </a:r>
            <a:endParaRPr lang="en-US" sz="1600" dirty="0">
              <a:solidFill>
                <a:schemeClr val="tx1"/>
              </a:solidFill>
            </a:endParaRPr>
          </a:p>
        </p:txBody>
      </p:sp>
      <p:sp>
        <p:nvSpPr>
          <p:cNvPr id="5" name="Rounded Rectangle 4"/>
          <p:cNvSpPr/>
          <p:nvPr/>
        </p:nvSpPr>
        <p:spPr>
          <a:xfrm>
            <a:off x="457200" y="4038600"/>
            <a:ext cx="8229600"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the people answered together”</a:t>
            </a:r>
          </a:p>
          <a:p>
            <a:pPr algn="ctr"/>
            <a:r>
              <a:rPr lang="en-US" dirty="0" smtClean="0">
                <a:solidFill>
                  <a:schemeClr val="tx1"/>
                </a:solidFill>
              </a:rPr>
              <a:t>(Paraphrase) “they responded in unison…”</a:t>
            </a:r>
          </a:p>
          <a:p>
            <a:pPr algn="ctr"/>
            <a:r>
              <a:rPr lang="en-US" dirty="0" smtClean="0">
                <a:solidFill>
                  <a:schemeClr val="tx1"/>
                </a:solidFill>
              </a:rPr>
              <a:t>(NIV) “the people all responded together..”</a:t>
            </a:r>
          </a:p>
          <a:p>
            <a:pPr algn="ctr"/>
            <a:endParaRPr lang="en-US" dirty="0" smtClean="0">
              <a:solidFill>
                <a:schemeClr val="tx1"/>
              </a:solidFill>
            </a:endParaRPr>
          </a:p>
          <a:p>
            <a:pPr algn="ctr"/>
            <a:r>
              <a:rPr lang="en-US" dirty="0" smtClean="0">
                <a:solidFill>
                  <a:schemeClr val="tx1"/>
                </a:solidFill>
              </a:rPr>
              <a:t>“All that the Lord has spoken we will do”</a:t>
            </a:r>
          </a:p>
          <a:p>
            <a:pPr algn="ctr"/>
            <a:endParaRPr lang="en-US" dirty="0" smtClean="0">
              <a:solidFill>
                <a:schemeClr val="tx1"/>
              </a:solidFill>
            </a:endParaRPr>
          </a:p>
          <a:p>
            <a:pPr algn="ctr"/>
            <a:r>
              <a:rPr lang="en-US" sz="1600" dirty="0" smtClean="0">
                <a:solidFill>
                  <a:schemeClr val="tx1"/>
                </a:solidFill>
              </a:rPr>
              <a:t>(Keil and Delitzch) “they promised unanimously”</a:t>
            </a:r>
          </a:p>
          <a:p>
            <a:pPr algn="ctr">
              <a:buFont typeface="Wingdings" pitchFamily="2" charset="2"/>
              <a:buChar char="Ø"/>
            </a:pPr>
            <a:r>
              <a:rPr lang="en-US" dirty="0" smtClean="0">
                <a:solidFill>
                  <a:schemeClr val="tx1"/>
                </a:solidFill>
              </a:rPr>
              <a:t>All the people of Israel agreed to obey God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95600" y="0"/>
            <a:ext cx="3474720" cy="64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Review</a:t>
            </a:r>
            <a:endParaRPr lang="en-US" dirty="0">
              <a:solidFill>
                <a:schemeClr val="tx1"/>
              </a:solidFill>
            </a:endParaRPr>
          </a:p>
        </p:txBody>
      </p:sp>
      <p:sp>
        <p:nvSpPr>
          <p:cNvPr id="3" name="Rounded Rectangle 2"/>
          <p:cNvSpPr/>
          <p:nvPr/>
        </p:nvSpPr>
        <p:spPr>
          <a:xfrm>
            <a:off x="0" y="914400"/>
            <a:ext cx="914400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15</a:t>
            </a:r>
          </a:p>
          <a:p>
            <a:pPr algn="ctr">
              <a:buFont typeface="Wingdings" pitchFamily="2" charset="2"/>
              <a:buChar char="§"/>
            </a:pPr>
            <a:r>
              <a:rPr lang="en-US" dirty="0" smtClean="0">
                <a:solidFill>
                  <a:schemeClr val="tx1"/>
                </a:solidFill>
              </a:rPr>
              <a:t>Moses and the Israelites sang a song of praise to God for their deliverance</a:t>
            </a:r>
          </a:p>
          <a:p>
            <a:pPr algn="ctr">
              <a:buFont typeface="Wingdings" pitchFamily="2" charset="2"/>
              <a:buChar char="§"/>
            </a:pPr>
            <a:r>
              <a:rPr lang="en-US" dirty="0" smtClean="0">
                <a:solidFill>
                  <a:schemeClr val="tx1"/>
                </a:solidFill>
              </a:rPr>
              <a:t>They go from singing to complaining, when they came to Marah with it’s bitter water</a:t>
            </a:r>
          </a:p>
          <a:p>
            <a:pPr algn="ctr">
              <a:buFont typeface="Wingdings" pitchFamily="2" charset="2"/>
              <a:buChar char="§"/>
            </a:pPr>
            <a:r>
              <a:rPr lang="en-US" dirty="0" smtClean="0">
                <a:solidFill>
                  <a:schemeClr val="tx1"/>
                </a:solidFill>
              </a:rPr>
              <a:t>God by miracle made the waters sweet [as Moses cast a tree into the waters]</a:t>
            </a:r>
            <a:endParaRPr lang="en-US" dirty="0">
              <a:solidFill>
                <a:schemeClr val="tx1"/>
              </a:solidFill>
            </a:endParaRPr>
          </a:p>
        </p:txBody>
      </p:sp>
      <p:sp>
        <p:nvSpPr>
          <p:cNvPr id="4" name="Rounded Rectangle 3"/>
          <p:cNvSpPr/>
          <p:nvPr/>
        </p:nvSpPr>
        <p:spPr>
          <a:xfrm>
            <a:off x="0" y="2438400"/>
            <a:ext cx="9144000" cy="1554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16 </a:t>
            </a:r>
          </a:p>
          <a:p>
            <a:pPr algn="ctr">
              <a:buFont typeface="Wingdings" pitchFamily="2" charset="2"/>
              <a:buChar char="§"/>
            </a:pPr>
            <a:r>
              <a:rPr lang="en-US" dirty="0" smtClean="0">
                <a:solidFill>
                  <a:schemeClr val="tx1"/>
                </a:solidFill>
              </a:rPr>
              <a:t>Description of Israel’s journey into the wilderness</a:t>
            </a:r>
          </a:p>
          <a:p>
            <a:pPr algn="ctr">
              <a:buFont typeface="Wingdings" pitchFamily="2" charset="2"/>
              <a:buChar char="§"/>
            </a:pPr>
            <a:r>
              <a:rPr lang="en-US" dirty="0" smtClean="0">
                <a:solidFill>
                  <a:schemeClr val="tx1"/>
                </a:solidFill>
              </a:rPr>
              <a:t>They complain for a lack of food</a:t>
            </a:r>
          </a:p>
          <a:p>
            <a:pPr algn="ctr">
              <a:buFont typeface="Wingdings" pitchFamily="2" charset="2"/>
              <a:buChar char="§"/>
            </a:pPr>
            <a:r>
              <a:rPr lang="en-US" dirty="0" smtClean="0">
                <a:solidFill>
                  <a:schemeClr val="tx1"/>
                </a:solidFill>
              </a:rPr>
              <a:t>God tests them by the gathering of Manna </a:t>
            </a:r>
          </a:p>
          <a:p>
            <a:pPr algn="ctr">
              <a:buFont typeface="Wingdings" pitchFamily="2" charset="2"/>
              <a:buChar char="§"/>
            </a:pPr>
            <a:r>
              <a:rPr lang="en-US" dirty="0" smtClean="0">
                <a:solidFill>
                  <a:schemeClr val="tx1"/>
                </a:solidFill>
              </a:rPr>
              <a:t>The Preparation day established to gather twice as much for the Sabbath</a:t>
            </a:r>
            <a:endParaRPr lang="en-US" dirty="0">
              <a:solidFill>
                <a:schemeClr val="tx1"/>
              </a:solidFill>
            </a:endParaRPr>
          </a:p>
        </p:txBody>
      </p:sp>
      <p:sp>
        <p:nvSpPr>
          <p:cNvPr id="5" name="Rounded Rectangle 4"/>
          <p:cNvSpPr/>
          <p:nvPr/>
        </p:nvSpPr>
        <p:spPr>
          <a:xfrm>
            <a:off x="0" y="4343400"/>
            <a:ext cx="9144000" cy="1554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17</a:t>
            </a:r>
          </a:p>
          <a:p>
            <a:pPr algn="ctr">
              <a:buFont typeface="Wingdings" pitchFamily="2" charset="2"/>
              <a:buChar char="§"/>
            </a:pPr>
            <a:r>
              <a:rPr lang="en-US" dirty="0" smtClean="0">
                <a:solidFill>
                  <a:schemeClr val="tx1"/>
                </a:solidFill>
              </a:rPr>
              <a:t>Came to the oasis at Rephidim, where there is no water [they complain]</a:t>
            </a:r>
          </a:p>
          <a:p>
            <a:pPr algn="ctr">
              <a:buFont typeface="Wingdings" pitchFamily="2" charset="2"/>
              <a:buChar char="§"/>
            </a:pPr>
            <a:r>
              <a:rPr lang="en-US" dirty="0" smtClean="0">
                <a:solidFill>
                  <a:schemeClr val="tx1"/>
                </a:solidFill>
              </a:rPr>
              <a:t>God provides water for them by means of another miracle (Moses strikes the rock)</a:t>
            </a:r>
          </a:p>
          <a:p>
            <a:pPr algn="ctr">
              <a:buFont typeface="Wingdings" pitchFamily="2" charset="2"/>
              <a:buChar char="§"/>
            </a:pPr>
            <a:r>
              <a:rPr lang="en-US" dirty="0" smtClean="0">
                <a:solidFill>
                  <a:schemeClr val="tx1"/>
                </a:solidFill>
              </a:rPr>
              <a:t>Amalekites attack them (their rear flanks)</a:t>
            </a:r>
          </a:p>
          <a:p>
            <a:pPr algn="ctr">
              <a:buFont typeface="Wingdings" pitchFamily="2" charset="2"/>
              <a:buChar char="§"/>
            </a:pPr>
            <a:r>
              <a:rPr lang="en-US" dirty="0" smtClean="0">
                <a:solidFill>
                  <a:schemeClr val="tx1"/>
                </a:solidFill>
              </a:rPr>
              <a:t>Joshua leads Israel in victory with God’s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1097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9</a:t>
            </a:r>
            <a:r>
              <a:rPr lang="en-US" dirty="0" smtClean="0">
                <a:solidFill>
                  <a:schemeClr val="tx1"/>
                </a:solidFill>
              </a:rPr>
              <a:t>And the Lord said to Moses, “Behold, I come to you in the thick cloud, that the people may hear </a:t>
            </a:r>
            <a:r>
              <a:rPr lang="en-US" b="1" dirty="0" smtClean="0">
                <a:solidFill>
                  <a:schemeClr val="tx1"/>
                </a:solidFill>
              </a:rPr>
              <a:t>when I speak with you</a:t>
            </a:r>
            <a:r>
              <a:rPr lang="en-US" dirty="0" smtClean="0">
                <a:solidFill>
                  <a:schemeClr val="tx1"/>
                </a:solidFill>
              </a:rPr>
              <a:t>, and believe you forever.” So Moses told the words of the people to the Lord. </a:t>
            </a:r>
          </a:p>
          <a:p>
            <a:pPr algn="ctr"/>
            <a:endParaRPr lang="en-US" dirty="0">
              <a:solidFill>
                <a:schemeClr val="tx1"/>
              </a:solidFill>
            </a:endParaRPr>
          </a:p>
        </p:txBody>
      </p:sp>
      <p:sp>
        <p:nvSpPr>
          <p:cNvPr id="3" name="Rounded Rectangle 2"/>
          <p:cNvSpPr/>
          <p:nvPr/>
        </p:nvSpPr>
        <p:spPr>
          <a:xfrm>
            <a:off x="381000" y="152400"/>
            <a:ext cx="850392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(Expositors) </a:t>
            </a:r>
            <a:r>
              <a:rPr lang="en-US" dirty="0" smtClean="0">
                <a:solidFill>
                  <a:schemeClr val="tx1"/>
                </a:solidFill>
              </a:rPr>
              <a:t>“To forestall all future pretext for saying that the law Moses was about to give to Israel was of his own devising, God conferred on Moses the highest possible honor and deference ever given to mortal man”</a:t>
            </a:r>
            <a:endParaRPr lang="en-US" sz="1600" dirty="0" smtClean="0">
              <a:solidFill>
                <a:schemeClr val="tx1"/>
              </a:solidFill>
            </a:endParaRPr>
          </a:p>
          <a:p>
            <a:pPr algn="ctr"/>
            <a:endParaRPr lang="en-US" dirty="0">
              <a:solidFill>
                <a:schemeClr val="tx1"/>
              </a:solidFill>
            </a:endParaRPr>
          </a:p>
        </p:txBody>
      </p:sp>
      <p:sp>
        <p:nvSpPr>
          <p:cNvPr id="5" name="Down Arrow 4"/>
          <p:cNvSpPr/>
          <p:nvPr/>
        </p:nvSpPr>
        <p:spPr>
          <a:xfrm>
            <a:off x="3962400" y="1219200"/>
            <a:ext cx="274320"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57200" y="3048000"/>
            <a:ext cx="8321040"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(Expositors) </a:t>
            </a:r>
            <a:r>
              <a:rPr lang="en-US" dirty="0" smtClean="0">
                <a:solidFill>
                  <a:schemeClr val="tx1"/>
                </a:solidFill>
              </a:rPr>
              <a:t>“Ordinarily God dwelt with his people in a pillar of cloud and fire; but here it turned dense and pitch black, perhaps with a roar of thunder and the flash of lightning as God’s voice pierced his creation.</a:t>
            </a:r>
          </a:p>
          <a:p>
            <a:pPr algn="ctr"/>
            <a:endParaRPr lang="en-US" dirty="0" smtClean="0">
              <a:solidFill>
                <a:schemeClr val="tx1"/>
              </a:solidFill>
            </a:endParaRPr>
          </a:p>
          <a:p>
            <a:pPr algn="ctr"/>
            <a:r>
              <a:rPr lang="en-US" dirty="0" smtClean="0">
                <a:solidFill>
                  <a:schemeClr val="tx1"/>
                </a:solidFill>
              </a:rPr>
              <a:t>The voice of God speaking to Moses would be audible in the camp so that Israel and all her true descendents would trust in Moses’ words both then and for all time”</a:t>
            </a:r>
          </a:p>
          <a:p>
            <a:pPr algn="ctr"/>
            <a:endParaRPr lang="en-US" dirty="0" smtClean="0">
              <a:solidFill>
                <a:schemeClr val="tx1"/>
              </a:solidFill>
            </a:endParaRP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10</a:t>
            </a:r>
            <a:r>
              <a:rPr lang="en-US" dirty="0" smtClean="0">
                <a:solidFill>
                  <a:schemeClr val="tx1"/>
                </a:solidFill>
              </a:rPr>
              <a:t>Then the Lord said to Moses, “Go to the people and consecrate them today and tomorrow, and let them wash their clothes. </a:t>
            </a:r>
            <a:br>
              <a:rPr lang="en-US" dirty="0" smtClean="0">
                <a:solidFill>
                  <a:schemeClr val="tx1"/>
                </a:solidFill>
              </a:rPr>
            </a:br>
            <a:r>
              <a:rPr lang="en-US" baseline="30000" dirty="0" smtClean="0">
                <a:solidFill>
                  <a:schemeClr val="tx1"/>
                </a:solidFill>
              </a:rPr>
              <a:t>11</a:t>
            </a:r>
            <a:r>
              <a:rPr lang="en-US" dirty="0" smtClean="0">
                <a:solidFill>
                  <a:schemeClr val="tx1"/>
                </a:solidFill>
              </a:rPr>
              <a:t>And let them be ready for the third day. For on the third day the Lord will come down upon Mount Sinai in the sight of all the people. </a:t>
            </a:r>
            <a:endParaRPr lang="en-US" dirty="0">
              <a:solidFill>
                <a:schemeClr val="tx1"/>
              </a:solidFill>
            </a:endParaRPr>
          </a:p>
        </p:txBody>
      </p:sp>
      <p:sp>
        <p:nvSpPr>
          <p:cNvPr id="3" name="Rounded Rectangle 2"/>
          <p:cNvSpPr/>
          <p:nvPr/>
        </p:nvSpPr>
        <p:spPr>
          <a:xfrm>
            <a:off x="685800" y="0"/>
            <a:ext cx="786384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Special instructions are given to the people in order to approach the vicinity of God’s holy presence</a:t>
            </a:r>
            <a:endParaRPr lang="en-US" dirty="0">
              <a:solidFill>
                <a:schemeClr val="tx1"/>
              </a:solidFill>
            </a:endParaRPr>
          </a:p>
        </p:txBody>
      </p:sp>
      <p:sp>
        <p:nvSpPr>
          <p:cNvPr id="5" name="Down Arrow 4"/>
          <p:cNvSpPr/>
          <p:nvPr/>
        </p:nvSpPr>
        <p:spPr>
          <a:xfrm>
            <a:off x="4572000" y="762000"/>
            <a:ext cx="182880" cy="36576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3505200"/>
            <a:ext cx="9144000"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12</a:t>
            </a:r>
            <a:r>
              <a:rPr lang="en-US" dirty="0" smtClean="0">
                <a:solidFill>
                  <a:schemeClr val="tx1"/>
                </a:solidFill>
              </a:rPr>
              <a:t>You shall set bounds for the people all around, saying, ‘Take heed to yourselves </a:t>
            </a:r>
            <a:r>
              <a:rPr lang="en-US" i="1" dirty="0" smtClean="0">
                <a:solidFill>
                  <a:schemeClr val="tx1"/>
                </a:solidFill>
              </a:rPr>
              <a:t>that</a:t>
            </a:r>
            <a:r>
              <a:rPr lang="en-US" dirty="0" smtClean="0">
                <a:solidFill>
                  <a:schemeClr val="tx1"/>
                </a:solidFill>
              </a:rPr>
              <a:t> you do </a:t>
            </a:r>
            <a:r>
              <a:rPr lang="en-US" b="1" i="1" dirty="0" smtClean="0">
                <a:solidFill>
                  <a:schemeClr val="tx1"/>
                </a:solidFill>
              </a:rPr>
              <a:t>not</a:t>
            </a:r>
            <a:r>
              <a:rPr lang="en-US" dirty="0" smtClean="0">
                <a:solidFill>
                  <a:schemeClr val="tx1"/>
                </a:solidFill>
              </a:rPr>
              <a:t> go up to the mountain or </a:t>
            </a:r>
            <a:r>
              <a:rPr lang="en-US" b="1" dirty="0" smtClean="0">
                <a:solidFill>
                  <a:schemeClr val="tx1"/>
                </a:solidFill>
              </a:rPr>
              <a:t>touch</a:t>
            </a:r>
            <a:r>
              <a:rPr lang="en-US" dirty="0" smtClean="0">
                <a:solidFill>
                  <a:schemeClr val="tx1"/>
                </a:solidFill>
              </a:rPr>
              <a:t> its base. Whoever touches the mountain shall surely be put to death. </a:t>
            </a:r>
            <a:br>
              <a:rPr lang="en-US" dirty="0" smtClean="0">
                <a:solidFill>
                  <a:schemeClr val="tx1"/>
                </a:solidFill>
              </a:rPr>
            </a:br>
            <a:r>
              <a:rPr lang="en-US" baseline="30000" dirty="0" smtClean="0">
                <a:solidFill>
                  <a:schemeClr val="tx1"/>
                </a:solidFill>
              </a:rPr>
              <a:t>13</a:t>
            </a:r>
            <a:r>
              <a:rPr lang="en-US" dirty="0" smtClean="0">
                <a:solidFill>
                  <a:schemeClr val="tx1"/>
                </a:solidFill>
              </a:rPr>
              <a:t>Not a hand shall touch him, but he shall surely be stoned or shot </a:t>
            </a:r>
            <a:r>
              <a:rPr lang="en-US" i="1" dirty="0" smtClean="0">
                <a:solidFill>
                  <a:schemeClr val="tx1"/>
                </a:solidFill>
              </a:rPr>
              <a:t>with an arrow;</a:t>
            </a:r>
            <a:r>
              <a:rPr lang="en-US" dirty="0" smtClean="0">
                <a:solidFill>
                  <a:schemeClr val="tx1"/>
                </a:solidFill>
              </a:rPr>
              <a:t> whether man or beast, he shall not live.’ When the trumpet sounds long, they shall come near the mountain</a:t>
            </a:r>
            <a:r>
              <a:rPr lang="en-US" dirty="0" smtClean="0"/>
              <a:t>.” </a:t>
            </a:r>
            <a:endParaRPr lang="en-US" dirty="0">
              <a:solidFill>
                <a:schemeClr val="tx1"/>
              </a:solidFill>
            </a:endParaRPr>
          </a:p>
        </p:txBody>
      </p:sp>
      <p:sp>
        <p:nvSpPr>
          <p:cNvPr id="7" name="Rounded Rectangle 6"/>
          <p:cNvSpPr/>
          <p:nvPr/>
        </p:nvSpPr>
        <p:spPr>
          <a:xfrm>
            <a:off x="381000" y="2590800"/>
            <a:ext cx="841248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(Expositors) </a:t>
            </a:r>
            <a:r>
              <a:rPr lang="en-US" dirty="0" smtClean="0">
                <a:solidFill>
                  <a:schemeClr val="tx1"/>
                </a:solidFill>
              </a:rPr>
              <a:t>“The theology of this passage, then, is fitness for meeting with God and preparation for the worship of God”</a:t>
            </a:r>
            <a:endParaRPr lang="en-US" dirty="0">
              <a:solidFill>
                <a:schemeClr val="tx1"/>
              </a:solidFill>
            </a:endParaRPr>
          </a:p>
        </p:txBody>
      </p:sp>
      <p:sp>
        <p:nvSpPr>
          <p:cNvPr id="8" name="Rounded Rectangle 7"/>
          <p:cNvSpPr/>
          <p:nvPr/>
        </p:nvSpPr>
        <p:spPr>
          <a:xfrm>
            <a:off x="457200" y="5181600"/>
            <a:ext cx="832104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12 Not touching the mountain taught them a sense of awe and respect towards God</a:t>
            </a:r>
            <a:endParaRPr lang="en-US" dirty="0">
              <a:solidFill>
                <a:schemeClr val="tx1"/>
              </a:solidFill>
            </a:endParaRPr>
          </a:p>
        </p:txBody>
      </p:sp>
      <p:sp>
        <p:nvSpPr>
          <p:cNvPr id="9" name="Rounded Rectangle 8"/>
          <p:cNvSpPr/>
          <p:nvPr/>
        </p:nvSpPr>
        <p:spPr>
          <a:xfrm>
            <a:off x="228600" y="5791200"/>
            <a:ext cx="8686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13 (last part) (Paraphrase)</a:t>
            </a:r>
          </a:p>
          <a:p>
            <a:pPr algn="ctr"/>
            <a:r>
              <a:rPr lang="en-US" dirty="0" smtClean="0">
                <a:solidFill>
                  <a:schemeClr val="tx1"/>
                </a:solidFill>
              </a:rPr>
              <a:t>“Stay away from the mountain entirely until you hear the trumpet sounding one long blast; then gather at the foot of the mountain”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14</a:t>
            </a:r>
            <a:r>
              <a:rPr lang="en-US" dirty="0" smtClean="0">
                <a:solidFill>
                  <a:schemeClr val="tx1"/>
                </a:solidFill>
              </a:rPr>
              <a:t>So Moses went down from the mountain to the people and sanctified the people, and they washed their clothes. </a:t>
            </a:r>
            <a:br>
              <a:rPr lang="en-US" dirty="0" smtClean="0">
                <a:solidFill>
                  <a:schemeClr val="tx1"/>
                </a:solidFill>
              </a:rPr>
            </a:br>
            <a:r>
              <a:rPr lang="en-US" baseline="30000" dirty="0" smtClean="0">
                <a:solidFill>
                  <a:schemeClr val="tx1"/>
                </a:solidFill>
              </a:rPr>
              <a:t>15</a:t>
            </a:r>
            <a:r>
              <a:rPr lang="en-US" dirty="0" smtClean="0">
                <a:solidFill>
                  <a:schemeClr val="tx1"/>
                </a:solidFill>
              </a:rPr>
              <a:t>And he said to the people, “Be ready for the third day; do not come near </a:t>
            </a:r>
            <a:r>
              <a:rPr lang="en-US" i="1" dirty="0" smtClean="0">
                <a:solidFill>
                  <a:schemeClr val="tx1"/>
                </a:solidFill>
              </a:rPr>
              <a:t>your</a:t>
            </a:r>
            <a:r>
              <a:rPr lang="en-US" dirty="0" smtClean="0">
                <a:solidFill>
                  <a:schemeClr val="tx1"/>
                </a:solidFill>
              </a:rPr>
              <a:t> wives.” </a:t>
            </a:r>
            <a:endParaRPr lang="en-US" dirty="0">
              <a:solidFill>
                <a:schemeClr val="tx1"/>
              </a:solidFill>
            </a:endParaRPr>
          </a:p>
        </p:txBody>
      </p:sp>
      <p:sp>
        <p:nvSpPr>
          <p:cNvPr id="3" name="Rectangle 2"/>
          <p:cNvSpPr/>
          <p:nvPr/>
        </p:nvSpPr>
        <p:spPr>
          <a:xfrm>
            <a:off x="0" y="2667000"/>
            <a:ext cx="9144000" cy="2194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16</a:t>
            </a:r>
            <a:r>
              <a:rPr lang="en-US" dirty="0" smtClean="0">
                <a:solidFill>
                  <a:schemeClr val="tx1"/>
                </a:solidFill>
              </a:rPr>
              <a:t>Then it came to pass on the third day, in the morning, that there were thunderings and lightnings, and a thick cloud on the mountain; and the sound of the trumpet was very loud, so that all the people who </a:t>
            </a:r>
            <a:r>
              <a:rPr lang="en-US" i="1" dirty="0" smtClean="0">
                <a:solidFill>
                  <a:schemeClr val="tx1"/>
                </a:solidFill>
              </a:rPr>
              <a:t>were</a:t>
            </a:r>
            <a:r>
              <a:rPr lang="en-US" dirty="0" smtClean="0">
                <a:solidFill>
                  <a:schemeClr val="tx1"/>
                </a:solidFill>
              </a:rPr>
              <a:t> in the camp trembled. </a:t>
            </a:r>
            <a:br>
              <a:rPr lang="en-US" dirty="0" smtClean="0">
                <a:solidFill>
                  <a:schemeClr val="tx1"/>
                </a:solidFill>
              </a:rPr>
            </a:br>
            <a:r>
              <a:rPr lang="en-US" baseline="30000" dirty="0" smtClean="0">
                <a:solidFill>
                  <a:schemeClr val="tx1"/>
                </a:solidFill>
              </a:rPr>
              <a:t>17</a:t>
            </a:r>
            <a:r>
              <a:rPr lang="en-US" dirty="0" smtClean="0">
                <a:solidFill>
                  <a:schemeClr val="tx1"/>
                </a:solidFill>
              </a:rPr>
              <a:t>And Moses brought the people out of the camp to meet with God, and they stood at the foot of the mountain. </a:t>
            </a:r>
            <a:br>
              <a:rPr lang="en-US" dirty="0" smtClean="0">
                <a:solidFill>
                  <a:schemeClr val="tx1"/>
                </a:solidFill>
              </a:rPr>
            </a:br>
            <a:r>
              <a:rPr lang="en-US" baseline="30000" dirty="0" smtClean="0">
                <a:solidFill>
                  <a:schemeClr val="tx1"/>
                </a:solidFill>
              </a:rPr>
              <a:t>18</a:t>
            </a:r>
            <a:r>
              <a:rPr lang="en-US" dirty="0" smtClean="0">
                <a:solidFill>
                  <a:schemeClr val="tx1"/>
                </a:solidFill>
              </a:rPr>
              <a:t>Now Mount Sinai </a:t>
            </a:r>
            <a:r>
              <a:rPr lang="en-US" i="1" dirty="0" smtClean="0">
                <a:solidFill>
                  <a:schemeClr val="tx1"/>
                </a:solidFill>
              </a:rPr>
              <a:t>was</a:t>
            </a:r>
            <a:r>
              <a:rPr lang="en-US" dirty="0" smtClean="0">
                <a:solidFill>
                  <a:schemeClr val="tx1"/>
                </a:solidFill>
              </a:rPr>
              <a:t> completely in smoke, because the Lord descended upon it in fire. Its smoke ascended like the smoke of a furnace, and </a:t>
            </a:r>
            <a:r>
              <a:rPr lang="en-US" baseline="30000" dirty="0" smtClean="0">
                <a:solidFill>
                  <a:schemeClr val="tx1"/>
                </a:solidFill>
              </a:rPr>
              <a:t>£</a:t>
            </a:r>
            <a:r>
              <a:rPr lang="en-US" dirty="0" smtClean="0">
                <a:solidFill>
                  <a:schemeClr val="tx1"/>
                </a:solidFill>
              </a:rPr>
              <a:t>the whole mountain quaked greatly.  </a:t>
            </a:r>
            <a:endParaRPr lang="en-US" dirty="0">
              <a:solidFill>
                <a:schemeClr val="tx1"/>
              </a:solidFill>
            </a:endParaRPr>
          </a:p>
        </p:txBody>
      </p:sp>
      <p:sp>
        <p:nvSpPr>
          <p:cNvPr id="4" name="Rounded Rectangle 3"/>
          <p:cNvSpPr/>
          <p:nvPr/>
        </p:nvSpPr>
        <p:spPr>
          <a:xfrm>
            <a:off x="304800" y="1371600"/>
            <a:ext cx="85953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Wearing clean clothes and abstaining form sexual relations were outward acts to signify that they had sanctified themselves before God would speak to them</a:t>
            </a:r>
            <a:endParaRPr lang="en-US" dirty="0">
              <a:solidFill>
                <a:schemeClr val="tx1"/>
              </a:solidFill>
            </a:endParaRPr>
          </a:p>
        </p:txBody>
      </p:sp>
      <p:sp>
        <p:nvSpPr>
          <p:cNvPr id="5" name="Rounded Rectangle 4"/>
          <p:cNvSpPr/>
          <p:nvPr/>
        </p:nvSpPr>
        <p:spPr>
          <a:xfrm>
            <a:off x="304800" y="5029200"/>
            <a:ext cx="868680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(Expositors) </a:t>
            </a:r>
            <a:r>
              <a:rPr lang="en-US" dirty="0" smtClean="0">
                <a:solidFill>
                  <a:schemeClr val="tx1"/>
                </a:solidFill>
              </a:rPr>
              <a:t>“A deep moral impression was made on the people, for they were in the presence of the glorious majesty of the Holy God who was about to reveal his person and character in his law”</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19</a:t>
            </a:r>
            <a:r>
              <a:rPr lang="en-US" dirty="0" smtClean="0">
                <a:solidFill>
                  <a:schemeClr val="tx1"/>
                </a:solidFill>
              </a:rPr>
              <a:t>And when the blast of the trumpet sounded long and became louder and louder, Moses spoke, and </a:t>
            </a:r>
            <a:r>
              <a:rPr lang="en-US" b="1" dirty="0" smtClean="0">
                <a:solidFill>
                  <a:schemeClr val="tx1"/>
                </a:solidFill>
              </a:rPr>
              <a:t>God answered him by voice</a:t>
            </a:r>
            <a:r>
              <a:rPr lang="en-US" dirty="0" smtClean="0">
                <a:solidFill>
                  <a:schemeClr val="tx1"/>
                </a:solidFill>
              </a:rPr>
              <a:t>. </a:t>
            </a:r>
            <a:br>
              <a:rPr lang="en-US" dirty="0" smtClean="0">
                <a:solidFill>
                  <a:schemeClr val="tx1"/>
                </a:solidFill>
              </a:rPr>
            </a:br>
            <a:r>
              <a:rPr lang="en-US" baseline="30000" dirty="0" smtClean="0">
                <a:solidFill>
                  <a:schemeClr val="tx1"/>
                </a:solidFill>
              </a:rPr>
              <a:t>20</a:t>
            </a:r>
            <a:r>
              <a:rPr lang="en-US" dirty="0" smtClean="0">
                <a:solidFill>
                  <a:schemeClr val="tx1"/>
                </a:solidFill>
              </a:rPr>
              <a:t>Then the Lord came down upon Mount Sinai, on the top of the mountain. And the Lord called Moses to the top of the mountain, and Moses went up. </a:t>
            </a:r>
            <a:endParaRPr lang="en-US" dirty="0">
              <a:solidFill>
                <a:schemeClr val="tx1"/>
              </a:solidFill>
            </a:endParaRPr>
          </a:p>
        </p:txBody>
      </p:sp>
      <p:sp>
        <p:nvSpPr>
          <p:cNvPr id="3" name="Rectangle 2"/>
          <p:cNvSpPr/>
          <p:nvPr/>
        </p:nvSpPr>
        <p:spPr>
          <a:xfrm>
            <a:off x="0" y="2819400"/>
            <a:ext cx="91440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21</a:t>
            </a:r>
            <a:r>
              <a:rPr lang="en-US" dirty="0" smtClean="0">
                <a:solidFill>
                  <a:schemeClr val="tx1"/>
                </a:solidFill>
              </a:rPr>
              <a:t>And the Lord said to Moses, “Go down and warn the people, lest they break through to gaze at the Lord, and many of them perish. </a:t>
            </a:r>
            <a:br>
              <a:rPr lang="en-US" dirty="0" smtClean="0">
                <a:solidFill>
                  <a:schemeClr val="tx1"/>
                </a:solidFill>
              </a:rPr>
            </a:br>
            <a:r>
              <a:rPr lang="en-US" baseline="30000" dirty="0" smtClean="0">
                <a:solidFill>
                  <a:schemeClr val="tx1"/>
                </a:solidFill>
              </a:rPr>
              <a:t>22</a:t>
            </a:r>
            <a:r>
              <a:rPr lang="en-US" dirty="0" smtClean="0">
                <a:solidFill>
                  <a:schemeClr val="tx1"/>
                </a:solidFill>
              </a:rPr>
              <a:t>Also let the priests who come near the Lord consecrate themselves, lest the Lord break out against them.” </a:t>
            </a:r>
            <a:endParaRPr lang="en-US" dirty="0">
              <a:solidFill>
                <a:schemeClr val="tx1"/>
              </a:solidFill>
            </a:endParaRPr>
          </a:p>
        </p:txBody>
      </p:sp>
      <p:sp>
        <p:nvSpPr>
          <p:cNvPr id="4" name="Rounded Rectangle 3"/>
          <p:cNvSpPr/>
          <p:nvPr/>
        </p:nvSpPr>
        <p:spPr>
          <a:xfrm>
            <a:off x="304800" y="1524000"/>
            <a:ext cx="85039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19  ‘and God answered him by a voice’</a:t>
            </a:r>
          </a:p>
          <a:p>
            <a:pPr algn="ctr"/>
            <a:r>
              <a:rPr lang="en-US" sz="1600" dirty="0" smtClean="0">
                <a:solidFill>
                  <a:schemeClr val="tx1"/>
                </a:solidFill>
              </a:rPr>
              <a:t>(Companion) </a:t>
            </a:r>
            <a:r>
              <a:rPr lang="en-US" dirty="0" smtClean="0">
                <a:solidFill>
                  <a:schemeClr val="tx1"/>
                </a:solidFill>
              </a:rPr>
              <a:t>“Heb. denotes </a:t>
            </a:r>
            <a:r>
              <a:rPr lang="en-US" b="1" dirty="0" smtClean="0">
                <a:solidFill>
                  <a:schemeClr val="tx1"/>
                </a:solidFill>
              </a:rPr>
              <a:t>continued speaking</a:t>
            </a:r>
            <a:r>
              <a:rPr lang="en-US" dirty="0" smtClean="0">
                <a:solidFill>
                  <a:schemeClr val="tx1"/>
                </a:solidFill>
              </a:rPr>
              <a:t>, and thus tells us how the next and following chapters were given to Moses”</a:t>
            </a:r>
            <a:endParaRPr lang="en-US" sz="1600" dirty="0">
              <a:solidFill>
                <a:schemeClr val="tx1"/>
              </a:solidFill>
            </a:endParaRPr>
          </a:p>
        </p:txBody>
      </p:sp>
      <p:sp>
        <p:nvSpPr>
          <p:cNvPr id="5" name="Rounded Rectangle 4"/>
          <p:cNvSpPr/>
          <p:nvPr/>
        </p:nvSpPr>
        <p:spPr>
          <a:xfrm>
            <a:off x="1828800" y="4343400"/>
            <a:ext cx="515112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22 the “priests” had to consecrate themselves as well</a:t>
            </a:r>
            <a:endParaRPr lang="en-US" dirty="0">
              <a:solidFill>
                <a:schemeClr val="tx1"/>
              </a:solidFill>
            </a:endParaRPr>
          </a:p>
        </p:txBody>
      </p:sp>
      <p:sp>
        <p:nvSpPr>
          <p:cNvPr id="6" name="Rounded Rectangle 5"/>
          <p:cNvSpPr/>
          <p:nvPr/>
        </p:nvSpPr>
        <p:spPr>
          <a:xfrm>
            <a:off x="457200" y="5029200"/>
            <a:ext cx="822960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(Expositors) </a:t>
            </a:r>
            <a:r>
              <a:rPr lang="en-US" dirty="0" smtClean="0">
                <a:solidFill>
                  <a:schemeClr val="tx1"/>
                </a:solidFill>
              </a:rPr>
              <a:t>“Certainly this was </a:t>
            </a:r>
            <a:r>
              <a:rPr lang="en-US" b="1" dirty="0" smtClean="0">
                <a:solidFill>
                  <a:schemeClr val="tx1"/>
                </a:solidFill>
              </a:rPr>
              <a:t>not </a:t>
            </a:r>
            <a:r>
              <a:rPr lang="en-US" dirty="0" smtClean="0">
                <a:solidFill>
                  <a:schemeClr val="tx1"/>
                </a:solidFill>
              </a:rPr>
              <a:t>the Aaronic priesthood which had not been established yet. It must be a reference to the ‘</a:t>
            </a:r>
            <a:r>
              <a:rPr lang="en-US" b="1" dirty="0" smtClean="0">
                <a:solidFill>
                  <a:schemeClr val="tx1"/>
                </a:solidFill>
              </a:rPr>
              <a:t>firstborn</a:t>
            </a:r>
            <a:r>
              <a:rPr lang="en-US" dirty="0" smtClean="0">
                <a:solidFill>
                  <a:schemeClr val="tx1"/>
                </a:solidFill>
              </a:rPr>
              <a:t>’ of every family who were dedicated and consecrated to God [13:2]</a:t>
            </a:r>
          </a:p>
          <a:p>
            <a:pPr algn="ctr"/>
            <a:r>
              <a:rPr lang="en-US" dirty="0" smtClean="0">
                <a:solidFill>
                  <a:schemeClr val="tx1"/>
                </a:solidFill>
              </a:rPr>
              <a:t>Only later was the tribe of Levi substituted for each firstborn male [Num. 3:45]”</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468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23</a:t>
            </a:r>
            <a:r>
              <a:rPr lang="en-US" dirty="0" smtClean="0">
                <a:solidFill>
                  <a:schemeClr val="tx1"/>
                </a:solidFill>
              </a:rPr>
              <a:t>But Moses said to the Lord, “The people cannot come up to Mount Sinai; for You warned us, saying, ‘Set bounds around the mountain and consecrate it.’”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24</a:t>
            </a:r>
            <a:r>
              <a:rPr lang="en-US" dirty="0" smtClean="0">
                <a:solidFill>
                  <a:schemeClr val="tx1"/>
                </a:solidFill>
              </a:rPr>
              <a:t>Then the Lord said to him, “Away! Get down and then come up, you and Aaron with you. But do not let the priests and the people break through to come up to the Lord, lest He break out against them.” </a:t>
            </a:r>
            <a:br>
              <a:rPr lang="en-US" dirty="0" smtClean="0">
                <a:solidFill>
                  <a:schemeClr val="tx1"/>
                </a:solidFill>
              </a:rPr>
            </a:br>
            <a:r>
              <a:rPr lang="en-US" baseline="30000" dirty="0" smtClean="0">
                <a:solidFill>
                  <a:schemeClr val="tx1"/>
                </a:solidFill>
              </a:rPr>
              <a:t>25</a:t>
            </a:r>
            <a:r>
              <a:rPr lang="en-US" dirty="0" smtClean="0">
                <a:solidFill>
                  <a:schemeClr val="tx1"/>
                </a:solidFill>
              </a:rPr>
              <a:t>So Moses went down to the people and spoke to them. </a:t>
            </a:r>
            <a:endParaRPr lang="en-US" dirty="0">
              <a:solidFill>
                <a:schemeClr val="tx1"/>
              </a:solidFill>
            </a:endParaRPr>
          </a:p>
        </p:txBody>
      </p:sp>
      <p:sp>
        <p:nvSpPr>
          <p:cNvPr id="3" name="Rounded Rectangle 2"/>
          <p:cNvSpPr/>
          <p:nvPr/>
        </p:nvSpPr>
        <p:spPr>
          <a:xfrm>
            <a:off x="304800" y="3048000"/>
            <a:ext cx="859536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24 “then come up, you and Aaron with you”</a:t>
            </a:r>
          </a:p>
          <a:p>
            <a:pPr algn="ctr"/>
            <a:r>
              <a:rPr lang="en-US" sz="1600" dirty="0" smtClean="0">
                <a:solidFill>
                  <a:schemeClr val="tx1"/>
                </a:solidFill>
              </a:rPr>
              <a:t>(Keil and Delitzch) </a:t>
            </a:r>
            <a:r>
              <a:rPr lang="en-US" dirty="0" smtClean="0">
                <a:solidFill>
                  <a:schemeClr val="tx1"/>
                </a:solidFill>
              </a:rPr>
              <a:t>“The promulgation of the ten words [commandments] of God…took place before Moses ascended the mountain again with Aaron”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a:t>
            </a:r>
            <a:r>
              <a:rPr lang="en-US" dirty="0" smtClean="0">
                <a:solidFill>
                  <a:schemeClr val="tx1"/>
                </a:solidFill>
              </a:rPr>
              <a:t>And Jethro, the priest of Midian, Moses’ father-in-law, heard of </a:t>
            </a:r>
            <a:r>
              <a:rPr lang="en-US" b="1" dirty="0" smtClean="0">
                <a:solidFill>
                  <a:schemeClr val="tx1"/>
                </a:solidFill>
              </a:rPr>
              <a:t>all that God had done </a:t>
            </a:r>
            <a:r>
              <a:rPr lang="en-US" dirty="0" smtClean="0">
                <a:solidFill>
                  <a:schemeClr val="tx1"/>
                </a:solidFill>
              </a:rPr>
              <a:t>for Moses and for Israel His people—that the Lord had brought Israel out of Egypt. </a:t>
            </a:r>
            <a:endParaRPr lang="en-US" dirty="0">
              <a:solidFill>
                <a:schemeClr val="tx1"/>
              </a:solidFill>
            </a:endParaRPr>
          </a:p>
        </p:txBody>
      </p:sp>
      <p:sp>
        <p:nvSpPr>
          <p:cNvPr id="4" name="Oval 3"/>
          <p:cNvSpPr/>
          <p:nvPr/>
        </p:nvSpPr>
        <p:spPr>
          <a:xfrm>
            <a:off x="0" y="0"/>
            <a:ext cx="4389120" cy="548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18</a:t>
            </a:r>
          </a:p>
          <a:p>
            <a:pPr algn="ctr"/>
            <a:r>
              <a:rPr lang="en-US" dirty="0" smtClean="0">
                <a:solidFill>
                  <a:schemeClr val="tx1"/>
                </a:solidFill>
              </a:rPr>
              <a:t>The wisdom of Jethro</a:t>
            </a:r>
            <a:endParaRPr lang="en-US" dirty="0">
              <a:solidFill>
                <a:schemeClr val="tx1"/>
              </a:solidFill>
            </a:endParaRPr>
          </a:p>
        </p:txBody>
      </p:sp>
      <p:sp>
        <p:nvSpPr>
          <p:cNvPr id="5" name="Rounded Rectangle 4"/>
          <p:cNvSpPr/>
          <p:nvPr/>
        </p:nvSpPr>
        <p:spPr>
          <a:xfrm>
            <a:off x="152400" y="2743200"/>
            <a:ext cx="877824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Bible is history, Ian Wilson)</a:t>
            </a:r>
            <a:br>
              <a:rPr lang="en-US" sz="1600" dirty="0" smtClean="0">
                <a:solidFill>
                  <a:schemeClr val="tx1"/>
                </a:solidFill>
              </a:rPr>
            </a:br>
            <a:r>
              <a:rPr lang="en-US" dirty="0" smtClean="0">
                <a:solidFill>
                  <a:schemeClr val="tx1"/>
                </a:solidFill>
              </a:rPr>
              <a:t>“According to the ancient Egyptians, it [Midian] was inhabited by tribes they described as </a:t>
            </a:r>
            <a:r>
              <a:rPr lang="en-US" i="1" dirty="0" smtClean="0">
                <a:solidFill>
                  <a:schemeClr val="tx1"/>
                </a:solidFill>
              </a:rPr>
              <a:t>Shosu</a:t>
            </a:r>
            <a:r>
              <a:rPr lang="en-US" dirty="0" smtClean="0">
                <a:solidFill>
                  <a:schemeClr val="tx1"/>
                </a:solidFill>
              </a:rPr>
              <a:t>, or foot-slogging pastoralists. </a:t>
            </a:r>
          </a:p>
          <a:p>
            <a:pPr algn="ctr"/>
            <a:r>
              <a:rPr lang="en-US" dirty="0" smtClean="0">
                <a:solidFill>
                  <a:schemeClr val="tx1"/>
                </a:solidFill>
              </a:rPr>
              <a:t>This is consistent with the occupation the Bible itself ascribes to the Midianites.”</a:t>
            </a:r>
            <a:endParaRPr lang="en-US" dirty="0">
              <a:solidFill>
                <a:schemeClr val="tx1"/>
              </a:solidFill>
            </a:endParaRPr>
          </a:p>
        </p:txBody>
      </p:sp>
      <p:sp>
        <p:nvSpPr>
          <p:cNvPr id="7" name="Rounded Rectangle 6"/>
          <p:cNvSpPr/>
          <p:nvPr/>
        </p:nvSpPr>
        <p:spPr>
          <a:xfrm>
            <a:off x="228600" y="4419600"/>
            <a:ext cx="8686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“Moreover, directly, contemporary Egyptian sources specifically name the God of these peoples as </a:t>
            </a:r>
            <a:r>
              <a:rPr lang="en-US" i="1" dirty="0" smtClean="0">
                <a:solidFill>
                  <a:schemeClr val="tx1"/>
                </a:solidFill>
              </a:rPr>
              <a:t>Yhw</a:t>
            </a:r>
            <a:r>
              <a:rPr lang="en-US" dirty="0" smtClean="0">
                <a:solidFill>
                  <a:schemeClr val="tx1"/>
                </a:solidFill>
              </a:rPr>
              <a:t>, i.e. Yahweh.” </a:t>
            </a:r>
            <a:endParaRPr lang="en-US" dirty="0">
              <a:solidFill>
                <a:schemeClr val="tx1"/>
              </a:solidFill>
            </a:endParaRPr>
          </a:p>
        </p:txBody>
      </p:sp>
      <p:sp>
        <p:nvSpPr>
          <p:cNvPr id="8" name="Rounded Rectangle 7"/>
          <p:cNvSpPr/>
          <p:nvPr/>
        </p:nvSpPr>
        <p:spPr>
          <a:xfrm>
            <a:off x="4572000" y="0"/>
            <a:ext cx="45720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Of the Midianite tribe of ‘Kenites’ </a:t>
            </a:r>
            <a:r>
              <a:rPr lang="en-US" sz="1600" dirty="0" smtClean="0">
                <a:solidFill>
                  <a:schemeClr val="tx1"/>
                </a:solidFill>
              </a:rPr>
              <a:t>[Ex. 3:1; Judges 1:16]</a:t>
            </a:r>
            <a:endParaRPr lang="en-US" sz="1600" dirty="0">
              <a:solidFill>
                <a:schemeClr val="tx1"/>
              </a:solidFill>
            </a:endParaRPr>
          </a:p>
        </p:txBody>
      </p:sp>
      <p:cxnSp>
        <p:nvCxnSpPr>
          <p:cNvPr id="10" name="Straight Arrow Connector 9"/>
          <p:cNvCxnSpPr/>
          <p:nvPr/>
        </p:nvCxnSpPr>
        <p:spPr>
          <a:xfrm flipV="1">
            <a:off x="4800600" y="304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09600" y="1905000"/>
            <a:ext cx="777240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“Jethro” </a:t>
            </a:r>
            <a:r>
              <a:rPr lang="en-US" sz="1600" dirty="0" smtClean="0">
                <a:solidFill>
                  <a:schemeClr val="tx1"/>
                </a:solidFill>
              </a:rPr>
              <a:t>(Companion) </a:t>
            </a:r>
            <a:r>
              <a:rPr lang="en-US" dirty="0" smtClean="0">
                <a:solidFill>
                  <a:schemeClr val="tx1"/>
                </a:solidFill>
              </a:rPr>
              <a:t>“Probably a descendent of Abraham through Keturah, and </a:t>
            </a:r>
            <a:r>
              <a:rPr lang="en-US" b="1" dirty="0" smtClean="0">
                <a:solidFill>
                  <a:schemeClr val="tx1"/>
                </a:solidFill>
              </a:rPr>
              <a:t>not</a:t>
            </a:r>
            <a:r>
              <a:rPr lang="en-US" dirty="0" smtClean="0">
                <a:solidFill>
                  <a:schemeClr val="tx1"/>
                </a:solidFill>
              </a:rPr>
              <a:t>, therefore, an idolater.  </a:t>
            </a:r>
            <a:r>
              <a:rPr lang="en-US" sz="1600" dirty="0" smtClean="0">
                <a:solidFill>
                  <a:schemeClr val="tx1"/>
                </a:solidFill>
              </a:rPr>
              <a:t>Compare v. 12 and context</a:t>
            </a:r>
            <a:r>
              <a:rPr lang="en-US" dirty="0" smtClean="0">
                <a:solidFill>
                  <a:schemeClr val="tx1"/>
                </a:solidFill>
              </a:rPr>
              <a:t>”</a:t>
            </a:r>
            <a:endParaRPr lang="en-US" dirty="0">
              <a:solidFill>
                <a:schemeClr val="tx1"/>
              </a:solidFill>
            </a:endParaRPr>
          </a:p>
        </p:txBody>
      </p:sp>
      <p:sp>
        <p:nvSpPr>
          <p:cNvPr id="13" name="Rounded Rectangle 12"/>
          <p:cNvSpPr/>
          <p:nvPr/>
        </p:nvSpPr>
        <p:spPr>
          <a:xfrm>
            <a:off x="457200" y="5562600"/>
            <a:ext cx="832104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“Scholars increasingly accept the reference as the earliest extra-Biblical occurrence in ancient documents of this God name.”</a:t>
            </a:r>
            <a:endParaRPr lang="en-US" dirty="0">
              <a:solidFill>
                <a:schemeClr val="tx1"/>
              </a:solidFill>
            </a:endParaRPr>
          </a:p>
        </p:txBody>
      </p:sp>
      <p:sp>
        <p:nvSpPr>
          <p:cNvPr id="11" name="Down Arrow 10"/>
          <p:cNvSpPr/>
          <p:nvPr/>
        </p:nvSpPr>
        <p:spPr>
          <a:xfrm>
            <a:off x="4343400" y="4114800"/>
            <a:ext cx="182880" cy="36576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4343400" y="5257800"/>
            <a:ext cx="182880" cy="36576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12" grpId="0" animBg="1"/>
      <p:bldP spid="13"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0"/>
            <a:ext cx="7589520" cy="6417362"/>
          </a:xfrm>
          <a:prstGeom prst="rect">
            <a:avLst/>
          </a:prstGeom>
          <a:noFill/>
          <a:ln w="9525">
            <a:noFill/>
            <a:miter lim="800000"/>
            <a:headEnd/>
            <a:tailEnd/>
          </a:ln>
          <a:effectLst/>
        </p:spPr>
      </p:pic>
      <p:sp>
        <p:nvSpPr>
          <p:cNvPr id="3" name="Rounded Rectangle 2"/>
          <p:cNvSpPr/>
          <p:nvPr/>
        </p:nvSpPr>
        <p:spPr>
          <a:xfrm>
            <a:off x="0" y="3962400"/>
            <a:ext cx="1554480" cy="17373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Rephidim</a:t>
            </a:r>
          </a:p>
          <a:p>
            <a:pPr algn="ctr"/>
            <a:endParaRPr lang="en-US" dirty="0" smtClean="0">
              <a:solidFill>
                <a:schemeClr val="tx1"/>
              </a:solidFill>
            </a:endParaRPr>
          </a:p>
          <a:p>
            <a:pPr algn="ctr">
              <a:buFont typeface="Wingdings" pitchFamily="2" charset="2"/>
              <a:buChar char="Ø"/>
            </a:pPr>
            <a:r>
              <a:rPr lang="en-US" dirty="0" smtClean="0">
                <a:solidFill>
                  <a:schemeClr val="tx1"/>
                </a:solidFill>
              </a:rPr>
              <a:t>Where Moses and Jethro meet</a:t>
            </a:r>
            <a:endParaRPr lang="en-US" dirty="0">
              <a:solidFill>
                <a:schemeClr val="tx1"/>
              </a:solidFill>
            </a:endParaRPr>
          </a:p>
        </p:txBody>
      </p:sp>
      <p:cxnSp>
        <p:nvCxnSpPr>
          <p:cNvPr id="5" name="Straight Arrow Connector 4"/>
          <p:cNvCxnSpPr/>
          <p:nvPr/>
        </p:nvCxnSpPr>
        <p:spPr>
          <a:xfrm>
            <a:off x="1219200" y="4343400"/>
            <a:ext cx="2819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816436" y="2316480"/>
            <a:ext cx="2362200" cy="4663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a:t>
            </a:r>
            <a:r>
              <a:rPr lang="en-US" b="1" dirty="0" smtClean="0">
                <a:solidFill>
                  <a:schemeClr val="tx1"/>
                </a:solidFill>
              </a:rPr>
              <a:t>Midianites</a:t>
            </a:r>
            <a:r>
              <a:rPr lang="en-US" dirty="0" smtClean="0">
                <a:solidFill>
                  <a:schemeClr val="tx1"/>
                </a:solidFill>
              </a:rPr>
              <a:t>”</a:t>
            </a:r>
          </a:p>
          <a:p>
            <a:pPr algn="ctr"/>
            <a:r>
              <a:rPr lang="en-US" dirty="0" smtClean="0">
                <a:solidFill>
                  <a:schemeClr val="tx1"/>
                </a:solidFill>
              </a:rPr>
              <a:t>(Aid to Bible Understanding)</a:t>
            </a:r>
          </a:p>
          <a:p>
            <a:pPr algn="ctr"/>
            <a:endParaRPr lang="en-US" dirty="0" smtClean="0">
              <a:solidFill>
                <a:schemeClr val="tx1"/>
              </a:solidFill>
            </a:endParaRPr>
          </a:p>
          <a:p>
            <a:pPr algn="ctr"/>
            <a:r>
              <a:rPr lang="en-US" dirty="0" smtClean="0">
                <a:solidFill>
                  <a:schemeClr val="tx1"/>
                </a:solidFill>
              </a:rPr>
              <a:t>“The extent of their landholdings is uncertain and must have </a:t>
            </a:r>
            <a:r>
              <a:rPr lang="en-US" b="1" dirty="0" smtClean="0">
                <a:solidFill>
                  <a:schemeClr val="tx1"/>
                </a:solidFill>
              </a:rPr>
              <a:t>varied</a:t>
            </a:r>
            <a:r>
              <a:rPr lang="en-US" dirty="0" smtClean="0">
                <a:solidFill>
                  <a:schemeClr val="tx1"/>
                </a:solidFill>
              </a:rPr>
              <a:t> in the course of their history”</a:t>
            </a:r>
          </a:p>
          <a:p>
            <a:pPr algn="ctr"/>
            <a:endParaRPr lang="en-US" dirty="0" smtClean="0">
              <a:solidFill>
                <a:schemeClr val="tx1"/>
              </a:solidFill>
            </a:endParaRPr>
          </a:p>
          <a:p>
            <a:pPr marL="285750" indent="-285750" algn="ctr">
              <a:buFont typeface="Wingdings" panose="05000000000000000000" pitchFamily="2" charset="2"/>
              <a:buChar char="§"/>
            </a:pPr>
            <a:r>
              <a:rPr lang="en-US" dirty="0" smtClean="0">
                <a:solidFill>
                  <a:schemeClr val="tx1"/>
                </a:solidFill>
              </a:rPr>
              <a:t>At the time of Ch. 18 Jethro must have been in this general area</a:t>
            </a:r>
          </a:p>
          <a:p>
            <a:pPr algn="ctr"/>
            <a:endParaRPr lang="en-US" dirty="0">
              <a:solidFill>
                <a:schemeClr val="tx1"/>
              </a:solidFill>
            </a:endParaRPr>
          </a:p>
        </p:txBody>
      </p:sp>
      <p:cxnSp>
        <p:nvCxnSpPr>
          <p:cNvPr id="14" name="Straight Arrow Connector 13"/>
          <p:cNvCxnSpPr/>
          <p:nvPr/>
        </p:nvCxnSpPr>
        <p:spPr>
          <a:xfrm flipH="1" flipV="1">
            <a:off x="4724400" y="4648200"/>
            <a:ext cx="2209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010400" y="1295400"/>
            <a:ext cx="19202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“Land of Midian”</a:t>
            </a:r>
            <a:endParaRPr lang="en-US" dirty="0">
              <a:solidFill>
                <a:schemeClr val="tx1"/>
              </a:solidFill>
            </a:endParaRPr>
          </a:p>
        </p:txBody>
      </p:sp>
      <p:cxnSp>
        <p:nvCxnSpPr>
          <p:cNvPr id="15" name="Straight Arrow Connector 14"/>
          <p:cNvCxnSpPr/>
          <p:nvPr/>
        </p:nvCxnSpPr>
        <p:spPr>
          <a:xfrm flipH="1">
            <a:off x="5791200" y="1905000"/>
            <a:ext cx="14478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743200"/>
            <a:ext cx="8412480"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(Old Testament Times, R.K.Harrison)</a:t>
            </a:r>
            <a:br>
              <a:rPr lang="en-US" sz="1600" dirty="0" smtClean="0">
                <a:solidFill>
                  <a:schemeClr val="tx1"/>
                </a:solidFill>
              </a:rPr>
            </a:br>
            <a:r>
              <a:rPr lang="en-US" dirty="0" smtClean="0">
                <a:solidFill>
                  <a:schemeClr val="tx1"/>
                </a:solidFill>
              </a:rPr>
              <a:t>“Jethro (Reuel), the shepherd-priest of the Midianite tribe of </a:t>
            </a:r>
            <a:r>
              <a:rPr lang="en-US" b="1" dirty="0" smtClean="0">
                <a:solidFill>
                  <a:schemeClr val="tx1"/>
                </a:solidFill>
              </a:rPr>
              <a:t>Kenites</a:t>
            </a:r>
            <a:r>
              <a:rPr lang="en-US" dirty="0" smtClean="0">
                <a:solidFill>
                  <a:schemeClr val="tx1"/>
                </a:solidFill>
              </a:rPr>
              <a:t>…</a:t>
            </a:r>
          </a:p>
          <a:p>
            <a:pPr algn="ctr"/>
            <a:endParaRPr lang="en-US" dirty="0" smtClean="0">
              <a:solidFill>
                <a:schemeClr val="tx1"/>
              </a:solidFill>
            </a:endParaRPr>
          </a:p>
          <a:p>
            <a:pPr algn="ctr"/>
            <a:r>
              <a:rPr lang="en-US" dirty="0" smtClean="0">
                <a:solidFill>
                  <a:schemeClr val="tx1"/>
                </a:solidFill>
              </a:rPr>
              <a:t>The name ‘Kenites’ means ‘belonging to the copper-smiths’ and is probable that they were </a:t>
            </a:r>
            <a:r>
              <a:rPr lang="en-US" b="1" dirty="0" smtClean="0">
                <a:solidFill>
                  <a:schemeClr val="tx1"/>
                </a:solidFill>
              </a:rPr>
              <a:t>attracted to the Sinai peninsula  </a:t>
            </a:r>
            <a:r>
              <a:rPr lang="en-US" dirty="0" smtClean="0">
                <a:solidFill>
                  <a:schemeClr val="tx1"/>
                </a:solidFill>
              </a:rPr>
              <a:t>by the renowned copper mines at Serabit el Khadem, a site some fifty miles from the traditional location of Mount Sinai”</a:t>
            </a:r>
            <a:endParaRPr lang="en-US" sz="1600" dirty="0" smtClean="0">
              <a:solidFill>
                <a:schemeClr val="tx1"/>
              </a:solidFill>
            </a:endParaRPr>
          </a:p>
          <a:p>
            <a:pPr algn="ctr"/>
            <a:endParaRPr lang="en-US" dirty="0">
              <a:solidFill>
                <a:schemeClr val="tx1"/>
              </a:solidFill>
            </a:endParaRPr>
          </a:p>
        </p:txBody>
      </p:sp>
      <p:sp>
        <p:nvSpPr>
          <p:cNvPr id="3" name="Down Arrow 2"/>
          <p:cNvSpPr/>
          <p:nvPr/>
        </p:nvSpPr>
        <p:spPr>
          <a:xfrm>
            <a:off x="4495800" y="4572000"/>
            <a:ext cx="182880" cy="4572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838200" y="5029200"/>
            <a:ext cx="76809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“The Kenites belonged to the Midianite peoples, who were among the first of the nomadic Bedouins to domesticate the camel”</a:t>
            </a:r>
          </a:p>
          <a:p>
            <a:pPr algn="ctr"/>
            <a:endParaRPr lang="en-US" dirty="0">
              <a:solidFill>
                <a:schemeClr val="tx1"/>
              </a:solidFill>
            </a:endParaRPr>
          </a:p>
        </p:txBody>
      </p:sp>
      <p:sp>
        <p:nvSpPr>
          <p:cNvPr id="5" name="Rounded Rectangle 4"/>
          <p:cNvSpPr/>
          <p:nvPr/>
        </p:nvSpPr>
        <p:spPr>
          <a:xfrm>
            <a:off x="685800" y="1447800"/>
            <a:ext cx="786384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“heard of all that God had done”</a:t>
            </a:r>
          </a:p>
          <a:p>
            <a:pPr algn="ctr"/>
            <a:r>
              <a:rPr lang="en-US" sz="1600" dirty="0" smtClean="0">
                <a:solidFill>
                  <a:schemeClr val="tx1"/>
                </a:solidFill>
              </a:rPr>
              <a:t>(NSB) </a:t>
            </a:r>
            <a:r>
              <a:rPr lang="en-US" dirty="0" smtClean="0">
                <a:solidFill>
                  <a:schemeClr val="tx1"/>
                </a:solidFill>
              </a:rPr>
              <a:t>“Word of God’s deliverance of the Israelites had reached the remote dwelling place of Jethro, priest of Midian”</a:t>
            </a:r>
          </a:p>
          <a:p>
            <a:pPr algn="ctr"/>
            <a:endParaRPr lang="en-US" dirty="0">
              <a:solidFill>
                <a:schemeClr val="tx1"/>
              </a:solidFill>
            </a:endParaRPr>
          </a:p>
        </p:txBody>
      </p:sp>
      <p:sp>
        <p:nvSpPr>
          <p:cNvPr id="6" name="Rectangle 5"/>
          <p:cNvSpPr/>
          <p:nvPr/>
        </p:nvSpPr>
        <p:spPr>
          <a:xfrm>
            <a:off x="0" y="0"/>
            <a:ext cx="9144000" cy="1005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a:t>
            </a:r>
            <a:r>
              <a:rPr lang="en-US" dirty="0" smtClean="0">
                <a:solidFill>
                  <a:schemeClr val="tx1"/>
                </a:solidFill>
              </a:rPr>
              <a:t>And Jethro, the priest of Midian, Moses’ father-in-law, </a:t>
            </a:r>
            <a:r>
              <a:rPr lang="en-US" b="1" dirty="0" smtClean="0">
                <a:solidFill>
                  <a:schemeClr val="tx1"/>
                </a:solidFill>
              </a:rPr>
              <a:t>heard of all that God had done </a:t>
            </a:r>
            <a:r>
              <a:rPr lang="en-US" dirty="0" smtClean="0">
                <a:solidFill>
                  <a:schemeClr val="tx1"/>
                </a:solidFill>
              </a:rPr>
              <a:t>for Moses and for Israel His people—that the Lord had brought Israel out of Egypt.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2</a:t>
            </a:r>
            <a:r>
              <a:rPr lang="en-US" dirty="0" smtClean="0">
                <a:solidFill>
                  <a:schemeClr val="tx1"/>
                </a:solidFill>
              </a:rPr>
              <a:t>Then Jethro, Moses’ father-in-law, took Zipporah, Moses’ wife, after he had sent her back, </a:t>
            </a:r>
          </a:p>
          <a:p>
            <a:pPr algn="ctr"/>
            <a:endParaRPr lang="en-US" dirty="0" smtClean="0">
              <a:solidFill>
                <a:schemeClr val="tx1"/>
              </a:solidFill>
            </a:endParaRPr>
          </a:p>
          <a:p>
            <a:pPr algn="ctr"/>
            <a:r>
              <a:rPr lang="en-US" baseline="30000" dirty="0" smtClean="0">
                <a:solidFill>
                  <a:schemeClr val="tx1"/>
                </a:solidFill>
              </a:rPr>
              <a:t>3</a:t>
            </a:r>
            <a:r>
              <a:rPr lang="en-US" dirty="0" smtClean="0">
                <a:solidFill>
                  <a:schemeClr val="tx1"/>
                </a:solidFill>
              </a:rPr>
              <a:t>with her two sons, of whom the name of one </a:t>
            </a:r>
            <a:r>
              <a:rPr lang="en-US" i="1" dirty="0" smtClean="0">
                <a:solidFill>
                  <a:schemeClr val="tx1"/>
                </a:solidFill>
              </a:rPr>
              <a:t>was</a:t>
            </a:r>
            <a:r>
              <a:rPr lang="en-US" dirty="0" smtClean="0">
                <a:solidFill>
                  <a:schemeClr val="tx1"/>
                </a:solidFill>
              </a:rPr>
              <a:t> </a:t>
            </a:r>
            <a:r>
              <a:rPr lang="en-US" b="1" dirty="0" smtClean="0">
                <a:solidFill>
                  <a:schemeClr val="tx1"/>
                </a:solidFill>
              </a:rPr>
              <a:t>Gershom</a:t>
            </a:r>
            <a:r>
              <a:rPr lang="en-US" dirty="0" smtClean="0">
                <a:solidFill>
                  <a:schemeClr val="tx1"/>
                </a:solidFill>
              </a:rPr>
              <a:t> (for he said, “I have been a stranger in a foreign land”)</a:t>
            </a:r>
            <a:r>
              <a:rPr lang="en-US" baseline="30000" dirty="0" smtClean="0">
                <a:solidFill>
                  <a:schemeClr val="tx1"/>
                </a:solidFill>
              </a:rPr>
              <a:t>£</a:t>
            </a:r>
            <a:r>
              <a:rPr lang="en-US" dirty="0" smtClean="0">
                <a:solidFill>
                  <a:schemeClr val="tx1"/>
                </a:solidFill>
              </a:rPr>
              <a:t> </a:t>
            </a:r>
            <a:br>
              <a:rPr lang="en-US" dirty="0" smtClean="0">
                <a:solidFill>
                  <a:schemeClr val="tx1"/>
                </a:solidFill>
              </a:rPr>
            </a:br>
            <a:r>
              <a:rPr lang="en-US" baseline="30000" dirty="0" smtClean="0">
                <a:solidFill>
                  <a:schemeClr val="tx1"/>
                </a:solidFill>
              </a:rPr>
              <a:t>4</a:t>
            </a:r>
            <a:r>
              <a:rPr lang="en-US" dirty="0" smtClean="0">
                <a:solidFill>
                  <a:schemeClr val="tx1"/>
                </a:solidFill>
              </a:rPr>
              <a:t>and the name of the other </a:t>
            </a:r>
            <a:r>
              <a:rPr lang="en-US" i="1" dirty="0" smtClean="0">
                <a:solidFill>
                  <a:schemeClr val="tx1"/>
                </a:solidFill>
              </a:rPr>
              <a:t>was</a:t>
            </a:r>
            <a:r>
              <a:rPr lang="en-US" dirty="0" smtClean="0">
                <a:solidFill>
                  <a:schemeClr val="tx1"/>
                </a:solidFill>
              </a:rPr>
              <a:t> </a:t>
            </a:r>
            <a:r>
              <a:rPr lang="en-US" baseline="30000" dirty="0" smtClean="0">
                <a:solidFill>
                  <a:schemeClr val="tx1"/>
                </a:solidFill>
              </a:rPr>
              <a:t>£</a:t>
            </a:r>
            <a:r>
              <a:rPr lang="en-US" b="1" dirty="0" smtClean="0">
                <a:solidFill>
                  <a:schemeClr val="tx1"/>
                </a:solidFill>
              </a:rPr>
              <a:t>Eliezer</a:t>
            </a:r>
            <a:r>
              <a:rPr lang="en-US" dirty="0" smtClean="0">
                <a:solidFill>
                  <a:schemeClr val="tx1"/>
                </a:solidFill>
              </a:rPr>
              <a:t> (for </a:t>
            </a:r>
            <a:r>
              <a:rPr lang="en-US" i="1" dirty="0" smtClean="0">
                <a:solidFill>
                  <a:schemeClr val="tx1"/>
                </a:solidFill>
              </a:rPr>
              <a:t>he said,</a:t>
            </a:r>
            <a:r>
              <a:rPr lang="en-US" dirty="0" smtClean="0">
                <a:solidFill>
                  <a:schemeClr val="tx1"/>
                </a:solidFill>
              </a:rPr>
              <a:t> “The God of my father </a:t>
            </a:r>
            <a:r>
              <a:rPr lang="en-US" i="1" dirty="0" smtClean="0">
                <a:solidFill>
                  <a:schemeClr val="tx1"/>
                </a:solidFill>
              </a:rPr>
              <a:t>was</a:t>
            </a:r>
            <a:r>
              <a:rPr lang="en-US" dirty="0" smtClean="0">
                <a:solidFill>
                  <a:schemeClr val="tx1"/>
                </a:solidFill>
              </a:rPr>
              <a:t> my help, and delivered me from the sword of Pharaoh”); </a:t>
            </a:r>
          </a:p>
          <a:p>
            <a:pPr algn="ctr"/>
            <a:r>
              <a:rPr lang="en-US" dirty="0" smtClean="0">
                <a:solidFill>
                  <a:schemeClr val="tx1"/>
                </a:solidFill>
              </a:rPr>
              <a:t> </a:t>
            </a:r>
            <a:endParaRPr lang="en-US" dirty="0">
              <a:solidFill>
                <a:schemeClr val="tx1"/>
              </a:solidFill>
            </a:endParaRPr>
          </a:p>
        </p:txBody>
      </p:sp>
      <p:sp>
        <p:nvSpPr>
          <p:cNvPr id="3" name="Rounded Rectangle 2"/>
          <p:cNvSpPr/>
          <p:nvPr/>
        </p:nvSpPr>
        <p:spPr>
          <a:xfrm>
            <a:off x="228600" y="1981200"/>
            <a:ext cx="868680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v. 2 ‘after he had sent her back</a:t>
            </a:r>
            <a:r>
              <a:rPr lang="en-US" dirty="0" smtClean="0">
                <a:solidFill>
                  <a:schemeClr val="tx1"/>
                </a:solidFill>
              </a:rPr>
              <a:t>’</a:t>
            </a:r>
          </a:p>
          <a:p>
            <a:pPr algn="ctr"/>
            <a:r>
              <a:rPr lang="en-US" dirty="0" smtClean="0">
                <a:solidFill>
                  <a:schemeClr val="tx1"/>
                </a:solidFill>
              </a:rPr>
              <a:t>Apparently Zipporah had returned to her father in Midian after the circumcision event of Moses’ sons [4:24]…(It is not recorded that the entire family came out of Egypt)</a:t>
            </a:r>
          </a:p>
          <a:p>
            <a:pPr algn="ctr"/>
            <a:r>
              <a:rPr lang="en-US" dirty="0" smtClean="0">
                <a:solidFill>
                  <a:schemeClr val="tx1"/>
                </a:solidFill>
              </a:rPr>
              <a:t> </a:t>
            </a:r>
            <a:endParaRPr lang="en-US" dirty="0">
              <a:solidFill>
                <a:schemeClr val="tx1"/>
              </a:solidFill>
            </a:endParaRPr>
          </a:p>
        </p:txBody>
      </p:sp>
      <p:sp>
        <p:nvSpPr>
          <p:cNvPr id="4" name="Rectangle 3"/>
          <p:cNvSpPr/>
          <p:nvPr/>
        </p:nvSpPr>
        <p:spPr>
          <a:xfrm>
            <a:off x="0" y="57150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5</a:t>
            </a:r>
            <a:r>
              <a:rPr lang="en-US" dirty="0" smtClean="0">
                <a:solidFill>
                  <a:schemeClr val="tx1"/>
                </a:solidFill>
              </a:rPr>
              <a:t>and Jethro, Moses’ father-in-law, came with his sons and his wife to Moses in the wilderness, where he was encamped at the mountain of God. </a:t>
            </a:r>
          </a:p>
          <a:p>
            <a:pPr algn="ctr"/>
            <a:r>
              <a:rPr lang="en-US" dirty="0" smtClean="0">
                <a:solidFill>
                  <a:schemeClr val="tx1"/>
                </a:solidFill>
              </a:rPr>
              <a:t> </a:t>
            </a:r>
            <a:endParaRPr lang="en-US" dirty="0">
              <a:solidFill>
                <a:schemeClr val="tx1"/>
              </a:solidFill>
            </a:endParaRPr>
          </a:p>
        </p:txBody>
      </p:sp>
      <p:sp>
        <p:nvSpPr>
          <p:cNvPr id="5" name="Rounded Rectangle 4"/>
          <p:cNvSpPr/>
          <p:nvPr/>
        </p:nvSpPr>
        <p:spPr>
          <a:xfrm>
            <a:off x="457200" y="3200400"/>
            <a:ext cx="82296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3 “</a:t>
            </a:r>
            <a:r>
              <a:rPr lang="en-US" b="1" dirty="0" smtClean="0">
                <a:solidFill>
                  <a:schemeClr val="tx1"/>
                </a:solidFill>
              </a:rPr>
              <a:t>Gershom</a:t>
            </a:r>
            <a:r>
              <a:rPr lang="en-US" dirty="0" smtClean="0">
                <a:solidFill>
                  <a:schemeClr val="tx1"/>
                </a:solidFill>
              </a:rPr>
              <a:t>” means ‘expulsion’</a:t>
            </a:r>
          </a:p>
          <a:p>
            <a:pPr algn="ctr"/>
            <a:r>
              <a:rPr lang="en-US" sz="1600" dirty="0" smtClean="0">
                <a:solidFill>
                  <a:schemeClr val="tx1"/>
                </a:solidFill>
              </a:rPr>
              <a:t>(BKC) </a:t>
            </a:r>
            <a:r>
              <a:rPr lang="en-US" dirty="0" smtClean="0">
                <a:solidFill>
                  <a:schemeClr val="tx1"/>
                </a:solidFill>
              </a:rPr>
              <a:t>“It is probably related to the Hebrew verb </a:t>
            </a:r>
            <a:r>
              <a:rPr lang="en-US" i="1" dirty="0" smtClean="0">
                <a:solidFill>
                  <a:schemeClr val="tx1"/>
                </a:solidFill>
              </a:rPr>
              <a:t>garas</a:t>
            </a:r>
            <a:r>
              <a:rPr lang="en-US" dirty="0" smtClean="0">
                <a:solidFill>
                  <a:schemeClr val="tx1"/>
                </a:solidFill>
              </a:rPr>
              <a:t>, ‘to drive out or banish’. He was a child of Moses’ banishment, that is, a child born while Moses was an alien in a foreign land” [Midian]</a:t>
            </a:r>
            <a:endParaRPr lang="en-US" dirty="0">
              <a:solidFill>
                <a:schemeClr val="tx1"/>
              </a:solidFill>
            </a:endParaRPr>
          </a:p>
        </p:txBody>
      </p:sp>
      <p:sp>
        <p:nvSpPr>
          <p:cNvPr id="6" name="Rounded Rectangle 5"/>
          <p:cNvSpPr/>
          <p:nvPr/>
        </p:nvSpPr>
        <p:spPr>
          <a:xfrm>
            <a:off x="533400" y="4572000"/>
            <a:ext cx="80467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4 “</a:t>
            </a:r>
            <a:r>
              <a:rPr lang="en-US" b="1" dirty="0" smtClean="0">
                <a:solidFill>
                  <a:schemeClr val="tx1"/>
                </a:solidFill>
              </a:rPr>
              <a:t>Elieze</a:t>
            </a:r>
            <a:r>
              <a:rPr lang="en-US" dirty="0" smtClean="0">
                <a:solidFill>
                  <a:schemeClr val="tx1"/>
                </a:solidFill>
              </a:rPr>
              <a:t>r” means ‘God is [my] helper’</a:t>
            </a:r>
          </a:p>
          <a:p>
            <a:pPr algn="ctr"/>
            <a:r>
              <a:rPr lang="en-US" sz="1600" dirty="0" smtClean="0">
                <a:solidFill>
                  <a:schemeClr val="tx1"/>
                </a:solidFill>
              </a:rPr>
              <a:t>(Aid to Bible Understanding) </a:t>
            </a:r>
            <a:r>
              <a:rPr lang="en-US" dirty="0" smtClean="0">
                <a:solidFill>
                  <a:schemeClr val="tx1"/>
                </a:solidFill>
              </a:rPr>
              <a:t>“The younger of Moses’ two sons, so named by Moses because God had been his helper in delivering Moses from Pharaoh’s sword”</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6</a:t>
            </a:r>
            <a:r>
              <a:rPr lang="en-US" dirty="0" smtClean="0">
                <a:solidFill>
                  <a:schemeClr val="tx1"/>
                </a:solidFill>
              </a:rPr>
              <a:t>Now </a:t>
            </a:r>
            <a:r>
              <a:rPr lang="en-US" b="1" dirty="0" smtClean="0">
                <a:solidFill>
                  <a:schemeClr val="tx1"/>
                </a:solidFill>
              </a:rPr>
              <a:t>he</a:t>
            </a:r>
            <a:r>
              <a:rPr lang="en-US" dirty="0" smtClean="0">
                <a:solidFill>
                  <a:schemeClr val="tx1"/>
                </a:solidFill>
              </a:rPr>
              <a:t> </a:t>
            </a:r>
            <a:r>
              <a:rPr lang="en-US" b="1" dirty="0" smtClean="0">
                <a:solidFill>
                  <a:schemeClr val="tx1"/>
                </a:solidFill>
              </a:rPr>
              <a:t>had said </a:t>
            </a:r>
            <a:r>
              <a:rPr lang="en-US" dirty="0" smtClean="0">
                <a:solidFill>
                  <a:schemeClr val="tx1"/>
                </a:solidFill>
              </a:rPr>
              <a:t>to Moses, “I, your father-in-law Jethro, am coming to you with your wife and her two sons with her.” </a:t>
            </a:r>
          </a:p>
        </p:txBody>
      </p:sp>
      <p:sp>
        <p:nvSpPr>
          <p:cNvPr id="4" name="Rectangle 3"/>
          <p:cNvSpPr/>
          <p:nvPr/>
        </p:nvSpPr>
        <p:spPr>
          <a:xfrm>
            <a:off x="0" y="4724400"/>
            <a:ext cx="9144000" cy="1645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8</a:t>
            </a:r>
            <a:r>
              <a:rPr lang="en-US" dirty="0" smtClean="0">
                <a:solidFill>
                  <a:schemeClr val="tx1"/>
                </a:solidFill>
              </a:rPr>
              <a:t>And Moses told his father-in-law all that the Lord had done to Pharaoh and to the Egyptians for Israel’s sake, all the hardship that had come upon them on the way, and </a:t>
            </a:r>
            <a:r>
              <a:rPr lang="en-US" i="1" dirty="0" smtClean="0">
                <a:solidFill>
                  <a:schemeClr val="tx1"/>
                </a:solidFill>
              </a:rPr>
              <a:t>how</a:t>
            </a:r>
            <a:r>
              <a:rPr lang="en-US" dirty="0" smtClean="0">
                <a:solidFill>
                  <a:schemeClr val="tx1"/>
                </a:solidFill>
              </a:rPr>
              <a:t> the Lord had delivered them. </a:t>
            </a:r>
          </a:p>
          <a:p>
            <a:pPr algn="ctr"/>
            <a:r>
              <a:rPr lang="en-US" baseline="30000" dirty="0" smtClean="0">
                <a:solidFill>
                  <a:schemeClr val="tx1"/>
                </a:solidFill>
              </a:rPr>
              <a:t>9</a:t>
            </a:r>
            <a:r>
              <a:rPr lang="en-US" dirty="0" smtClean="0">
                <a:solidFill>
                  <a:schemeClr val="tx1"/>
                </a:solidFill>
              </a:rPr>
              <a:t>Then Jethro rejoiced for all the good which the Lord had done for Israel, whom He had delivered out of the hand of the Egyptians. </a:t>
            </a:r>
            <a:endParaRPr lang="en-US" dirty="0">
              <a:solidFill>
                <a:schemeClr val="tx1"/>
              </a:solidFill>
            </a:endParaRPr>
          </a:p>
        </p:txBody>
      </p:sp>
      <p:sp>
        <p:nvSpPr>
          <p:cNvPr id="6" name="Rounded Rectangle 5"/>
          <p:cNvSpPr/>
          <p:nvPr/>
        </p:nvSpPr>
        <p:spPr>
          <a:xfrm>
            <a:off x="228600" y="1676400"/>
            <a:ext cx="86868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1400" dirty="0" smtClean="0">
                <a:solidFill>
                  <a:schemeClr val="tx1"/>
                </a:solidFill>
              </a:rPr>
              <a:t>(Expositors) </a:t>
            </a:r>
            <a:r>
              <a:rPr lang="en-US" dirty="0" smtClean="0">
                <a:solidFill>
                  <a:schemeClr val="tx1"/>
                </a:solidFill>
              </a:rPr>
              <a:t>“Jethro announced his arrival by means of a messenger</a:t>
            </a:r>
            <a:r>
              <a:rPr lang="en-US" sz="1600" dirty="0" smtClean="0">
                <a:solidFill>
                  <a:schemeClr val="tx1"/>
                </a:solidFill>
              </a:rPr>
              <a:t>”</a:t>
            </a:r>
          </a:p>
          <a:p>
            <a:pPr algn="ctr"/>
            <a:endParaRPr lang="en-US" sz="1600" dirty="0">
              <a:solidFill>
                <a:schemeClr val="tx1"/>
              </a:solidFill>
            </a:endParaRPr>
          </a:p>
        </p:txBody>
      </p:sp>
      <p:sp>
        <p:nvSpPr>
          <p:cNvPr id="7" name="Rectangle 6"/>
          <p:cNvSpPr/>
          <p:nvPr/>
        </p:nvSpPr>
        <p:spPr>
          <a:xfrm>
            <a:off x="0" y="259080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7</a:t>
            </a:r>
            <a:r>
              <a:rPr lang="en-US" dirty="0" smtClean="0">
                <a:solidFill>
                  <a:schemeClr val="tx1"/>
                </a:solidFill>
              </a:rPr>
              <a:t>So Moses went out to meet his father-in-law, bowed down, and kissed him. And they asked each other about </a:t>
            </a:r>
            <a:r>
              <a:rPr lang="en-US" i="1" dirty="0" smtClean="0">
                <a:solidFill>
                  <a:schemeClr val="tx1"/>
                </a:solidFill>
              </a:rPr>
              <a:t>their</a:t>
            </a:r>
            <a:r>
              <a:rPr lang="en-US" dirty="0" smtClean="0">
                <a:solidFill>
                  <a:schemeClr val="tx1"/>
                </a:solidFill>
              </a:rPr>
              <a:t> well-being, and they went into the tent. </a:t>
            </a:r>
          </a:p>
          <a:p>
            <a:pPr algn="ctr"/>
            <a:endParaRPr lang="en-US" dirty="0">
              <a:solidFill>
                <a:schemeClr val="tx1"/>
              </a:solidFill>
            </a:endParaRPr>
          </a:p>
        </p:txBody>
      </p:sp>
      <p:sp>
        <p:nvSpPr>
          <p:cNvPr id="8" name="Rounded Rectangle 7"/>
          <p:cNvSpPr/>
          <p:nvPr/>
        </p:nvSpPr>
        <p:spPr>
          <a:xfrm>
            <a:off x="609600" y="990600"/>
            <a:ext cx="795528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Better translation</a:t>
            </a:r>
            <a:r>
              <a:rPr lang="en-US" dirty="0" smtClean="0">
                <a:solidFill>
                  <a:schemeClr val="tx1"/>
                </a:solidFill>
              </a:rPr>
              <a:t>: (NIV) “Jethro had sent word to him…”</a:t>
            </a:r>
            <a:endParaRPr lang="en-US" dirty="0">
              <a:solidFill>
                <a:schemeClr val="tx1"/>
              </a:solidFill>
            </a:endParaRPr>
          </a:p>
        </p:txBody>
      </p:sp>
      <p:sp>
        <p:nvSpPr>
          <p:cNvPr id="9" name="Rounded Rectangle 8"/>
          <p:cNvSpPr/>
          <p:nvPr/>
        </p:nvSpPr>
        <p:spPr>
          <a:xfrm>
            <a:off x="457200" y="3657600"/>
            <a:ext cx="822960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(JFB) “</a:t>
            </a:r>
            <a:r>
              <a:rPr lang="en-US" dirty="0" smtClean="0">
                <a:solidFill>
                  <a:schemeClr val="tx1"/>
                </a:solidFill>
              </a:rPr>
              <a:t>Their salutations would be marked by all the warm and social greeting of  Oriental friends”</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103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10</a:t>
            </a:r>
            <a:r>
              <a:rPr lang="en-US" dirty="0" smtClean="0">
                <a:solidFill>
                  <a:schemeClr val="tx1"/>
                </a:solidFill>
              </a:rPr>
              <a:t>And Jethro said, “Blessed </a:t>
            </a:r>
            <a:r>
              <a:rPr lang="en-US" i="1" dirty="0" smtClean="0">
                <a:solidFill>
                  <a:schemeClr val="tx1"/>
                </a:solidFill>
              </a:rPr>
              <a:t>be</a:t>
            </a:r>
            <a:r>
              <a:rPr lang="en-US" dirty="0" smtClean="0">
                <a:solidFill>
                  <a:schemeClr val="tx1"/>
                </a:solidFill>
              </a:rPr>
              <a:t> the Lord, who has delivered you out of the hand of the Egyptians and out of the hand of Pharaoh, </a:t>
            </a:r>
            <a:r>
              <a:rPr lang="en-US" i="1" dirty="0" smtClean="0">
                <a:solidFill>
                  <a:schemeClr val="tx1"/>
                </a:solidFill>
              </a:rPr>
              <a:t>and</a:t>
            </a:r>
            <a:r>
              <a:rPr lang="en-US" dirty="0" smtClean="0">
                <a:solidFill>
                  <a:schemeClr val="tx1"/>
                </a:solidFill>
              </a:rPr>
              <a:t> who has delivered the people from under the hand of the Egyptians. </a:t>
            </a:r>
            <a:br>
              <a:rPr lang="en-US" dirty="0" smtClean="0">
                <a:solidFill>
                  <a:schemeClr val="tx1"/>
                </a:solidFill>
              </a:rPr>
            </a:br>
            <a:r>
              <a:rPr lang="en-US" baseline="30000" dirty="0" smtClean="0">
                <a:solidFill>
                  <a:schemeClr val="tx1"/>
                </a:solidFill>
              </a:rPr>
              <a:t>11</a:t>
            </a:r>
            <a:r>
              <a:rPr lang="en-US" dirty="0" smtClean="0">
                <a:solidFill>
                  <a:schemeClr val="tx1"/>
                </a:solidFill>
              </a:rPr>
              <a:t>Now I know that the Lord </a:t>
            </a:r>
            <a:r>
              <a:rPr lang="en-US" i="1" dirty="0" smtClean="0">
                <a:solidFill>
                  <a:schemeClr val="tx1"/>
                </a:solidFill>
              </a:rPr>
              <a:t>is</a:t>
            </a:r>
            <a:r>
              <a:rPr lang="en-US" dirty="0" smtClean="0">
                <a:solidFill>
                  <a:schemeClr val="tx1"/>
                </a:solidFill>
              </a:rPr>
              <a:t> greater than all the gods; for in the very thing in which they behaved proudly, </a:t>
            </a:r>
            <a:r>
              <a:rPr lang="en-US" i="1" dirty="0" smtClean="0">
                <a:solidFill>
                  <a:schemeClr val="tx1"/>
                </a:solidFill>
              </a:rPr>
              <a:t>He was</a:t>
            </a:r>
            <a:r>
              <a:rPr lang="en-US" dirty="0" smtClean="0">
                <a:solidFill>
                  <a:schemeClr val="tx1"/>
                </a:solidFill>
              </a:rPr>
              <a:t> above them.” </a:t>
            </a:r>
            <a:br>
              <a:rPr lang="en-US" dirty="0" smtClean="0">
                <a:solidFill>
                  <a:schemeClr val="tx1"/>
                </a:solidFill>
              </a:rPr>
            </a:br>
            <a:endParaRPr lang="en-US" dirty="0">
              <a:solidFill>
                <a:schemeClr val="tx1"/>
              </a:solidFill>
            </a:endParaRPr>
          </a:p>
        </p:txBody>
      </p:sp>
      <p:sp>
        <p:nvSpPr>
          <p:cNvPr id="3" name="Rounded Rectangle 2"/>
          <p:cNvSpPr/>
          <p:nvPr/>
        </p:nvSpPr>
        <p:spPr>
          <a:xfrm>
            <a:off x="304800" y="2286000"/>
            <a:ext cx="850392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11 “greater than all the gods”—referring to the ‘gods’ of Egypt</a:t>
            </a:r>
          </a:p>
          <a:p>
            <a:pPr algn="ctr"/>
            <a:endParaRPr lang="en-US" sz="1600" dirty="0" smtClean="0">
              <a:solidFill>
                <a:schemeClr val="tx1"/>
              </a:solidFill>
            </a:endParaRPr>
          </a:p>
          <a:p>
            <a:pPr algn="ctr"/>
            <a:r>
              <a:rPr lang="en-US" sz="1600" dirty="0" smtClean="0">
                <a:solidFill>
                  <a:schemeClr val="tx1"/>
                </a:solidFill>
              </a:rPr>
              <a:t>(Expositors) “</a:t>
            </a:r>
            <a:r>
              <a:rPr lang="en-US" dirty="0" smtClean="0">
                <a:solidFill>
                  <a:schemeClr val="tx1"/>
                </a:solidFill>
              </a:rPr>
              <a:t>It is a clear statement to Yahweh’s incomparable greatness above all the gods of Egypt (not necessarily Jethro’s past or present penchant for polytheism)”</a:t>
            </a:r>
            <a:endParaRPr lang="en-US" sz="1600" dirty="0" smtClean="0">
              <a:solidFill>
                <a:schemeClr val="tx1"/>
              </a:solidFill>
            </a:endParaRPr>
          </a:p>
        </p:txBody>
      </p:sp>
      <p:sp>
        <p:nvSpPr>
          <p:cNvPr id="4" name="Rectangle 3"/>
          <p:cNvSpPr/>
          <p:nvPr/>
        </p:nvSpPr>
        <p:spPr>
          <a:xfrm>
            <a:off x="0" y="3886200"/>
            <a:ext cx="9144000" cy="1005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12</a:t>
            </a:r>
            <a:r>
              <a:rPr lang="en-US" dirty="0" smtClean="0">
                <a:solidFill>
                  <a:schemeClr val="tx1"/>
                </a:solidFill>
              </a:rPr>
              <a:t>Then Jethro, Moses’ father-in-law, </a:t>
            </a:r>
            <a:r>
              <a:rPr lang="en-US" baseline="30000" dirty="0" smtClean="0">
                <a:solidFill>
                  <a:schemeClr val="tx1"/>
                </a:solidFill>
              </a:rPr>
              <a:t>£</a:t>
            </a:r>
            <a:r>
              <a:rPr lang="en-US" dirty="0" smtClean="0">
                <a:solidFill>
                  <a:schemeClr val="tx1"/>
                </a:solidFill>
              </a:rPr>
              <a:t>took a burnt offering and </a:t>
            </a:r>
            <a:r>
              <a:rPr lang="en-US" i="1" dirty="0" smtClean="0">
                <a:solidFill>
                  <a:schemeClr val="tx1"/>
                </a:solidFill>
              </a:rPr>
              <a:t>other</a:t>
            </a:r>
            <a:r>
              <a:rPr lang="en-US" dirty="0" smtClean="0">
                <a:solidFill>
                  <a:schemeClr val="tx1"/>
                </a:solidFill>
              </a:rPr>
              <a:t> sacrifices </a:t>
            </a:r>
            <a:r>
              <a:rPr lang="en-US" i="1" dirty="0" smtClean="0">
                <a:solidFill>
                  <a:schemeClr val="tx1"/>
                </a:solidFill>
              </a:rPr>
              <a:t>to offer</a:t>
            </a:r>
            <a:r>
              <a:rPr lang="en-US" dirty="0" smtClean="0">
                <a:solidFill>
                  <a:schemeClr val="tx1"/>
                </a:solidFill>
              </a:rPr>
              <a:t> to God. And Aaron came with all the elders of Israel to eat bread with Moses’ father-in-law before God.</a:t>
            </a:r>
          </a:p>
          <a:p>
            <a:pPr algn="ctr"/>
            <a:r>
              <a:rPr lang="en-US" dirty="0" smtClean="0">
                <a:solidFill>
                  <a:schemeClr val="tx1"/>
                </a:solidFill>
              </a:rPr>
              <a:t> </a:t>
            </a:r>
            <a:endParaRPr lang="en-US" dirty="0">
              <a:solidFill>
                <a:schemeClr val="tx1"/>
              </a:solidFill>
            </a:endParaRPr>
          </a:p>
        </p:txBody>
      </p:sp>
      <p:sp>
        <p:nvSpPr>
          <p:cNvPr id="5" name="Rounded Rectangle 4"/>
          <p:cNvSpPr/>
          <p:nvPr/>
        </p:nvSpPr>
        <p:spPr>
          <a:xfrm>
            <a:off x="381000" y="5029200"/>
            <a:ext cx="841248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(JFB) </a:t>
            </a:r>
            <a:r>
              <a:rPr lang="en-US" dirty="0" smtClean="0">
                <a:solidFill>
                  <a:schemeClr val="tx1"/>
                </a:solidFill>
              </a:rPr>
              <a:t>“This friendly interview was terminated by a solemn religious service—the burnt offerings were consumed on the altar, and the sacrifices were offerings, used in a feast of joy and gratitude, </a:t>
            </a:r>
          </a:p>
          <a:p>
            <a:pPr algn="ctr"/>
            <a:r>
              <a:rPr lang="en-US" dirty="0" smtClean="0">
                <a:solidFill>
                  <a:schemeClr val="tx1"/>
                </a:solidFill>
              </a:rPr>
              <a:t>at which Jethro, a priest of the true God, seems to have presided, and to which the chiefs of Israel were invited”</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6700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14</a:t>
            </a:r>
            <a:r>
              <a:rPr lang="en-US" dirty="0" smtClean="0">
                <a:solidFill>
                  <a:schemeClr val="tx1"/>
                </a:solidFill>
              </a:rPr>
              <a:t>So when Moses’ father-in-law saw all that he did for the people, he said, “What </a:t>
            </a:r>
            <a:r>
              <a:rPr lang="en-US" i="1" dirty="0" smtClean="0">
                <a:solidFill>
                  <a:schemeClr val="tx1"/>
                </a:solidFill>
              </a:rPr>
              <a:t>is</a:t>
            </a:r>
            <a:r>
              <a:rPr lang="en-US" dirty="0" smtClean="0">
                <a:solidFill>
                  <a:schemeClr val="tx1"/>
                </a:solidFill>
              </a:rPr>
              <a:t> this thing that you are doing for the people? Why do you alone sit, and all the people stand before you from morning until evening?” </a:t>
            </a:r>
            <a:endParaRPr lang="en-US" dirty="0">
              <a:solidFill>
                <a:schemeClr val="tx1"/>
              </a:solidFill>
            </a:endParaRPr>
          </a:p>
        </p:txBody>
      </p:sp>
      <p:sp>
        <p:nvSpPr>
          <p:cNvPr id="4" name="Rounded Rectangle 3"/>
          <p:cNvSpPr/>
          <p:nvPr/>
        </p:nvSpPr>
        <p:spPr>
          <a:xfrm>
            <a:off x="304800" y="1143000"/>
            <a:ext cx="841248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 13 (NSB) </a:t>
            </a:r>
            <a:r>
              <a:rPr lang="en-US" dirty="0" smtClean="0">
                <a:solidFill>
                  <a:schemeClr val="tx1"/>
                </a:solidFill>
              </a:rPr>
              <a:t>“Judge here means ‘to render decisions’”</a:t>
            </a:r>
            <a:endParaRPr lang="en-US" sz="1400" dirty="0" smtClean="0">
              <a:solidFill>
                <a:schemeClr val="tx1"/>
              </a:solidFill>
            </a:endParaRPr>
          </a:p>
        </p:txBody>
      </p:sp>
      <p:sp>
        <p:nvSpPr>
          <p:cNvPr id="6" name="Rounded Rectangle 5"/>
          <p:cNvSpPr/>
          <p:nvPr/>
        </p:nvSpPr>
        <p:spPr>
          <a:xfrm>
            <a:off x="685800" y="4191000"/>
            <a:ext cx="7498080" cy="640080"/>
          </a:xfrm>
          <a:prstGeom prst="roundRect">
            <a:avLst>
              <a:gd name="adj" fmla="val 134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Jethro noticed that too much of Moses’ time was taken up as judge answering disputes and inquiries and he was doing it alone</a:t>
            </a:r>
            <a:endParaRPr lang="en-US" dirty="0">
              <a:solidFill>
                <a:schemeClr val="tx1"/>
              </a:solidFill>
            </a:endParaRPr>
          </a:p>
        </p:txBody>
      </p:sp>
      <p:sp>
        <p:nvSpPr>
          <p:cNvPr id="7" name="Rectangle 6"/>
          <p:cNvSpPr/>
          <p:nvPr/>
        </p:nvSpPr>
        <p:spPr>
          <a:xfrm>
            <a:off x="0" y="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13</a:t>
            </a:r>
            <a:r>
              <a:rPr lang="en-US" dirty="0" smtClean="0">
                <a:solidFill>
                  <a:schemeClr val="tx1"/>
                </a:solidFill>
              </a:rPr>
              <a:t>And so it was, on the next day, that Moses sat to </a:t>
            </a:r>
            <a:r>
              <a:rPr lang="en-US" b="1" dirty="0" smtClean="0">
                <a:solidFill>
                  <a:schemeClr val="tx1"/>
                </a:solidFill>
              </a:rPr>
              <a:t>judge</a:t>
            </a:r>
            <a:r>
              <a:rPr lang="en-US" dirty="0" smtClean="0">
                <a:solidFill>
                  <a:schemeClr val="tx1"/>
                </a:solidFill>
              </a:rPr>
              <a:t> the people; and the people stood before Moses from morning until evening.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2118</TotalTime>
  <Words>3203</Words>
  <Application>Microsoft Office PowerPoint</Application>
  <PresentationFormat>On-screen Show (4:3)</PresentationFormat>
  <Paragraphs>233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Exodus 18-20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20-22</dc:title>
  <dc:creator>owner</dc:creator>
  <cp:lastModifiedBy>Vicki Hachmann</cp:lastModifiedBy>
  <cp:revision>226</cp:revision>
  <dcterms:created xsi:type="dcterms:W3CDTF">2016-05-18T15:37:06Z</dcterms:created>
  <dcterms:modified xsi:type="dcterms:W3CDTF">2016-12-20T03:16:24Z</dcterms:modified>
</cp:coreProperties>
</file>