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66" r:id="rId3"/>
    <p:sldId id="295" r:id="rId4"/>
    <p:sldId id="294" r:id="rId5"/>
    <p:sldId id="257" r:id="rId6"/>
    <p:sldId id="267" r:id="rId7"/>
    <p:sldId id="265" r:id="rId8"/>
    <p:sldId id="302" r:id="rId9"/>
    <p:sldId id="304" r:id="rId10"/>
    <p:sldId id="28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93" r:id="rId21"/>
    <p:sldId id="277" r:id="rId22"/>
    <p:sldId id="305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1D047-8BA5-4638-AC22-DA3E039C79C4}" type="datetimeFigureOut">
              <a:rPr lang="en-US" smtClean="0"/>
              <a:pPr/>
              <a:t>12/19/2016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B3CB-D566-4174-9F27-B11DFCE13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95400" y="2133600"/>
            <a:ext cx="667512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Chapter 20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0"/>
            <a:ext cx="9144000" cy="1005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5 </a:t>
            </a:r>
            <a:r>
              <a:rPr lang="en-US" dirty="0" smtClean="0">
                <a:solidFill>
                  <a:schemeClr val="tx1"/>
                </a:solidFill>
              </a:rPr>
              <a:t>you shall not bow down to them nor serve them. For I, the Lord your God, </a:t>
            </a:r>
            <a:r>
              <a:rPr lang="en-US" i="1" dirty="0" smtClean="0">
                <a:solidFill>
                  <a:schemeClr val="tx1"/>
                </a:solidFill>
              </a:rPr>
              <a:t>am</a:t>
            </a:r>
            <a:r>
              <a:rPr lang="en-US" dirty="0" smtClean="0">
                <a:solidFill>
                  <a:schemeClr val="tx1"/>
                </a:solidFill>
              </a:rPr>
              <a:t> a jealous God, visiting the iniquity of the fathers upon the children to the third and fourth </a:t>
            </a:r>
            <a:r>
              <a:rPr lang="en-US" i="1" dirty="0" smtClean="0">
                <a:solidFill>
                  <a:schemeClr val="tx1"/>
                </a:solidFill>
              </a:rPr>
              <a:t>generations</a:t>
            </a:r>
            <a:r>
              <a:rPr lang="en-US" dirty="0" smtClean="0">
                <a:solidFill>
                  <a:schemeClr val="tx1"/>
                </a:solidFill>
              </a:rPr>
              <a:t> of those who hate Me,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43000" y="1981200"/>
            <a:ext cx="6949440" cy="1188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“Jealous”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 “When used of God it denotes: </a:t>
            </a:r>
          </a:p>
          <a:p>
            <a:pPr marL="342900" indent="-342900" algn="ctr"/>
            <a:r>
              <a:rPr lang="en-US" sz="1600" dirty="0" smtClean="0">
                <a:solidFill>
                  <a:schemeClr val="tx1"/>
                </a:solidFill>
              </a:rPr>
              <a:t>1) </a:t>
            </a:r>
            <a:r>
              <a:rPr lang="en-US" dirty="0" smtClean="0">
                <a:solidFill>
                  <a:schemeClr val="tx1"/>
                </a:solidFill>
              </a:rPr>
              <a:t>that attribute that demands exclusive devotion </a:t>
            </a:r>
          </a:p>
          <a:p>
            <a:pPr marL="342900" indent="-342900" algn="ctr"/>
            <a:r>
              <a:rPr lang="en-US" sz="1600" dirty="0" smtClean="0">
                <a:solidFill>
                  <a:schemeClr val="tx1"/>
                </a:solidFill>
              </a:rPr>
              <a:t>2) </a:t>
            </a:r>
            <a:r>
              <a:rPr lang="en-US" dirty="0" smtClean="0">
                <a:solidFill>
                  <a:schemeClr val="tx1"/>
                </a:solidFill>
              </a:rPr>
              <a:t>that attitude of anger directed against all who oppose him”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648200"/>
            <a:ext cx="9144000" cy="64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6 </a:t>
            </a:r>
            <a:r>
              <a:rPr lang="en-US" dirty="0" smtClean="0">
                <a:solidFill>
                  <a:schemeClr val="tx1"/>
                </a:solidFill>
              </a:rPr>
              <a:t>but showing mercy to thousands, to those who love Me and keep My commandments.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5486400"/>
            <a:ext cx="841248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“The effects of disobedience last for some time, but the effects of loving God are far more extensive: to a thousand [generations]”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52400"/>
            <a:ext cx="384048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to offer religious worship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24400" y="0"/>
            <a:ext cx="402336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Commandment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Continued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524000" y="4572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28600" y="3352800"/>
            <a:ext cx="859536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“</a:t>
            </a:r>
            <a:r>
              <a:rPr lang="en-US" dirty="0" smtClean="0">
                <a:solidFill>
                  <a:schemeClr val="tx1"/>
                </a:solidFill>
              </a:rPr>
              <a:t>Every form of substitution, neglect or contempt, both public and private, for the worship of God is rejected in this commandment”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8229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7</a:t>
            </a:r>
            <a:r>
              <a:rPr lang="en-US" dirty="0" smtClean="0">
                <a:solidFill>
                  <a:schemeClr val="tx1"/>
                </a:solidFill>
              </a:rPr>
              <a:t> “You shall not take the name of the Lord your God in vain, for the Lord will not hold </a:t>
            </a:r>
            <a:r>
              <a:rPr lang="en-US" i="1" dirty="0" smtClean="0">
                <a:solidFill>
                  <a:schemeClr val="tx1"/>
                </a:solidFill>
              </a:rPr>
              <a:t>him</a:t>
            </a:r>
            <a:r>
              <a:rPr lang="en-US" dirty="0" smtClean="0">
                <a:solidFill>
                  <a:schemeClr val="tx1"/>
                </a:solidFill>
              </a:rPr>
              <a:t> guiltless who takes His name in vain.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3581400"/>
            <a:ext cx="8686800" cy="1188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third commandment focuses on showing proper respect. It addresses the way we communicate our feeling about God to others and to Him.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It covers misusing God’s name in any way”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676400"/>
            <a:ext cx="8412480" cy="8229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“The third commandment deals….with the profession of the mouth in the true adoration of God”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2667000"/>
            <a:ext cx="7223760" cy="64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 </a:t>
            </a:r>
            <a:r>
              <a:rPr lang="en-US" dirty="0" smtClean="0">
                <a:solidFill>
                  <a:schemeClr val="tx1"/>
                </a:solidFill>
              </a:rPr>
              <a:t>“The name of God should be honored and protected”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5181600"/>
            <a:ext cx="832104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“Probably the most obvious way of breaking the Third Commandment is through the use of profanity—using God’s name in abusive, vulgar and irreverent slang and jargon”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48200" y="4724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0"/>
            <a:ext cx="475488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2834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 “</a:t>
            </a:r>
            <a:r>
              <a:rPr lang="en-US" b="1" dirty="0" smtClean="0">
                <a:solidFill>
                  <a:schemeClr val="tx1"/>
                </a:solidFill>
              </a:rPr>
              <a:t>Remember</a:t>
            </a:r>
            <a:r>
              <a:rPr lang="en-US" dirty="0" smtClean="0">
                <a:solidFill>
                  <a:schemeClr val="tx1"/>
                </a:solidFill>
              </a:rPr>
              <a:t> the Sabbath day, to keep it holy.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9</a:t>
            </a:r>
            <a:r>
              <a:rPr lang="en-US" dirty="0" smtClean="0">
                <a:solidFill>
                  <a:schemeClr val="tx1"/>
                </a:solidFill>
              </a:rPr>
              <a:t>Six days you shall labor and do all your work,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10</a:t>
            </a:r>
            <a:r>
              <a:rPr lang="en-US" dirty="0" smtClean="0">
                <a:solidFill>
                  <a:schemeClr val="tx1"/>
                </a:solidFill>
              </a:rPr>
              <a:t>but the seventh day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the Sabbath of the Lord your God. </a:t>
            </a:r>
            <a:r>
              <a:rPr lang="en-US" i="1" dirty="0" smtClean="0">
                <a:solidFill>
                  <a:schemeClr val="tx1"/>
                </a:solidFill>
              </a:rPr>
              <a:t>In it</a:t>
            </a:r>
            <a:r>
              <a:rPr lang="en-US" dirty="0" smtClean="0">
                <a:solidFill>
                  <a:schemeClr val="tx1"/>
                </a:solidFill>
              </a:rPr>
              <a:t> you shall do no work: you, nor your son, nor your daughter, nor your male servant, nor your female servant, nor your cattle, nor your stranger who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within your gates.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11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i="1" dirty="0" smtClean="0">
                <a:solidFill>
                  <a:schemeClr val="tx1"/>
                </a:solidFill>
              </a:rPr>
              <a:t>in</a:t>
            </a:r>
            <a:r>
              <a:rPr lang="en-US" dirty="0" smtClean="0">
                <a:solidFill>
                  <a:schemeClr val="tx1"/>
                </a:solidFill>
              </a:rPr>
              <a:t> six days the Lord made the heavens and the earth, the sea, and all that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in them, and rested the seventh day. Therefore the Lord blessed the Sabbath day and hallowed it.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480560" y="0"/>
            <a:ext cx="4663440" cy="548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only commandment that specifically states: “</a:t>
            </a:r>
            <a:r>
              <a:rPr lang="en-US" b="1" dirty="0" smtClean="0">
                <a:solidFill>
                  <a:schemeClr val="tx1"/>
                </a:solidFill>
              </a:rPr>
              <a:t>Remember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3657600"/>
            <a:ext cx="91440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“The term ‘Sabbath’ is derived from the Hebrew verb ‘to rest or cease from work’”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5105400"/>
            <a:ext cx="8778240" cy="1554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fourth commandment, to remember the Sabbath, concludes the section of the Ten Commandments that specifically helps define a proper relationship with God—how we are to love, worship and relate to Him. It explains why and when we need to take special time to draw closer to our Creator”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4267200"/>
            <a:ext cx="822960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“Keeping the Sabbath Day…holy means to separate it, the seventh day, from the other six as a special day to the Lord”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" y="0"/>
            <a:ext cx="402336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8229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12</a:t>
            </a:r>
            <a:r>
              <a:rPr lang="en-US" dirty="0" smtClean="0">
                <a:solidFill>
                  <a:schemeClr val="tx1"/>
                </a:solidFill>
              </a:rPr>
              <a:t> “Honor your father and your mother, that your days may be long upon the land which the Lord your God is giving you.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52400" y="3810000"/>
            <a:ext cx="868680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primary focus of the fifth commandment: the importance of learning to respect others while we are still children”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" y="5029200"/>
            <a:ext cx="8046720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“Learning to obey this commandment helps children establish a life-time pattern of respecting proper rules, traditions, principle and laws. Honoring others should be a normal, natural habit learned during youth”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7200" y="2819400"/>
            <a:ext cx="813816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“The fifth commandment enjoins respect (honor) of parents. It implies obedience and submission to them”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09600" y="685800"/>
            <a:ext cx="78638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“The fifth commandment introduces us to a series of commandments that define proper relationship with other people…it sets the tone for the last six”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81200" y="0"/>
            <a:ext cx="502920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9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48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13</a:t>
            </a:r>
            <a:r>
              <a:rPr lang="en-US" dirty="0" smtClean="0">
                <a:solidFill>
                  <a:schemeClr val="tx1"/>
                </a:solidFill>
              </a:rPr>
              <a:t> “You shall not murder.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3505200"/>
            <a:ext cx="8686800" cy="1097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emphasis in the sixth commandment is on the word </a:t>
            </a:r>
            <a:r>
              <a:rPr lang="en-US" i="1" dirty="0" smtClean="0">
                <a:solidFill>
                  <a:schemeClr val="tx1"/>
                </a:solidFill>
              </a:rPr>
              <a:t>you</a:t>
            </a:r>
            <a:r>
              <a:rPr lang="en-US" dirty="0" smtClean="0">
                <a:solidFill>
                  <a:schemeClr val="tx1"/>
                </a:solidFill>
              </a:rPr>
              <a:t>—you shall not murder…Taking another person’s life is not our right to decide. That judgment is reserved for God alone”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5029200"/>
            <a:ext cx="8229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booklet) </a:t>
            </a:r>
            <a:r>
              <a:rPr lang="en-US" dirty="0" smtClean="0">
                <a:solidFill>
                  <a:schemeClr val="tx1"/>
                </a:solidFill>
              </a:rPr>
              <a:t>“The sixth commandment reminds us that God is the giver of life, and He alone has the authority to take it or to grant humans permission to take it”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868680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“The Hebrew word </a:t>
            </a:r>
            <a:r>
              <a:rPr lang="en-US" i="1" dirty="0" smtClean="0">
                <a:solidFill>
                  <a:schemeClr val="tx1"/>
                </a:solidFill>
              </a:rPr>
              <a:t>rasah</a:t>
            </a:r>
            <a:r>
              <a:rPr lang="en-US" dirty="0" smtClean="0">
                <a:solidFill>
                  <a:schemeClr val="tx1"/>
                </a:solidFill>
              </a:rPr>
              <a:t>…carries the idea of murder with intentional violence”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4648200"/>
            <a:ext cx="0" cy="36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533400" y="2209800"/>
            <a:ext cx="813816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“</a:t>
            </a:r>
            <a:r>
              <a:rPr lang="en-US" dirty="0" smtClean="0">
                <a:solidFill>
                  <a:schemeClr val="tx1"/>
                </a:solidFill>
              </a:rPr>
              <a:t>The ethical theology that lies behind this prohibition is the fact that all men and women have been created in the image of God”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0"/>
            <a:ext cx="466344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548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14</a:t>
            </a:r>
            <a:r>
              <a:rPr lang="en-US" dirty="0" smtClean="0">
                <a:solidFill>
                  <a:schemeClr val="tx1"/>
                </a:solidFill>
              </a:rPr>
              <a:t> “You shall not commit adultery.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2514600"/>
            <a:ext cx="8503920" cy="16459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“Adultery is the violation of the marriage covenant by willful participation in sexual activity with someone other than one’s spouse.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Since God’s law sanctions sexual relationships only within a legitimate marriage, the command not to commit adultery covers, in principle, all varieties of sexual immorality”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1600200"/>
            <a:ext cx="8595360" cy="64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 </a:t>
            </a:r>
            <a:r>
              <a:rPr lang="en-US" dirty="0" smtClean="0">
                <a:solidFill>
                  <a:schemeClr val="tx1"/>
                </a:solidFill>
              </a:rPr>
              <a:t>“The verb ‘to commit adultery’ can be used of either men or women”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4419600"/>
            <a:ext cx="78638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“No sexual relationship of any sort should occur outside of marriage. That is the message of this commandment”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0"/>
            <a:ext cx="466344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64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15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“You shall not steal.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1828800"/>
            <a:ext cx="8686800" cy="1097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eighth commandment safeguards everyone’s right to legitimately acquire and own property. God wants that right honored and protected”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3200400"/>
            <a:ext cx="86868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“This commandment was given to encourage the respect of others’ property. This too is an important element in a stable society. It is closely related to the 10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286000" y="0"/>
            <a:ext cx="457200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3" idx="2"/>
            <a:endCxn id="4" idx="0"/>
          </p:cNvCxnSpPr>
          <p:nvPr/>
        </p:nvCxnSpPr>
        <p:spPr>
          <a:xfrm>
            <a:off x="4572000" y="2926080"/>
            <a:ext cx="0" cy="27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09600" y="4343400"/>
            <a:ext cx="8046720" cy="1463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(New Bible Commentary)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“While other Ancient Near Eastern cultures sometimes invoked the death penalty for theft, the OT consistently rejects such a position, indicating that God values human life and the marital relationship above property”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0"/>
            <a:ext cx="9144000" cy="64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16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“You shall not bear false witness against your neighbor.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4343400"/>
            <a:ext cx="8595360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“God wants us, as His children, to commit ourselves to truth and reflect it in everything we do.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God expects truth to permeate every facet of our lives”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1752600"/>
            <a:ext cx="859536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“Keeping this law help maintain stability in a society by protecting individuals reputations”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133600" y="0"/>
            <a:ext cx="4937760" cy="548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2819400"/>
            <a:ext cx="822960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(LASB) </a:t>
            </a:r>
            <a:r>
              <a:rPr lang="en-US" dirty="0" smtClean="0">
                <a:solidFill>
                  <a:schemeClr val="tx1"/>
                </a:solidFill>
              </a:rPr>
              <a:t>“Bearing false witness means lying in court. God knew that Israel could not survive unless its system of justice was incorruptible……God warns us against deception. Even though deception is a way of life for many people, God’s people must not give in to it”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600"/>
            <a:ext cx="9144000" cy="1097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baseline="30000" dirty="0" smtClean="0">
                <a:solidFill>
                  <a:schemeClr val="tx1"/>
                </a:solidFill>
              </a:rPr>
              <a:t>17</a:t>
            </a:r>
            <a:r>
              <a:rPr lang="en-US" dirty="0" smtClean="0">
                <a:solidFill>
                  <a:schemeClr val="tx1"/>
                </a:solidFill>
              </a:rPr>
              <a:t> “You shall not covet your neighbor’s house; you shall not covet your neighbor’s wife, nor his male servant, nor his female servant, nor his ox, nor his donkey, nor anything that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your neighbor’s.”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4343400"/>
            <a:ext cx="850392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“Coveting—is aimed directly at the heart and mind of every human being. In prohibiting coveting, it defines not so much what we must do but how we should think”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" y="5562600"/>
            <a:ext cx="7772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(UCG) </a:t>
            </a:r>
            <a:r>
              <a:rPr lang="en-US" dirty="0" smtClean="0">
                <a:solidFill>
                  <a:schemeClr val="tx1"/>
                </a:solidFill>
              </a:rPr>
              <a:t>“The focus of the tenth commandment is that we are not to illicitly desire anything that already belongs to others”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200400"/>
            <a:ext cx="850392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“Covet means to crave or desire, especially in excessive or improper ways…an immoral longing for something that is not rightfully ours”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0"/>
            <a:ext cx="4846320" cy="6400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9600" y="2133600"/>
            <a:ext cx="78638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(LASB) </a:t>
            </a:r>
            <a:r>
              <a:rPr lang="en-US" dirty="0" smtClean="0">
                <a:solidFill>
                  <a:schemeClr val="tx1"/>
                </a:solidFill>
              </a:rPr>
              <a:t>“To covet is to wish to have the possessions of others. Coveting includes envy—resenting the fact that others have what you don’t”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16459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18</a:t>
            </a:r>
            <a:r>
              <a:rPr lang="en-US" dirty="0" smtClean="0">
                <a:solidFill>
                  <a:schemeClr val="tx1"/>
                </a:solidFill>
              </a:rPr>
              <a:t>Now all the people witnessed the thunderings, the lightning flashes, the sound of the trumpet, and the mountain smoking; and when the people saw </a:t>
            </a:r>
            <a:r>
              <a:rPr lang="en-US" i="1" dirty="0" smtClean="0">
                <a:solidFill>
                  <a:schemeClr val="tx1"/>
                </a:solidFill>
              </a:rPr>
              <a:t>it,</a:t>
            </a:r>
            <a:r>
              <a:rPr lang="en-US" dirty="0" smtClean="0">
                <a:solidFill>
                  <a:schemeClr val="tx1"/>
                </a:solidFill>
              </a:rPr>
              <a:t> they trembled and stood afar off.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19</a:t>
            </a:r>
            <a:r>
              <a:rPr lang="en-US" dirty="0" smtClean="0">
                <a:solidFill>
                  <a:schemeClr val="tx1"/>
                </a:solidFill>
              </a:rPr>
              <a:t>Then they said to Moses, “You speak with us, and we will hear; but let not God speak with us, lest we die.”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2133600"/>
            <a:ext cx="8595360" cy="457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v. 19  </a:t>
            </a:r>
            <a:r>
              <a:rPr lang="en-US" dirty="0" smtClean="0">
                <a:solidFill>
                  <a:schemeClr val="tx1"/>
                </a:solidFill>
              </a:rPr>
              <a:t>They knew they needed a mediator to approach God on their behalf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43200"/>
            <a:ext cx="91440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20</a:t>
            </a:r>
            <a:r>
              <a:rPr lang="en-US" dirty="0" smtClean="0">
                <a:solidFill>
                  <a:schemeClr val="tx1"/>
                </a:solidFill>
              </a:rPr>
              <a:t>And Moses said to the people, “Do not fear; for God has come </a:t>
            </a:r>
            <a:r>
              <a:rPr lang="en-US" b="1" dirty="0" smtClean="0">
                <a:solidFill>
                  <a:schemeClr val="tx1"/>
                </a:solidFill>
              </a:rPr>
              <a:t>to test you, </a:t>
            </a:r>
            <a:r>
              <a:rPr lang="en-US" dirty="0" smtClean="0">
                <a:solidFill>
                  <a:schemeClr val="tx1"/>
                </a:solidFill>
              </a:rPr>
              <a:t>and that His fear may be before you, so that you may not sin.”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21</a:t>
            </a:r>
            <a:r>
              <a:rPr lang="en-US" dirty="0" smtClean="0">
                <a:solidFill>
                  <a:schemeClr val="tx1"/>
                </a:solidFill>
              </a:rPr>
              <a:t>So the people stood afar off, but Moses drew near the thick darkness where God </a:t>
            </a:r>
            <a:r>
              <a:rPr lang="en-US" i="1" dirty="0" smtClean="0">
                <a:solidFill>
                  <a:schemeClr val="tx1"/>
                </a:solidFill>
              </a:rPr>
              <a:t>was.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5715000"/>
            <a:ext cx="813816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v. 20 “that His fear may be before you”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 “</a:t>
            </a:r>
            <a:r>
              <a:rPr lang="en-US" dirty="0" smtClean="0">
                <a:solidFill>
                  <a:schemeClr val="tx1"/>
                </a:solidFill>
              </a:rPr>
              <a:t>Fear of Him would help curb their disobedience. Tragically Israel soon lost this fear of Him—a frequent theme of their history”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4267200"/>
            <a:ext cx="877824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“to test you”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(Tanakh translation, Jewish Study Bible) </a:t>
            </a:r>
            <a:r>
              <a:rPr lang="en-US" dirty="0" smtClean="0">
                <a:solidFill>
                  <a:schemeClr val="tx1"/>
                </a:solidFill>
              </a:rPr>
              <a:t>“Another possible translation is ‘to give you an experience (of Him)…..namely the experience would instill ‘fear of God’ a deterrent to sin”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09800" y="0"/>
            <a:ext cx="4846320" cy="2743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reaction of the people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05000" y="0"/>
            <a:ext cx="5212080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Introduction to the ten commandments—Chapter 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85800" y="2362200"/>
            <a:ext cx="786384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“</a:t>
            </a:r>
            <a:r>
              <a:rPr lang="en-US" dirty="0" smtClean="0">
                <a:solidFill>
                  <a:schemeClr val="tx1"/>
                </a:solidFill>
              </a:rPr>
              <a:t>The title ‘</a:t>
            </a:r>
            <a:r>
              <a:rPr lang="en-US" b="1" dirty="0" smtClean="0">
                <a:solidFill>
                  <a:schemeClr val="tx1"/>
                </a:solidFill>
              </a:rPr>
              <a:t>Ten Commandments</a:t>
            </a:r>
            <a:r>
              <a:rPr lang="en-US" dirty="0" smtClean="0">
                <a:solidFill>
                  <a:schemeClr val="tx1"/>
                </a:solidFill>
              </a:rPr>
              <a:t>’ comes from Exodus 34: 28 and Deuteronomy 4: 13”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429000"/>
            <a:ext cx="8686800" cy="1005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Deuteronomy 4:13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13</a:t>
            </a:r>
            <a:r>
              <a:rPr lang="en-US" dirty="0" smtClean="0">
                <a:solidFill>
                  <a:schemeClr val="tx1"/>
                </a:solidFill>
              </a:rPr>
              <a:t>So He declared to you His covenant which He commanded you to perform, </a:t>
            </a:r>
            <a:r>
              <a:rPr lang="en-US" b="1" dirty="0" smtClean="0">
                <a:solidFill>
                  <a:schemeClr val="tx1"/>
                </a:solidFill>
              </a:rPr>
              <a:t>the Ten Commandments</a:t>
            </a:r>
            <a:r>
              <a:rPr lang="en-US" dirty="0" smtClean="0">
                <a:solidFill>
                  <a:schemeClr val="tx1"/>
                </a:solidFill>
              </a:rPr>
              <a:t>; and He wrote them on two tablets of stone.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4648200"/>
            <a:ext cx="877824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(Ch. 20)—The first </a:t>
            </a:r>
            <a:r>
              <a:rPr lang="en-US" b="1" dirty="0" smtClean="0">
                <a:solidFill>
                  <a:schemeClr val="tx1"/>
                </a:solidFill>
              </a:rPr>
              <a:t>written record </a:t>
            </a:r>
            <a:r>
              <a:rPr lang="en-US" dirty="0" smtClean="0">
                <a:solidFill>
                  <a:schemeClr val="tx1"/>
                </a:solidFill>
              </a:rPr>
              <a:t>of all the ten commandments together….although they were known before this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5715000"/>
            <a:ext cx="83210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Genesis 26:5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because Abraham obeyed My voice and kept My charge, My commandments, My statutes, and My laws.”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2971800"/>
            <a:ext cx="182880" cy="54864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62000" y="838200"/>
            <a:ext cx="7589520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[English]‘Ten commandments’…. is literally ‘ten words’ [Heb.] </a:t>
            </a:r>
            <a:r>
              <a:rPr lang="en-US" sz="1600" i="1" dirty="0" smtClean="0">
                <a:solidFill>
                  <a:schemeClr val="tx1"/>
                </a:solidFill>
              </a:rPr>
              <a:t>aseret hadevarim</a:t>
            </a:r>
            <a:endParaRPr lang="en-US" i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[20:1] “And God spoke all </a:t>
            </a:r>
            <a:r>
              <a:rPr lang="en-US" b="1" dirty="0" smtClean="0">
                <a:solidFill>
                  <a:schemeClr val="tx1"/>
                </a:solidFill>
              </a:rPr>
              <a:t>these words</a:t>
            </a:r>
            <a:r>
              <a:rPr lang="en-US" dirty="0" smtClean="0">
                <a:solidFill>
                  <a:schemeClr val="tx1"/>
                </a:solidFill>
              </a:rPr>
              <a:t>, saying:”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Are also called the ‘Decalogue’(from Latin for ‘ten words’)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95800" y="5334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19200" y="0"/>
            <a:ext cx="6675120" cy="8229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 Section: “</a:t>
            </a:r>
            <a:r>
              <a:rPr lang="en-US" b="1" dirty="0" smtClean="0">
                <a:solidFill>
                  <a:schemeClr val="tx1"/>
                </a:solidFill>
              </a:rPr>
              <a:t>The book of the covenant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Chapter 20: 22- 23:33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1143000"/>
            <a:ext cx="859536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book of Exodus leaves the </a:t>
            </a:r>
            <a:r>
              <a:rPr lang="en-US" b="1" dirty="0" smtClean="0">
                <a:solidFill>
                  <a:schemeClr val="tx1"/>
                </a:solidFill>
              </a:rPr>
              <a:t>narrative</a:t>
            </a:r>
            <a:r>
              <a:rPr lang="en-US" dirty="0" smtClean="0">
                <a:solidFill>
                  <a:schemeClr val="tx1"/>
                </a:solidFill>
              </a:rPr>
              <a:t> to show the contents of the book of the covenant….the story will resume in chapter 24: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2438400"/>
            <a:ext cx="8229600" cy="1188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“God applied and elaborated on the Decalogue in its civil and religious implications for the nation.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This section </a:t>
            </a:r>
            <a:r>
              <a:rPr lang="en-US" dirty="0" smtClean="0">
                <a:solidFill>
                  <a:schemeClr val="tx1"/>
                </a:solidFill>
              </a:rPr>
              <a:t>is called ‘</a:t>
            </a:r>
            <a:r>
              <a:rPr lang="en-US" b="1" dirty="0" smtClean="0">
                <a:solidFill>
                  <a:schemeClr val="tx1"/>
                </a:solidFill>
              </a:rPr>
              <a:t>the book of the covenant</a:t>
            </a:r>
            <a:r>
              <a:rPr lang="en-US" dirty="0" smtClean="0">
                <a:solidFill>
                  <a:schemeClr val="tx1"/>
                </a:solidFill>
              </a:rPr>
              <a:t>’ based on that phrase in 24:7”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886200"/>
            <a:ext cx="768096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Exodus 24:7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7</a:t>
            </a:r>
            <a:r>
              <a:rPr lang="en-US" dirty="0" smtClean="0">
                <a:solidFill>
                  <a:schemeClr val="tx1"/>
                </a:solidFill>
              </a:rPr>
              <a:t>Then he took the </a:t>
            </a:r>
            <a:r>
              <a:rPr lang="en-US" b="1" dirty="0" smtClean="0">
                <a:solidFill>
                  <a:schemeClr val="tx1"/>
                </a:solidFill>
              </a:rPr>
              <a:t>Book of the Covenant </a:t>
            </a:r>
            <a:r>
              <a:rPr lang="en-US" dirty="0" smtClean="0">
                <a:solidFill>
                  <a:schemeClr val="tx1"/>
                </a:solidFill>
              </a:rPr>
              <a:t>and read in the hearing of the people. And they said, “All that the Lord has said we will do, and be obedient.”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715000" y="342900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1554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22</a:t>
            </a:r>
            <a:r>
              <a:rPr lang="en-US" dirty="0" smtClean="0">
                <a:solidFill>
                  <a:schemeClr val="tx1"/>
                </a:solidFill>
              </a:rPr>
              <a:t>Then the Lord said to Moses, “Thus you shall say to the children of Israel: ‘You have seen that I have talked with you from heaven.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23</a:t>
            </a:r>
            <a:r>
              <a:rPr lang="en-US" dirty="0" smtClean="0">
                <a:solidFill>
                  <a:schemeClr val="tx1"/>
                </a:solidFill>
              </a:rPr>
              <a:t>You shall not make </a:t>
            </a:r>
            <a:r>
              <a:rPr lang="en-US" i="1" dirty="0" smtClean="0">
                <a:solidFill>
                  <a:schemeClr val="tx1"/>
                </a:solidFill>
              </a:rPr>
              <a:t>anything to be</a:t>
            </a:r>
            <a:r>
              <a:rPr lang="en-US" dirty="0" smtClean="0">
                <a:solidFill>
                  <a:schemeClr val="tx1"/>
                </a:solidFill>
              </a:rPr>
              <a:t> with Me—gods of silver or gods of gold you shall not make for yourselves.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3124200"/>
            <a:ext cx="83210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v. 23 (BKC)   </a:t>
            </a:r>
            <a:r>
              <a:rPr lang="en-US" dirty="0" smtClean="0">
                <a:solidFill>
                  <a:schemeClr val="tx1"/>
                </a:solidFill>
              </a:rPr>
              <a:t>“The command to worship God alone, not other deities and the caution against making carved or molten idols of silver or gold, re-emphasizes the first and second commandment”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4572000"/>
            <a:ext cx="841248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next instructions for building an altar and offering sacrifices form an essential part of the ratification of the covenant in chapter 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71600" y="0"/>
            <a:ext cx="649224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v. 22-26  Instructions for the offering of sacrifices: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About idolatry and proper worship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43400" y="5486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92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24</a:t>
            </a:r>
            <a:r>
              <a:rPr lang="en-US" dirty="0" smtClean="0">
                <a:solidFill>
                  <a:schemeClr val="tx1"/>
                </a:solidFill>
              </a:rPr>
              <a:t>An altar of earth you shall make for Me, and you shall sacrifice on it your burnt offerings and your peace offerings, your sheep and your oxen. In every place where I record My name I will come to you, and I will bless you.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25</a:t>
            </a:r>
            <a:r>
              <a:rPr lang="en-US" dirty="0" smtClean="0">
                <a:solidFill>
                  <a:schemeClr val="tx1"/>
                </a:solidFill>
              </a:rPr>
              <a:t>And if you make Me an altar of stone, you shall not build it of hewn stone; for if you use your tool on it, you have profaned it.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057400"/>
            <a:ext cx="841248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 “</a:t>
            </a:r>
            <a:r>
              <a:rPr lang="en-US" dirty="0" smtClean="0">
                <a:solidFill>
                  <a:schemeClr val="tx1"/>
                </a:solidFill>
              </a:rPr>
              <a:t>Altars with elaborate craftsmanship and elevated platforms with staircases were common in the worship of false deities”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602480"/>
            <a:ext cx="9144000" cy="731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26</a:t>
            </a:r>
            <a:r>
              <a:rPr lang="en-US" dirty="0" smtClean="0">
                <a:solidFill>
                  <a:schemeClr val="tx1"/>
                </a:solidFill>
              </a:rPr>
              <a:t>Nor shall you go up by steps to My altar, that your nakedness may not be exposed on it.’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3200400"/>
            <a:ext cx="839724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“The altar was to be unadorned by craftsmanship; it was to be of earth (natural stones), and without steps so the priests would not be indecently exposed.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19600" y="4130040"/>
            <a:ext cx="182880" cy="64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62200" y="55418"/>
            <a:ext cx="4572000" cy="5486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Lessons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914400"/>
            <a:ext cx="9144000" cy="1188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Ch. 18  Jethro </a:t>
            </a:r>
            <a:r>
              <a:rPr lang="en-US" dirty="0">
                <a:solidFill>
                  <a:schemeClr val="tx1"/>
                </a:solidFill>
              </a:rPr>
              <a:t>advised Moses to delegate some of his responsibilities…to appoint spiritually and morally qualified men a judges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God want us to be spiritually and morally qualified to help rule with Christ in the </a:t>
            </a:r>
            <a:r>
              <a:rPr lang="en-US" dirty="0" smtClean="0">
                <a:solidFill>
                  <a:schemeClr val="tx1"/>
                </a:solidFill>
              </a:rPr>
              <a:t>kingdom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2286000"/>
            <a:ext cx="9144000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Ch. 19  The </a:t>
            </a:r>
            <a:r>
              <a:rPr lang="en-US" dirty="0">
                <a:solidFill>
                  <a:schemeClr val="tx1"/>
                </a:solidFill>
              </a:rPr>
              <a:t>consecration of Israel at this time of Pentecost, marked the beginning of the ‘Church in the wilderness’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Pentecost </a:t>
            </a:r>
            <a:r>
              <a:rPr lang="en-US" dirty="0" smtClean="0">
                <a:solidFill>
                  <a:schemeClr val="tx1"/>
                </a:solidFill>
              </a:rPr>
              <a:t>(Acts 2) marked </a:t>
            </a:r>
            <a:r>
              <a:rPr lang="en-US" dirty="0">
                <a:solidFill>
                  <a:schemeClr val="tx1"/>
                </a:solidFill>
              </a:rPr>
              <a:t>the beginning of the New Testament </a:t>
            </a:r>
            <a:r>
              <a:rPr lang="en-US" dirty="0" smtClean="0">
                <a:solidFill>
                  <a:schemeClr val="tx1"/>
                </a:solidFill>
              </a:rPr>
              <a:t>Church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3810000"/>
            <a:ext cx="914400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God gave a special commission to Israel: if they would </a:t>
            </a:r>
            <a:r>
              <a:rPr lang="en-US" b="1">
                <a:solidFill>
                  <a:schemeClr val="tx1"/>
                </a:solidFill>
              </a:rPr>
              <a:t>obey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they </a:t>
            </a:r>
            <a:r>
              <a:rPr lang="en-US" dirty="0">
                <a:solidFill>
                  <a:schemeClr val="tx1"/>
                </a:solidFill>
              </a:rPr>
              <a:t>would be a special treasure above all people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Church today has a special commission to be a light and preach the gospel to the </a:t>
            </a:r>
            <a:r>
              <a:rPr lang="en-US" dirty="0" smtClean="0">
                <a:solidFill>
                  <a:schemeClr val="tx1"/>
                </a:solidFill>
              </a:rPr>
              <a:t>world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5486400"/>
            <a:ext cx="91440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“</a:t>
            </a:r>
            <a:r>
              <a:rPr lang="en-US" dirty="0" smtClean="0">
                <a:solidFill>
                  <a:schemeClr val="tx1"/>
                </a:solidFill>
              </a:rPr>
              <a:t>The ten commandments are an excellent summary of ten divine rules for human conduct”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4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05000" y="0"/>
            <a:ext cx="50292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 commandments and historical notes: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685800"/>
            <a:ext cx="914400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“One of the great events in the history of Israel, and perhaps in the history of mankind, is the giving of the law”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1600200"/>
            <a:ext cx="850392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(Zondervan Bible Backgrounds Commentary)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“There are no exact parallels to this list from other ancient Near Eastern societies, although a few text present similarities”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343400" y="3733800"/>
            <a:ext cx="18288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2895600"/>
            <a:ext cx="83210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(Tanakh translation, Jewish Study Bible)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“Elsewhere in the ancient Near East the laws were believed to be the product of human minds, particularly the king”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4191000"/>
            <a:ext cx="870204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(Tanakh)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“Implicit in this biblical view is that God is Israel’s king, hence its legislator. This elevated the status of law beyond matters of practicality and endowed it with sanctity”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3400" y="5410200"/>
            <a:ext cx="822960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ten commandments would be repeated to the Israelites who were about to enter the land of Canaan after 40 years of wandering [Deuteronomy 5]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“Jesus Christ defined the </a:t>
            </a:r>
            <a:r>
              <a:rPr lang="en-US" b="1" dirty="0" smtClean="0">
                <a:solidFill>
                  <a:schemeClr val="tx1"/>
                </a:solidFill>
              </a:rPr>
              <a:t>purpose</a:t>
            </a:r>
            <a:r>
              <a:rPr lang="en-US" dirty="0" smtClean="0">
                <a:solidFill>
                  <a:schemeClr val="tx1"/>
                </a:solidFill>
              </a:rPr>
              <a:t> of God’s law as teaching us how to apply the two great principles of loving God and loving each other”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6492240" cy="23774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Mark 12:29-30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29</a:t>
            </a:r>
            <a:r>
              <a:rPr lang="en-US" dirty="0" smtClean="0">
                <a:solidFill>
                  <a:schemeClr val="tx1"/>
                </a:solidFill>
              </a:rPr>
              <a:t>Jesus answered him, “The first of all the commandments </a:t>
            </a:r>
            <a:r>
              <a:rPr lang="en-US" i="1" dirty="0" smtClean="0">
                <a:solidFill>
                  <a:schemeClr val="tx1"/>
                </a:solidFill>
              </a:rPr>
              <a:t>is: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‘Hear, O Israel, the Lord our God, the Lord is one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30</a:t>
            </a:r>
            <a:r>
              <a:rPr lang="en-US" i="1" dirty="0" smtClean="0">
                <a:solidFill>
                  <a:schemeClr val="tx1"/>
                </a:solidFill>
              </a:rPr>
              <a:t>And you shall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love the Lord your God with all your heart, with all your soul, with all your mind, and with all your strength.’ </a:t>
            </a:r>
            <a:r>
              <a:rPr lang="en-US" baseline="30000" dirty="0" smtClean="0">
                <a:solidFill>
                  <a:schemeClr val="tx1"/>
                </a:solidFill>
              </a:rPr>
              <a:t>£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aseline="30000" dirty="0" smtClean="0">
                <a:solidFill>
                  <a:schemeClr val="tx1"/>
                </a:solidFill>
              </a:rPr>
              <a:t>£</a:t>
            </a: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the first commandment.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5638800"/>
            <a:ext cx="8595360" cy="8229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 </a:t>
            </a:r>
            <a:r>
              <a:rPr lang="en-US" dirty="0" smtClean="0">
                <a:solidFill>
                  <a:schemeClr val="tx1"/>
                </a:solidFill>
              </a:rPr>
              <a:t>“The ten commandments are an excellent summary of ten divine rules for human conduct”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886200"/>
            <a:ext cx="6583680" cy="1188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Mark 12:31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aseline="30000" dirty="0" smtClean="0">
                <a:solidFill>
                  <a:schemeClr val="tx1"/>
                </a:solidFill>
              </a:rPr>
              <a:t>31</a:t>
            </a:r>
            <a:r>
              <a:rPr lang="en-US" dirty="0" smtClean="0">
                <a:solidFill>
                  <a:schemeClr val="tx1"/>
                </a:solidFill>
              </a:rPr>
              <a:t>And the second, like </a:t>
            </a:r>
            <a:r>
              <a:rPr lang="en-US" i="1" dirty="0" smtClean="0">
                <a:solidFill>
                  <a:schemeClr val="tx1"/>
                </a:solidFill>
              </a:rPr>
              <a:t>it, is</a:t>
            </a:r>
            <a:r>
              <a:rPr lang="en-US" dirty="0" smtClean="0">
                <a:solidFill>
                  <a:schemeClr val="tx1"/>
                </a:solidFill>
              </a:rPr>
              <a:t> this: </a:t>
            </a:r>
            <a:r>
              <a:rPr lang="en-US" i="1" dirty="0" smtClean="0">
                <a:solidFill>
                  <a:schemeClr val="tx1"/>
                </a:solidFill>
              </a:rPr>
              <a:t>‘You shall love your neighbor as yourself.’ </a:t>
            </a:r>
            <a:r>
              <a:rPr lang="en-US" baseline="30000" dirty="0" smtClean="0">
                <a:solidFill>
                  <a:schemeClr val="tx1"/>
                </a:solidFill>
              </a:rPr>
              <a:t>£</a:t>
            </a:r>
            <a:r>
              <a:rPr lang="en-US" dirty="0" smtClean="0">
                <a:solidFill>
                  <a:schemeClr val="tx1"/>
                </a:solidFill>
              </a:rPr>
              <a:t> There is no other commandment greater than these.”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934200" y="1828800"/>
            <a:ext cx="2011680" cy="1097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Summed up in the first four commandments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10400" y="3733800"/>
            <a:ext cx="1920240" cy="1463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Summed up in the last six commandments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324600" y="2209800"/>
            <a:ext cx="64008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553200" y="4343400"/>
            <a:ext cx="64008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7955280" cy="548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b="1" dirty="0" smtClean="0">
                <a:solidFill>
                  <a:schemeClr val="tx1"/>
                </a:solidFill>
              </a:rPr>
              <a:t>God</a:t>
            </a:r>
            <a:r>
              <a:rPr lang="en-US" dirty="0" smtClean="0">
                <a:solidFill>
                  <a:schemeClr val="tx1"/>
                </a:solidFill>
              </a:rPr>
              <a:t> spoke all these words, saying: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819400" y="0"/>
            <a:ext cx="3474720" cy="5486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Exodus 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4038600"/>
            <a:ext cx="320040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His relationship with His people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1447800"/>
            <a:ext cx="8686800" cy="548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(Expositors) </a:t>
            </a:r>
            <a:r>
              <a:rPr lang="en-US" dirty="0" smtClean="0">
                <a:solidFill>
                  <a:schemeClr val="tx1"/>
                </a:solidFill>
              </a:rPr>
              <a:t>“God himself is the speaker and source of these commandments”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00400"/>
            <a:ext cx="9144000" cy="64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“I </a:t>
            </a:r>
            <a:r>
              <a:rPr lang="en-US" i="1" dirty="0" smtClean="0">
                <a:solidFill>
                  <a:schemeClr val="tx1"/>
                </a:solidFill>
              </a:rPr>
              <a:t>am</a:t>
            </a:r>
            <a:r>
              <a:rPr lang="en-US" dirty="0" smtClean="0">
                <a:solidFill>
                  <a:schemeClr val="tx1"/>
                </a:solidFill>
              </a:rPr>
              <a:t> the Lord your God, who brought you out of the land of Egypt, out of the house of bondage.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33800" y="4038600"/>
            <a:ext cx="521208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And what he had done for them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19200" y="35052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019800" y="3505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09600" y="2133600"/>
            <a:ext cx="7863840" cy="7315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(Companion)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b="1" dirty="0" smtClean="0">
                <a:solidFill>
                  <a:schemeClr val="tx1"/>
                </a:solidFill>
              </a:rPr>
              <a:t>God</a:t>
            </a:r>
            <a:r>
              <a:rPr lang="en-US" dirty="0" smtClean="0">
                <a:solidFill>
                  <a:schemeClr val="tx1"/>
                </a:solidFill>
              </a:rPr>
              <a:t>”= Elohim (Heb): hence of universal application. Not Jehovah, for this title would have limited the law to Israel”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9600" y="4953000"/>
            <a:ext cx="804672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(Keil and Delitzch) </a:t>
            </a:r>
            <a:r>
              <a:rPr lang="en-US" dirty="0" smtClean="0">
                <a:solidFill>
                  <a:schemeClr val="tx1"/>
                </a:solidFill>
              </a:rPr>
              <a:t>“By bringing them out of Egypt, the house of bondage, Jehovah had proved to the Israelites that He was their God”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9" grpId="0" animBg="1"/>
      <p:bldP spid="1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48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“You shall have no other gods </a:t>
            </a:r>
            <a:r>
              <a:rPr lang="en-US" b="1" dirty="0" smtClean="0">
                <a:solidFill>
                  <a:schemeClr val="tx1"/>
                </a:solidFill>
              </a:rPr>
              <a:t>before</a:t>
            </a:r>
            <a:r>
              <a:rPr lang="en-US" dirty="0" smtClean="0">
                <a:solidFill>
                  <a:schemeClr val="tx1"/>
                </a:solidFill>
              </a:rPr>
              <a:t> Me.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3733800"/>
            <a:ext cx="8503920" cy="128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“Establishing, developing and maintaining that personal relationship with the true living God is the most important commitment we can ever make.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That is the primary focus of the first commandment”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2514600"/>
            <a:ext cx="8595360" cy="10058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 </a:t>
            </a:r>
            <a:r>
              <a:rPr lang="en-US" dirty="0" smtClean="0">
                <a:solidFill>
                  <a:schemeClr val="tx1"/>
                </a:solidFill>
              </a:rPr>
              <a:t>“The first of the Ten Commandments is that Israel was to worship the one true God. Worshipping false gods would be setting up rivals to Him”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05200" y="1371600"/>
            <a:ext cx="530352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(Keil and Delitzch)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“other gods, literally </a:t>
            </a:r>
            <a:r>
              <a:rPr lang="en-US" i="1" dirty="0" smtClean="0">
                <a:solidFill>
                  <a:schemeClr val="tx1"/>
                </a:solidFill>
              </a:rPr>
              <a:t>beyond me</a:t>
            </a:r>
            <a:r>
              <a:rPr lang="en-US" dirty="0" smtClean="0">
                <a:solidFill>
                  <a:schemeClr val="tx1"/>
                </a:solidFill>
              </a:rPr>
              <a:t>, or in addition to me”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943600" y="1066800"/>
            <a:ext cx="76200" cy="548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514600" y="0"/>
            <a:ext cx="420624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38200"/>
            <a:ext cx="9144000" cy="731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endParaRPr lang="en-US" baseline="30000" dirty="0" smtClean="0">
              <a:solidFill>
                <a:schemeClr val="tx1"/>
              </a:solidFill>
            </a:endParaRPr>
          </a:p>
          <a:p>
            <a:pPr algn="ctr"/>
            <a:r>
              <a:rPr lang="en-US" baseline="30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“You shall not </a:t>
            </a:r>
            <a:r>
              <a:rPr lang="en-US" b="1" dirty="0" smtClean="0">
                <a:solidFill>
                  <a:schemeClr val="tx1"/>
                </a:solidFill>
              </a:rPr>
              <a:t>make </a:t>
            </a:r>
            <a:r>
              <a:rPr lang="en-US" dirty="0" smtClean="0">
                <a:solidFill>
                  <a:schemeClr val="tx1"/>
                </a:solidFill>
              </a:rPr>
              <a:t>for yourself a carved image—any likeness </a:t>
            </a:r>
            <a:r>
              <a:rPr lang="en-US" i="1" dirty="0" smtClean="0">
                <a:solidFill>
                  <a:schemeClr val="tx1"/>
                </a:solidFill>
              </a:rPr>
              <a:t>of anything</a:t>
            </a:r>
            <a:r>
              <a:rPr lang="en-US" dirty="0" smtClean="0">
                <a:solidFill>
                  <a:schemeClr val="tx1"/>
                </a:solidFill>
              </a:rPr>
              <a:t> that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in heaven above, or that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in the earth beneath, or that </a:t>
            </a:r>
            <a:r>
              <a:rPr lang="en-US" i="1" dirty="0" smtClean="0">
                <a:solidFill>
                  <a:schemeClr val="tx1"/>
                </a:solidFill>
              </a:rPr>
              <a:t>is</a:t>
            </a:r>
            <a:r>
              <a:rPr lang="en-US" dirty="0" smtClean="0">
                <a:solidFill>
                  <a:schemeClr val="tx1"/>
                </a:solidFill>
              </a:rPr>
              <a:t> in the water under the earth;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2590800"/>
            <a:ext cx="91440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(UCG booklet, the Ten Commandments)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“The </a:t>
            </a:r>
            <a:r>
              <a:rPr lang="en-US" b="1" dirty="0" smtClean="0">
                <a:solidFill>
                  <a:schemeClr val="tx1"/>
                </a:solidFill>
              </a:rPr>
              <a:t>second commandment </a:t>
            </a:r>
            <a:r>
              <a:rPr lang="en-US" dirty="0" smtClean="0">
                <a:solidFill>
                  <a:schemeClr val="tx1"/>
                </a:solidFill>
              </a:rPr>
              <a:t>differs from the first in that it explains that, in our worship, we must not reduce God to </a:t>
            </a:r>
            <a:r>
              <a:rPr lang="en-US" b="1" dirty="0" smtClean="0">
                <a:solidFill>
                  <a:schemeClr val="tx1"/>
                </a:solidFill>
              </a:rPr>
              <a:t>a likeness of a physical object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95400" y="3733800"/>
            <a:ext cx="64008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(BKC) </a:t>
            </a:r>
            <a:r>
              <a:rPr lang="en-US" dirty="0" smtClean="0">
                <a:solidFill>
                  <a:schemeClr val="tx1"/>
                </a:solidFill>
              </a:rPr>
              <a:t>“The worship of God was to be spiritual, not material.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0" y="1752600"/>
            <a:ext cx="5852160" cy="64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“</a:t>
            </a:r>
            <a:r>
              <a:rPr lang="en-US" sz="1600" b="1" dirty="0" smtClean="0">
                <a:solidFill>
                  <a:schemeClr val="tx1"/>
                </a:solidFill>
              </a:rPr>
              <a:t>make</a:t>
            </a:r>
            <a:r>
              <a:rPr lang="en-US" sz="1600" dirty="0" smtClean="0">
                <a:solidFill>
                  <a:schemeClr val="tx1"/>
                </a:solidFill>
              </a:rPr>
              <a:t>”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(Companion) “The making is equally forbidden as the worshipping”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09800" y="0"/>
            <a:ext cx="4846320" cy="6400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Commandment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v.4-6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" y="4495800"/>
            <a:ext cx="7955280" cy="19202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(Babylon, Joan Oates)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“Central in official Babylon religion was the image of the god itself. The deity was considered present in the image;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They were fashioned and repaired in special workshops and had to undergo an elaborate and highly secret ritual of consecration which endowed them with ‘life’.”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0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143000"/>
            <a:ext cx="37623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Oval 5"/>
          <p:cNvSpPr>
            <a:spLocks noChangeArrowheads="1"/>
          </p:cNvSpPr>
          <p:nvPr/>
        </p:nvSpPr>
        <p:spPr bwMode="auto">
          <a:xfrm>
            <a:off x="685800" y="2743200"/>
            <a:ext cx="13716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Statue of baal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0"/>
            <a:ext cx="768096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v. 3 “You shall not make for yourself a carved image…. v. 4 you shall not bow down to them nor serve them…”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9863" y="571500"/>
            <a:ext cx="37242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32766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Osiris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2531</Words>
  <Application>Microsoft Office PowerPoint</Application>
  <PresentationFormat>On-screen Show (4:3)</PresentationFormat>
  <Paragraphs>192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 20-22</dc:title>
  <dc:creator>owner</dc:creator>
  <cp:lastModifiedBy>Vicki Hachmann</cp:lastModifiedBy>
  <cp:revision>226</cp:revision>
  <dcterms:created xsi:type="dcterms:W3CDTF">2016-05-18T15:37:06Z</dcterms:created>
  <dcterms:modified xsi:type="dcterms:W3CDTF">2016-12-20T03:07:52Z</dcterms:modified>
</cp:coreProperties>
</file>