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83" r:id="rId18"/>
    <p:sldId id="274" r:id="rId19"/>
    <p:sldId id="275" r:id="rId20"/>
    <p:sldId id="276" r:id="rId21"/>
    <p:sldId id="282" r:id="rId22"/>
    <p:sldId id="273" r:id="rId23"/>
    <p:sldId id="278" r:id="rId24"/>
    <p:sldId id="284" r:id="rId25"/>
    <p:sldId id="281" r:id="rId26"/>
    <p:sldId id="291" r:id="rId27"/>
    <p:sldId id="292" r:id="rId28"/>
    <p:sldId id="279" r:id="rId29"/>
    <p:sldId id="290"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CD557D7-F684-42A3-8195-B1BC53E16D11}" type="datetimeFigureOut">
              <a:rPr lang="en-US" altLang="en-US"/>
              <a:pPr>
                <a:defRPr/>
              </a:pPr>
              <a:t>6/18/2016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7EF9B8B-76A4-4F71-8DE6-782C93E15EF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B913BC-28C0-4A3A-A383-315CC15287FB}" type="datetimeFigureOut">
              <a:rPr lang="en-US" altLang="en-US"/>
              <a:pPr>
                <a:defRPr/>
              </a:pPr>
              <a:t>6/18/2016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3F2D2AB-A132-4788-9A2A-A92F4DFB2282}"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A788A9-65A1-4B32-8800-A739579C4841}" type="datetimeFigureOut">
              <a:rPr lang="en-US" altLang="en-US"/>
              <a:pPr>
                <a:defRPr/>
              </a:pPr>
              <a:t>6/18/2016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C818A3D-52A6-48F8-B129-B790ECE17294}"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AF3256-8187-42F1-AB68-462E9DDA49FF}" type="datetimeFigureOut">
              <a:rPr lang="en-US" altLang="en-US"/>
              <a:pPr>
                <a:defRPr/>
              </a:pPr>
              <a:t>6/18/2016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ACD0EE-1F52-4006-807A-6F06B7D917AD}"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7C75C14-FE10-4DC3-9D24-B3EA67BD081B}" type="datetimeFigureOut">
              <a:rPr lang="en-US" altLang="en-US"/>
              <a:pPr>
                <a:defRPr/>
              </a:pPr>
              <a:t>6/18/2016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0E1BB4-7202-449F-83B8-02C76E63D3CD}"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D8FEA5A-847D-426C-8B26-91A90CC3C2C9}" type="datetimeFigureOut">
              <a:rPr lang="en-US" altLang="en-US"/>
              <a:pPr>
                <a:defRPr/>
              </a:pPr>
              <a:t>6/18/2016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B6BF2D9-44F4-41EF-B66D-F41E25AC886D}"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3BB3CC1-0A4D-41A2-BD61-AF01E3DE83DA}" type="datetimeFigureOut">
              <a:rPr lang="en-US" altLang="en-US"/>
              <a:pPr>
                <a:defRPr/>
              </a:pPr>
              <a:t>6/18/2016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3E8212F-50C0-4021-834F-9372D437DBC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41BAE59-1548-4C01-AF03-8DFD9ECFF663}" type="datetimeFigureOut">
              <a:rPr lang="en-US" altLang="en-US"/>
              <a:pPr>
                <a:defRPr/>
              </a:pPr>
              <a:t>6/18/2016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817D391-1B87-42B0-B40B-2CD59B1DC580}"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325845-F11A-4AB4-B85B-745D44778255}" type="datetimeFigureOut">
              <a:rPr lang="en-US" altLang="en-US"/>
              <a:pPr>
                <a:defRPr/>
              </a:pPr>
              <a:t>6/18/2016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49EF2A5-05D1-45A5-8388-B89159514B56}"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6117BE-7072-408C-BA14-482170FD460E}" type="datetimeFigureOut">
              <a:rPr lang="en-US" altLang="en-US"/>
              <a:pPr>
                <a:defRPr/>
              </a:pPr>
              <a:t>6/18/2016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7DF7D96-8B00-4F05-A5CA-C7835235464F}"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356C08-9E26-4E91-826C-47747B1CF48D}" type="datetimeFigureOut">
              <a:rPr lang="en-US" altLang="en-US"/>
              <a:pPr>
                <a:defRPr/>
              </a:pPr>
              <a:t>6/18/2016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4F51F9-D78C-47D2-916F-7067CFBBAE2F}"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6FBFC"/>
            </a:gs>
            <a:gs pos="74001">
              <a:srgbClr val="AEDAE5"/>
            </a:gs>
            <a:gs pos="83000">
              <a:srgbClr val="AEDAE5"/>
            </a:gs>
            <a:gs pos="100000">
              <a:srgbClr val="C9E6EE"/>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85CFAC5F-6749-4732-A507-6C9B821730EC}" type="datetimeFigureOut">
              <a:rPr lang="en-US" altLang="en-US"/>
              <a:pPr>
                <a:defRPr/>
              </a:pPr>
              <a:t>6/18/2016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100F160-FFBF-41EF-AF4D-3A8D0D0FE74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9" descr="Farm Father's Day.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7313" y="0"/>
            <a:ext cx="9959976" cy="6858000"/>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chemeClr val="accent1"/>
          </a:solidFill>
        </p:spPr>
        <p:txBody>
          <a:bodyPr/>
          <a:lstStyle/>
          <a:p>
            <a:pPr eaLnBrk="1" hangingPunct="1"/>
            <a:r>
              <a:rPr lang="en-US" smtClean="0"/>
              <a:t>Abba Father</a:t>
            </a:r>
          </a:p>
        </p:txBody>
      </p:sp>
      <p:sp>
        <p:nvSpPr>
          <p:cNvPr id="11267" name="Content Placeholder 2"/>
          <p:cNvSpPr>
            <a:spLocks noGrp="1"/>
          </p:cNvSpPr>
          <p:nvPr>
            <p:ph idx="1"/>
          </p:nvPr>
        </p:nvSpPr>
        <p:spPr>
          <a:solidFill>
            <a:schemeClr val="bg2"/>
          </a:solidFill>
        </p:spPr>
        <p:txBody>
          <a:bodyPr/>
          <a:lstStyle/>
          <a:p>
            <a:pPr eaLnBrk="1" hangingPunct="1">
              <a:buFont typeface="Wingdings" pitchFamily="2" charset="2"/>
              <a:buChar char="Ø"/>
            </a:pPr>
            <a:r>
              <a:rPr lang="en-US" sz="3600" b="1" smtClean="0"/>
              <a:t>Rom 8:15</a:t>
            </a:r>
          </a:p>
          <a:p>
            <a:pPr eaLnBrk="1" hangingPunct="1">
              <a:buFont typeface="Wingdings" pitchFamily="2" charset="2"/>
              <a:buChar char="Ø"/>
            </a:pPr>
            <a:r>
              <a:rPr lang="en-US" sz="3600" b="1" smtClean="0"/>
              <a:t>   MK 14:36</a:t>
            </a:r>
          </a:p>
          <a:p>
            <a:pPr eaLnBrk="1" hangingPunct="1">
              <a:buFont typeface="Wingdings" pitchFamily="2" charset="2"/>
              <a:buChar char="Ø"/>
            </a:pPr>
            <a:r>
              <a:rPr lang="en-US" sz="3600" b="1" smtClean="0"/>
              <a:t>     Rom 8:12-15</a:t>
            </a:r>
          </a:p>
          <a:p>
            <a:pPr eaLnBrk="1" hangingPunct="1">
              <a:buFont typeface="Wingdings" pitchFamily="2" charset="2"/>
              <a:buChar char="Ø"/>
            </a:pPr>
            <a:r>
              <a:rPr lang="en-US" sz="3600" b="1" smtClean="0"/>
              <a:t>        Gal 4:6</a:t>
            </a:r>
          </a:p>
          <a:p>
            <a:pPr eaLnBrk="1" hangingPunct="1">
              <a:buFont typeface="Wingdings" pitchFamily="2" charset="2"/>
              <a:buChar char="Ø"/>
            </a:pPr>
            <a:r>
              <a:rPr lang="en-US" sz="3600" b="1" smtClean="0"/>
              <a:t>           Matt 6:32-33   </a:t>
            </a: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pPr eaLnBrk="1" hangingPunct="1">
              <a:defRPr/>
            </a:pPr>
            <a:r>
              <a:rPr lang="en-US" dirty="0"/>
              <a:t>What The Father Does For Us</a:t>
            </a:r>
          </a:p>
        </p:txBody>
      </p:sp>
      <p:sp>
        <p:nvSpPr>
          <p:cNvPr id="3" name="Content Placeholder 2"/>
          <p:cNvSpPr>
            <a:spLocks noGrp="1"/>
          </p:cNvSpPr>
          <p:nvPr>
            <p:ph idx="1"/>
          </p:nvPr>
        </p:nvSpPr>
        <p:spPr>
          <a:solidFill>
            <a:schemeClr val="tx2"/>
          </a:solidFill>
        </p:spPr>
        <p:txBody>
          <a:bodyPr/>
          <a:lstStyle/>
          <a:p>
            <a:pPr marL="0" indent="0" algn="ctr" eaLnBrk="1" hangingPunct="1">
              <a:buFont typeface="Arial" panose="020B0604020202020204" pitchFamily="34" charset="0"/>
              <a:buNone/>
              <a:defRPr/>
            </a:pPr>
            <a:r>
              <a:rPr lang="en-US" sz="4000" b="1" u="sng" dirty="0">
                <a:solidFill>
                  <a:schemeClr val="bg1"/>
                </a:solidFill>
              </a:rPr>
              <a:t>We Learn Our Role From God</a:t>
            </a:r>
          </a:p>
          <a:p>
            <a:pPr algn="ctr" eaLnBrk="1" hangingPunct="1">
              <a:buFont typeface="Wingdings" panose="05000000000000000000" pitchFamily="2" charset="2"/>
              <a:buChar char="q"/>
              <a:defRPr/>
            </a:pPr>
            <a:r>
              <a:rPr lang="en-US" sz="3600" b="1" dirty="0">
                <a:solidFill>
                  <a:schemeClr val="bg1"/>
                </a:solidFill>
              </a:rPr>
              <a:t>PS 119:105-105; 32:8-9</a:t>
            </a:r>
          </a:p>
          <a:p>
            <a:pPr algn="ctr" eaLnBrk="1" hangingPunct="1">
              <a:buFont typeface="Wingdings" panose="05000000000000000000" pitchFamily="2" charset="2"/>
              <a:buChar char="q"/>
              <a:defRPr/>
            </a:pPr>
            <a:r>
              <a:rPr lang="en-US" sz="3600" b="1" dirty="0" err="1">
                <a:solidFill>
                  <a:schemeClr val="bg1"/>
                </a:solidFill>
              </a:rPr>
              <a:t>Prov</a:t>
            </a:r>
            <a:r>
              <a:rPr lang="en-US" sz="3600" b="1" dirty="0">
                <a:solidFill>
                  <a:schemeClr val="bg1"/>
                </a:solidFill>
              </a:rPr>
              <a:t> 4:3-8</a:t>
            </a:r>
          </a:p>
          <a:p>
            <a:pPr algn="ctr" eaLnBrk="1" hangingPunct="1">
              <a:buFont typeface="Wingdings" panose="05000000000000000000" pitchFamily="2" charset="2"/>
              <a:buChar char="q"/>
              <a:defRPr/>
            </a:pPr>
            <a:r>
              <a:rPr lang="en-US" sz="3600" b="1" dirty="0">
                <a:solidFill>
                  <a:schemeClr val="bg1"/>
                </a:solidFill>
              </a:rPr>
              <a:t>John 16;27</a:t>
            </a:r>
          </a:p>
          <a:p>
            <a:pPr algn="ctr" eaLnBrk="1" hangingPunct="1">
              <a:buFont typeface="Wingdings" panose="05000000000000000000" pitchFamily="2" charset="2"/>
              <a:buChar char="q"/>
              <a:defRPr/>
            </a:pPr>
            <a:r>
              <a:rPr lang="en-US" sz="3600" b="1" dirty="0">
                <a:solidFill>
                  <a:schemeClr val="bg1"/>
                </a:solidFill>
              </a:rPr>
              <a:t>1 Peter 5:6-7</a:t>
            </a:r>
          </a:p>
          <a:p>
            <a:pPr algn="ctr" eaLnBrk="1" hangingPunct="1">
              <a:buFont typeface="Wingdings" panose="05000000000000000000" pitchFamily="2" charset="2"/>
              <a:buChar char="q"/>
              <a:defRPr/>
            </a:pPr>
            <a:r>
              <a:rPr lang="en-US" sz="3600" b="1" dirty="0">
                <a:solidFill>
                  <a:schemeClr val="bg1"/>
                </a:solidFill>
              </a:rPr>
              <a:t>John 3:16-17</a:t>
            </a:r>
          </a:p>
          <a:p>
            <a:pPr marL="0" indent="0" eaLnBrk="1" hangingPunct="1">
              <a:buFont typeface="Arial" panose="020B0604020202020204" pitchFamily="34" charset="0"/>
              <a:buNone/>
              <a:defRPr/>
            </a:pPr>
            <a:endParaRPr lang="en-US" dirty="0"/>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chemeClr val="tx2"/>
          </a:solidFill>
        </p:spPr>
        <p:txBody>
          <a:bodyPr/>
          <a:lstStyle/>
          <a:p>
            <a:pPr eaLnBrk="1" hangingPunct="1"/>
            <a:r>
              <a:rPr lang="en-US" smtClean="0"/>
              <a:t>God Loves Us	</a:t>
            </a:r>
          </a:p>
        </p:txBody>
      </p:sp>
      <p:sp>
        <p:nvSpPr>
          <p:cNvPr id="3" name="Content Placeholder 2"/>
          <p:cNvSpPr>
            <a:spLocks noGrp="1"/>
          </p:cNvSpPr>
          <p:nvPr>
            <p:ph idx="1"/>
          </p:nvPr>
        </p:nvSpPr>
        <p:spPr>
          <a:solidFill>
            <a:schemeClr val="tx2">
              <a:lumMod val="40000"/>
              <a:lumOff val="60000"/>
            </a:schemeClr>
          </a:solidFill>
        </p:spPr>
        <p:txBody>
          <a:bodyPr/>
          <a:lstStyle/>
          <a:p>
            <a:pPr eaLnBrk="1" hangingPunct="1">
              <a:buFont typeface="Wingdings" panose="05000000000000000000" pitchFamily="2" charset="2"/>
              <a:buChar char="Ø"/>
              <a:defRPr/>
            </a:pPr>
            <a:r>
              <a:rPr lang="en-US" b="1" u="sng" dirty="0"/>
              <a:t>More We Dad’s Learn From God Our Father</a:t>
            </a:r>
          </a:p>
          <a:p>
            <a:pPr eaLnBrk="1" hangingPunct="1">
              <a:buFont typeface="Wingdings" panose="05000000000000000000" pitchFamily="2" charset="2"/>
              <a:buChar char="Ø"/>
              <a:defRPr/>
            </a:pPr>
            <a:r>
              <a:rPr lang="en-US" b="1" dirty="0"/>
              <a:t>   </a:t>
            </a:r>
            <a:r>
              <a:rPr lang="en-US" sz="3600" b="1" dirty="0"/>
              <a:t>1 Peter 5:6-7</a:t>
            </a:r>
          </a:p>
          <a:p>
            <a:pPr eaLnBrk="1" hangingPunct="1">
              <a:buFont typeface="Wingdings" panose="05000000000000000000" pitchFamily="2" charset="2"/>
              <a:buChar char="Ø"/>
              <a:defRPr/>
            </a:pPr>
            <a:r>
              <a:rPr lang="en-US" sz="3600" b="1" dirty="0"/>
              <a:t>       Matthew 6:32-33</a:t>
            </a:r>
          </a:p>
          <a:p>
            <a:pPr eaLnBrk="1" hangingPunct="1">
              <a:buFont typeface="Wingdings" panose="05000000000000000000" pitchFamily="2" charset="2"/>
              <a:buChar char="Ø"/>
              <a:defRPr/>
            </a:pPr>
            <a:r>
              <a:rPr lang="en-US" sz="3600" b="1" dirty="0"/>
              <a:t>          </a:t>
            </a:r>
            <a:r>
              <a:rPr lang="en-US" sz="3600" b="1" dirty="0" err="1"/>
              <a:t>Phip</a:t>
            </a:r>
            <a:r>
              <a:rPr lang="en-US" sz="3600" b="1" dirty="0"/>
              <a:t> 4:19</a:t>
            </a:r>
          </a:p>
          <a:p>
            <a:pPr eaLnBrk="1" hangingPunct="1">
              <a:buFont typeface="Wingdings" panose="05000000000000000000" pitchFamily="2" charset="2"/>
              <a:buChar char="Ø"/>
              <a:defRPr/>
            </a:pPr>
            <a:r>
              <a:rPr lang="en-US" sz="3600" b="1" dirty="0"/>
              <a:t>            1 </a:t>
            </a:r>
            <a:r>
              <a:rPr lang="en-US" sz="3600" b="1" dirty="0" err="1"/>
              <a:t>Cor</a:t>
            </a:r>
            <a:r>
              <a:rPr lang="en-US" sz="3600" b="1" dirty="0"/>
              <a:t> 10:13</a:t>
            </a:r>
          </a:p>
          <a:p>
            <a:pPr eaLnBrk="1" hangingPunct="1">
              <a:buFont typeface="Wingdings" panose="05000000000000000000" pitchFamily="2" charset="2"/>
              <a:buChar char="Ø"/>
              <a:defRPr/>
            </a:pPr>
            <a:endParaRPr lang="en-US" b="1" dirty="0"/>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chemeClr val="tx2"/>
          </a:solidFill>
        </p:spPr>
        <p:txBody>
          <a:bodyPr/>
          <a:lstStyle/>
          <a:p>
            <a:pPr eaLnBrk="1" hangingPunct="1"/>
            <a:r>
              <a:rPr lang="en-US" sz="5400" b="1" smtClean="0">
                <a:solidFill>
                  <a:schemeClr val="bg1"/>
                </a:solidFill>
              </a:rPr>
              <a:t>Love At Work</a:t>
            </a:r>
            <a:r>
              <a:rPr lang="en-US" smtClean="0"/>
              <a:t>	</a:t>
            </a:r>
          </a:p>
        </p:txBody>
      </p:sp>
      <p:sp>
        <p:nvSpPr>
          <p:cNvPr id="3" name="Content Placeholder 2"/>
          <p:cNvSpPr>
            <a:spLocks noGrp="1"/>
          </p:cNvSpPr>
          <p:nvPr>
            <p:ph idx="1"/>
          </p:nvPr>
        </p:nvSpPr>
        <p:spPr>
          <a:solidFill>
            <a:schemeClr val="tx2">
              <a:lumMod val="40000"/>
              <a:lumOff val="60000"/>
            </a:schemeClr>
          </a:solidFill>
        </p:spPr>
        <p:txBody>
          <a:bodyPr/>
          <a:lstStyle/>
          <a:p>
            <a:pPr eaLnBrk="1" hangingPunct="1">
              <a:buFont typeface="Wingdings" panose="05000000000000000000" pitchFamily="2" charset="2"/>
              <a:buChar char="Ø"/>
              <a:defRPr/>
            </a:pPr>
            <a:r>
              <a:rPr lang="en-US" sz="3600" b="1" u="sng" dirty="0"/>
              <a:t>More We Dad’s Learn From God Our Father</a:t>
            </a:r>
          </a:p>
          <a:p>
            <a:pPr eaLnBrk="1" hangingPunct="1">
              <a:buFont typeface="Wingdings" panose="05000000000000000000" pitchFamily="2" charset="2"/>
              <a:buChar char="Ø"/>
              <a:defRPr/>
            </a:pPr>
            <a:r>
              <a:rPr lang="en-US" sz="3600" b="1" dirty="0"/>
              <a:t>   2 Peter 1:2-4</a:t>
            </a:r>
          </a:p>
          <a:p>
            <a:pPr eaLnBrk="1" hangingPunct="1">
              <a:buFont typeface="Wingdings" panose="05000000000000000000" pitchFamily="2" charset="2"/>
              <a:buChar char="Ø"/>
              <a:defRPr/>
            </a:pPr>
            <a:r>
              <a:rPr lang="en-US" sz="3600" b="1" dirty="0"/>
              <a:t>     PS 89:34-37</a:t>
            </a:r>
          </a:p>
          <a:p>
            <a:pPr eaLnBrk="1" hangingPunct="1">
              <a:buFont typeface="Wingdings" panose="05000000000000000000" pitchFamily="2" charset="2"/>
              <a:buChar char="Ø"/>
              <a:defRPr/>
            </a:pPr>
            <a:r>
              <a:rPr lang="en-US" sz="3600" b="1" dirty="0"/>
              <a:t> God Keeps His Word</a:t>
            </a: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pPr eaLnBrk="1" hangingPunct="1">
              <a:defRPr/>
            </a:pPr>
            <a:r>
              <a:rPr lang="en-US" b="1" dirty="0"/>
              <a:t>Love At Work</a:t>
            </a:r>
            <a:r>
              <a:rPr lang="en-US" dirty="0"/>
              <a:t>	</a:t>
            </a:r>
          </a:p>
        </p:txBody>
      </p:sp>
      <p:sp>
        <p:nvSpPr>
          <p:cNvPr id="15363" name="Content Placeholder 2"/>
          <p:cNvSpPr>
            <a:spLocks noGrp="1"/>
          </p:cNvSpPr>
          <p:nvPr>
            <p:ph idx="1"/>
          </p:nvPr>
        </p:nvSpPr>
        <p:spPr>
          <a:xfrm>
            <a:off x="457200" y="1600200"/>
            <a:ext cx="8229600" cy="5257800"/>
          </a:xfrm>
          <a:solidFill>
            <a:schemeClr val="bg1"/>
          </a:solidFill>
        </p:spPr>
        <p:txBody>
          <a:bodyPr/>
          <a:lstStyle/>
          <a:p>
            <a:pPr eaLnBrk="1" hangingPunct="1">
              <a:buFont typeface="Wingdings" pitchFamily="2" charset="2"/>
              <a:buChar char="Ø"/>
            </a:pPr>
            <a:r>
              <a:rPr lang="en-US" b="1" u="sng" smtClean="0"/>
              <a:t>More We Dad’s Learn From God Our Father</a:t>
            </a:r>
          </a:p>
          <a:p>
            <a:pPr eaLnBrk="1" hangingPunct="1">
              <a:buFont typeface="Wingdings" pitchFamily="2" charset="2"/>
              <a:buChar char="Ø"/>
            </a:pPr>
            <a:r>
              <a:rPr lang="en-US" b="1" smtClean="0"/>
              <a:t>   Heb 12:4-13</a:t>
            </a:r>
          </a:p>
          <a:p>
            <a:pPr eaLnBrk="1" hangingPunct="1"/>
            <a:r>
              <a:rPr lang="en-US" b="1" smtClean="0"/>
              <a:t>   </a:t>
            </a:r>
            <a:r>
              <a:rPr lang="en-US" smtClean="0"/>
              <a:t>(Heb 12:5)  And</a:t>
            </a:r>
            <a:r>
              <a:rPr lang="en-US" baseline="30000" smtClean="0"/>
              <a:t>G2532</a:t>
            </a:r>
            <a:r>
              <a:rPr lang="en-US" smtClean="0"/>
              <a:t> ye have forgotten</a:t>
            </a:r>
            <a:r>
              <a:rPr lang="en-US" baseline="30000" smtClean="0"/>
              <a:t>G1585</a:t>
            </a:r>
            <a:r>
              <a:rPr lang="en-US" smtClean="0"/>
              <a:t> the</a:t>
            </a:r>
            <a:r>
              <a:rPr lang="en-US" baseline="30000" smtClean="0"/>
              <a:t>G3588</a:t>
            </a:r>
            <a:r>
              <a:rPr lang="en-US" smtClean="0"/>
              <a:t> </a:t>
            </a:r>
            <a:r>
              <a:rPr lang="en-US" smtClean="0">
                <a:solidFill>
                  <a:srgbClr val="C00000"/>
                </a:solidFill>
              </a:rPr>
              <a:t>exhortation</a:t>
            </a:r>
            <a:r>
              <a:rPr lang="en-US" baseline="30000" smtClean="0">
                <a:solidFill>
                  <a:srgbClr val="C00000"/>
                </a:solidFill>
              </a:rPr>
              <a:t>G3874</a:t>
            </a:r>
            <a:r>
              <a:rPr lang="en-US" smtClean="0"/>
              <a:t> which</a:t>
            </a:r>
            <a:r>
              <a:rPr lang="en-US" baseline="30000" smtClean="0"/>
              <a:t>G3748</a:t>
            </a:r>
            <a:r>
              <a:rPr lang="en-US" smtClean="0"/>
              <a:t> speaketh</a:t>
            </a:r>
            <a:r>
              <a:rPr lang="en-US" baseline="30000" smtClean="0"/>
              <a:t>G1256</a:t>
            </a:r>
            <a:r>
              <a:rPr lang="en-US" smtClean="0"/>
              <a:t> unto you</a:t>
            </a:r>
            <a:r>
              <a:rPr lang="en-US" baseline="30000" smtClean="0"/>
              <a:t>G5213</a:t>
            </a:r>
            <a:r>
              <a:rPr lang="en-US" smtClean="0"/>
              <a:t> as</a:t>
            </a:r>
            <a:r>
              <a:rPr lang="en-US" baseline="30000" smtClean="0"/>
              <a:t>G5613</a:t>
            </a:r>
            <a:r>
              <a:rPr lang="en-US" smtClean="0"/>
              <a:t> unto children,</a:t>
            </a:r>
            <a:r>
              <a:rPr lang="en-US" baseline="30000" smtClean="0"/>
              <a:t>G5207</a:t>
            </a:r>
            <a:r>
              <a:rPr lang="en-US" smtClean="0"/>
              <a:t> My</a:t>
            </a:r>
            <a:r>
              <a:rPr lang="en-US" baseline="30000" smtClean="0"/>
              <a:t>G3450</a:t>
            </a:r>
            <a:r>
              <a:rPr lang="en-US" smtClean="0"/>
              <a:t> son,</a:t>
            </a:r>
            <a:r>
              <a:rPr lang="en-US" baseline="30000" smtClean="0"/>
              <a:t>G5207</a:t>
            </a:r>
            <a:r>
              <a:rPr lang="en-US" smtClean="0"/>
              <a:t> despise</a:t>
            </a:r>
            <a:r>
              <a:rPr lang="en-US" baseline="30000" smtClean="0"/>
              <a:t>G3643</a:t>
            </a:r>
            <a:r>
              <a:rPr lang="en-US" smtClean="0"/>
              <a:t> not</a:t>
            </a:r>
            <a:r>
              <a:rPr lang="en-US" baseline="30000" smtClean="0"/>
              <a:t>G3361</a:t>
            </a:r>
            <a:r>
              <a:rPr lang="en-US" smtClean="0"/>
              <a:t> thou the </a:t>
            </a:r>
            <a:r>
              <a:rPr lang="en-US" smtClean="0">
                <a:solidFill>
                  <a:srgbClr val="C00000"/>
                </a:solidFill>
              </a:rPr>
              <a:t>chastening</a:t>
            </a:r>
            <a:r>
              <a:rPr lang="en-US" baseline="30000" smtClean="0">
                <a:solidFill>
                  <a:srgbClr val="C00000"/>
                </a:solidFill>
              </a:rPr>
              <a:t>G3809</a:t>
            </a:r>
            <a:r>
              <a:rPr lang="en-US" smtClean="0"/>
              <a:t> of the Lord,</a:t>
            </a:r>
            <a:r>
              <a:rPr lang="en-US" baseline="30000" smtClean="0"/>
              <a:t>G2962</a:t>
            </a:r>
            <a:r>
              <a:rPr lang="en-US" smtClean="0"/>
              <a:t> nor</a:t>
            </a:r>
            <a:r>
              <a:rPr lang="en-US" baseline="30000" smtClean="0"/>
              <a:t>G3366</a:t>
            </a:r>
            <a:r>
              <a:rPr lang="en-US" smtClean="0"/>
              <a:t> faint</a:t>
            </a:r>
            <a:r>
              <a:rPr lang="en-US" baseline="30000" smtClean="0"/>
              <a:t>G1590</a:t>
            </a:r>
            <a:r>
              <a:rPr lang="en-US" smtClean="0"/>
              <a:t> when thou art </a:t>
            </a:r>
            <a:r>
              <a:rPr lang="en-US" smtClean="0">
                <a:solidFill>
                  <a:srgbClr val="C00000"/>
                </a:solidFill>
              </a:rPr>
              <a:t>rebuked</a:t>
            </a:r>
            <a:r>
              <a:rPr lang="en-US" baseline="30000" smtClean="0">
                <a:solidFill>
                  <a:srgbClr val="C00000"/>
                </a:solidFill>
              </a:rPr>
              <a:t>G1651</a:t>
            </a:r>
            <a:r>
              <a:rPr lang="en-US" smtClean="0"/>
              <a:t> of</a:t>
            </a:r>
            <a:r>
              <a:rPr lang="en-US" baseline="30000" smtClean="0"/>
              <a:t>G5259</a:t>
            </a:r>
            <a:r>
              <a:rPr lang="en-US" smtClean="0"/>
              <a:t> him:</a:t>
            </a:r>
            <a:r>
              <a:rPr lang="en-US" baseline="30000" smtClean="0"/>
              <a:t>G846</a:t>
            </a:r>
            <a:endParaRPr lang="en-US" smtClean="0"/>
          </a:p>
          <a:p>
            <a:pPr eaLnBrk="1" hangingPunct="1"/>
            <a:endParaRPr lang="en-US" smtClean="0"/>
          </a:p>
          <a:p>
            <a:pPr eaLnBrk="1" hangingPunct="1">
              <a:buFont typeface="Wingdings" pitchFamily="2" charset="2"/>
              <a:buChar char="Ø"/>
            </a:pPr>
            <a:endParaRPr lang="en-US" b="1" smtClean="0"/>
          </a:p>
          <a:p>
            <a:pPr eaLnBrk="1" hangingPunct="1">
              <a:buFont typeface="Wingdings" pitchFamily="2" charset="2"/>
              <a:buChar char="Ø"/>
            </a:pPr>
            <a:endParaRPr lang="en-US" sz="3600" b="1" smtClean="0"/>
          </a:p>
          <a:p>
            <a:pPr eaLnBrk="1" hangingPunct="1">
              <a:buFont typeface="Wingdings" pitchFamily="2" charset="2"/>
              <a:buChar char="Ø"/>
            </a:pPr>
            <a:endParaRPr lang="en-US" b="1" smtClean="0"/>
          </a:p>
        </p:txBody>
      </p:sp>
    </p:spTree>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solidFill>
            <a:schemeClr val="tx2"/>
          </a:solidFill>
        </p:spPr>
        <p:txBody>
          <a:bodyPr/>
          <a:lstStyle/>
          <a:p>
            <a:pPr eaLnBrk="1" hangingPunct="1"/>
            <a:r>
              <a:rPr lang="en-US" smtClean="0"/>
              <a:t>	</a:t>
            </a:r>
            <a:r>
              <a:rPr lang="en-US" sz="4800" b="1" smtClean="0">
                <a:solidFill>
                  <a:schemeClr val="bg1"/>
                </a:solidFill>
              </a:rPr>
              <a:t>Comfort, Intreaty</a:t>
            </a:r>
          </a:p>
        </p:txBody>
      </p:sp>
      <p:sp>
        <p:nvSpPr>
          <p:cNvPr id="3" name="Content Placeholder 2"/>
          <p:cNvSpPr>
            <a:spLocks noGrp="1"/>
          </p:cNvSpPr>
          <p:nvPr>
            <p:ph idx="1"/>
          </p:nvPr>
        </p:nvSpPr>
        <p:spPr>
          <a:solidFill>
            <a:schemeClr val="tx2">
              <a:lumMod val="40000"/>
              <a:lumOff val="60000"/>
            </a:schemeClr>
          </a:solidFill>
        </p:spPr>
        <p:txBody>
          <a:bodyPr/>
          <a:lstStyle/>
          <a:p>
            <a:pPr eaLnBrk="1" hangingPunct="1">
              <a:buFont typeface="Wingdings" panose="05000000000000000000" pitchFamily="2" charset="2"/>
              <a:buChar char="Ø"/>
              <a:defRPr/>
            </a:pPr>
            <a:r>
              <a:rPr lang="en-US" b="1" u="sng" dirty="0"/>
              <a:t>More We Dad’s Learn From God Our Father</a:t>
            </a:r>
          </a:p>
          <a:p>
            <a:pPr eaLnBrk="1" hangingPunct="1">
              <a:buFont typeface="Wingdings" panose="05000000000000000000" pitchFamily="2" charset="2"/>
              <a:buChar char="Ø"/>
              <a:defRPr/>
            </a:pPr>
            <a:r>
              <a:rPr lang="en-US" b="1" dirty="0"/>
              <a:t> </a:t>
            </a:r>
            <a:r>
              <a:rPr lang="en-US" dirty="0">
                <a:solidFill>
                  <a:srgbClr val="C00000"/>
                </a:solidFill>
              </a:rPr>
              <a:t>exhortation</a:t>
            </a:r>
            <a:r>
              <a:rPr lang="en-US" baseline="30000" dirty="0">
                <a:solidFill>
                  <a:srgbClr val="C00000"/>
                </a:solidFill>
              </a:rPr>
              <a:t>G3874</a:t>
            </a:r>
          </a:p>
          <a:p>
            <a:pPr eaLnBrk="1" hangingPunct="1">
              <a:buFont typeface="Arial" panose="020B0604020202020204" pitchFamily="34" charset="0"/>
              <a:buChar char="•"/>
              <a:defRPr/>
            </a:pPr>
            <a:r>
              <a:rPr lang="en-US" b="1" dirty="0" err="1"/>
              <a:t>paraklēsis</a:t>
            </a:r>
            <a:endParaRPr lang="en-US" b="1" dirty="0"/>
          </a:p>
          <a:p>
            <a:pPr eaLnBrk="1" hangingPunct="1">
              <a:buFont typeface="Arial" panose="020B0604020202020204" pitchFamily="34" charset="0"/>
              <a:buChar char="•"/>
              <a:defRPr/>
            </a:pPr>
            <a:r>
              <a:rPr lang="en-US" b="1" i="1" dirty="0"/>
              <a:t>par-</a:t>
            </a:r>
            <a:r>
              <a:rPr lang="en-US" b="1" i="1" dirty="0" err="1"/>
              <a:t>ak</a:t>
            </a:r>
            <a:r>
              <a:rPr lang="en-US" b="1" i="1" dirty="0"/>
              <a:t>'-lay-sis</a:t>
            </a:r>
            <a:endParaRPr lang="en-US" b="1" dirty="0"/>
          </a:p>
          <a:p>
            <a:pPr eaLnBrk="1" hangingPunct="1">
              <a:buFont typeface="Arial" panose="020B0604020202020204" pitchFamily="34" charset="0"/>
              <a:buChar char="•"/>
              <a:defRPr/>
            </a:pPr>
            <a:r>
              <a:rPr lang="en-US" b="1" dirty="0"/>
              <a:t>From </a:t>
            </a:r>
            <a:r>
              <a:rPr lang="en-US" b="1" u="sng" dirty="0"/>
              <a:t>G3870; </a:t>
            </a:r>
            <a:r>
              <a:rPr lang="en-US" b="1" i="1" u="sng" dirty="0"/>
              <a:t>imploration</a:t>
            </a:r>
            <a:r>
              <a:rPr lang="en-US" b="1" u="sng" dirty="0"/>
              <a:t>, </a:t>
            </a:r>
            <a:r>
              <a:rPr lang="en-US" b="1" i="1" u="sng" dirty="0" err="1"/>
              <a:t>hortation</a:t>
            </a:r>
            <a:r>
              <a:rPr lang="en-US" b="1" u="sng" dirty="0"/>
              <a:t>, </a:t>
            </a:r>
            <a:r>
              <a:rPr lang="en-US" b="1" i="1" u="sng" dirty="0"/>
              <a:t>solace:</a:t>
            </a:r>
            <a:r>
              <a:rPr lang="en-US" b="1" u="sng" dirty="0"/>
              <a:t> - comfort, consolation, exhortation, </a:t>
            </a:r>
            <a:r>
              <a:rPr lang="en-US" b="1" u="sng" dirty="0" err="1"/>
              <a:t>intreaty</a:t>
            </a:r>
            <a:r>
              <a:rPr lang="en-US" b="1" u="sng" dirty="0"/>
              <a:t>.</a:t>
            </a:r>
          </a:p>
          <a:p>
            <a:pPr eaLnBrk="1" hangingPunct="1">
              <a:buFont typeface="Arial" panose="020B0604020202020204" pitchFamily="34" charset="0"/>
              <a:buChar char="•"/>
              <a:defRPr/>
            </a:pPr>
            <a:r>
              <a:rPr lang="en-US" b="1" u="sng" dirty="0"/>
              <a:t>Total KJV occurrences: 29</a:t>
            </a:r>
          </a:p>
          <a:p>
            <a:pPr marL="0" indent="0" eaLnBrk="1" hangingPunct="1">
              <a:buFont typeface="Arial" panose="020B0604020202020204" pitchFamily="34" charset="0"/>
              <a:buNone/>
              <a:defRPr/>
            </a:pPr>
            <a:endParaRPr lang="en-US" sz="3600" b="1" dirty="0"/>
          </a:p>
          <a:p>
            <a:pPr eaLnBrk="1" hangingPunct="1">
              <a:buFont typeface="Wingdings" panose="05000000000000000000" pitchFamily="2" charset="2"/>
              <a:buChar char="Ø"/>
              <a:defRPr/>
            </a:pPr>
            <a:endParaRPr lang="en-US" b="1" dirty="0"/>
          </a:p>
        </p:txBody>
      </p:sp>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pPr eaLnBrk="1" hangingPunct="1">
              <a:defRPr/>
            </a:pPr>
            <a:r>
              <a:rPr lang="en-US" b="1" dirty="0">
                <a:solidFill>
                  <a:schemeClr val="bg1"/>
                </a:solidFill>
              </a:rPr>
              <a:t>Disciplinary Correction</a:t>
            </a:r>
            <a:r>
              <a:rPr lang="en-US" dirty="0"/>
              <a:t>	</a:t>
            </a:r>
          </a:p>
        </p:txBody>
      </p:sp>
      <p:sp>
        <p:nvSpPr>
          <p:cNvPr id="3" name="Content Placeholder 2"/>
          <p:cNvSpPr>
            <a:spLocks noGrp="1"/>
          </p:cNvSpPr>
          <p:nvPr>
            <p:ph idx="1"/>
          </p:nvPr>
        </p:nvSpPr>
        <p:spPr>
          <a:xfrm>
            <a:off x="457200" y="1600200"/>
            <a:ext cx="8229600" cy="5105400"/>
          </a:xfrm>
          <a:solidFill>
            <a:schemeClr val="tx2">
              <a:lumMod val="40000"/>
              <a:lumOff val="60000"/>
            </a:schemeClr>
          </a:solidFill>
        </p:spPr>
        <p:txBody>
          <a:bodyPr/>
          <a:lstStyle/>
          <a:p>
            <a:pPr eaLnBrk="1" hangingPunct="1">
              <a:buFont typeface="Wingdings" panose="05000000000000000000" pitchFamily="2" charset="2"/>
              <a:buChar char="Ø"/>
              <a:defRPr/>
            </a:pPr>
            <a:r>
              <a:rPr lang="en-US" b="1" u="sng" dirty="0"/>
              <a:t>More We Dad’s Learn From God Our Father</a:t>
            </a:r>
          </a:p>
          <a:p>
            <a:pPr eaLnBrk="1" hangingPunct="1">
              <a:buFont typeface="Wingdings" panose="05000000000000000000" pitchFamily="2" charset="2"/>
              <a:buChar char="Ø"/>
              <a:defRPr/>
            </a:pPr>
            <a:r>
              <a:rPr lang="en-US" b="1" dirty="0"/>
              <a:t> </a:t>
            </a:r>
            <a:r>
              <a:rPr lang="en-US" dirty="0">
                <a:solidFill>
                  <a:srgbClr val="C00000"/>
                </a:solidFill>
              </a:rPr>
              <a:t>chastening</a:t>
            </a:r>
            <a:r>
              <a:rPr lang="en-US" baseline="30000" dirty="0">
                <a:solidFill>
                  <a:srgbClr val="C00000"/>
                </a:solidFill>
              </a:rPr>
              <a:t>G3809</a:t>
            </a:r>
          </a:p>
          <a:p>
            <a:pPr eaLnBrk="1" hangingPunct="1">
              <a:buFont typeface="Arial" panose="020B0604020202020204" pitchFamily="34" charset="0"/>
              <a:buChar char="•"/>
              <a:defRPr/>
            </a:pPr>
            <a:r>
              <a:rPr lang="en-US" b="1" dirty="0"/>
              <a:t>paideia</a:t>
            </a:r>
          </a:p>
          <a:p>
            <a:pPr eaLnBrk="1" hangingPunct="1">
              <a:buFont typeface="Arial" panose="020B0604020202020204" pitchFamily="34" charset="0"/>
              <a:buChar char="•"/>
              <a:defRPr/>
            </a:pPr>
            <a:r>
              <a:rPr lang="en-US" b="1" i="1" dirty="0" err="1"/>
              <a:t>pahee</a:t>
            </a:r>
            <a:r>
              <a:rPr lang="en-US" b="1" i="1" dirty="0"/>
              <a:t>-di'-ah</a:t>
            </a:r>
            <a:endParaRPr lang="en-US" b="1" dirty="0"/>
          </a:p>
          <a:p>
            <a:pPr eaLnBrk="1" hangingPunct="1">
              <a:buFont typeface="Arial" panose="020B0604020202020204" pitchFamily="34" charset="0"/>
              <a:buChar char="•"/>
              <a:defRPr/>
            </a:pPr>
            <a:r>
              <a:rPr lang="en-US" b="1" dirty="0"/>
              <a:t>From </a:t>
            </a:r>
            <a:r>
              <a:rPr lang="en-US" b="1" u="sng" dirty="0"/>
              <a:t>G3811; </a:t>
            </a:r>
            <a:r>
              <a:rPr lang="en-US" b="1" i="1" u="sng" dirty="0"/>
              <a:t>tutorage</a:t>
            </a:r>
            <a:r>
              <a:rPr lang="en-US" b="1" u="sng" dirty="0"/>
              <a:t>, that is, </a:t>
            </a:r>
            <a:r>
              <a:rPr lang="en-US" b="1" i="1" u="sng" dirty="0"/>
              <a:t>education</a:t>
            </a:r>
            <a:r>
              <a:rPr lang="en-US" b="1" u="sng" dirty="0"/>
              <a:t> or </a:t>
            </a:r>
            <a:r>
              <a:rPr lang="en-US" b="1" i="1" u="sng" dirty="0"/>
              <a:t>training</a:t>
            </a:r>
            <a:r>
              <a:rPr lang="en-US" b="1" u="sng" dirty="0"/>
              <a:t>; by implication </a:t>
            </a:r>
            <a:r>
              <a:rPr lang="en-US" b="1" u="sng" dirty="0">
                <a:solidFill>
                  <a:srgbClr val="C00000"/>
                </a:solidFill>
              </a:rPr>
              <a:t>disciplinary </a:t>
            </a:r>
            <a:r>
              <a:rPr lang="en-US" b="1" i="1" u="sng" dirty="0">
                <a:solidFill>
                  <a:srgbClr val="C00000"/>
                </a:solidFill>
              </a:rPr>
              <a:t>correction:</a:t>
            </a:r>
            <a:r>
              <a:rPr lang="en-US" b="1" u="sng" dirty="0">
                <a:solidFill>
                  <a:srgbClr val="C00000"/>
                </a:solidFill>
              </a:rPr>
              <a:t> </a:t>
            </a:r>
            <a:r>
              <a:rPr lang="en-US" b="1" u="sng" dirty="0"/>
              <a:t>- chastening, chastisement, </a:t>
            </a:r>
            <a:r>
              <a:rPr lang="en-US" b="1" u="sng" dirty="0">
                <a:solidFill>
                  <a:srgbClr val="C00000"/>
                </a:solidFill>
              </a:rPr>
              <a:t>instruction</a:t>
            </a:r>
            <a:r>
              <a:rPr lang="en-US" b="1" u="sng" dirty="0"/>
              <a:t>, nurture.</a:t>
            </a:r>
          </a:p>
          <a:p>
            <a:pPr eaLnBrk="1" hangingPunct="1">
              <a:buFont typeface="Arial" panose="020B0604020202020204" pitchFamily="34" charset="0"/>
              <a:buChar char="•"/>
              <a:defRPr/>
            </a:pPr>
            <a:r>
              <a:rPr lang="en-US" b="1" u="sng" dirty="0"/>
              <a:t>Total KJV occurrences: 6</a:t>
            </a:r>
          </a:p>
          <a:p>
            <a:pPr marL="0" indent="0" eaLnBrk="1" hangingPunct="1">
              <a:buFont typeface="Arial" panose="020B0604020202020204" pitchFamily="34" charset="0"/>
              <a:buNone/>
              <a:defRPr/>
            </a:pPr>
            <a:endParaRPr lang="en-US" sz="3600" b="1" dirty="0"/>
          </a:p>
          <a:p>
            <a:pPr eaLnBrk="1" hangingPunct="1">
              <a:buFont typeface="Wingdings" panose="05000000000000000000" pitchFamily="2" charset="2"/>
              <a:buChar char="Ø"/>
              <a:defRPr/>
            </a:pPr>
            <a:endParaRPr lang="en-US" b="1" dirty="0"/>
          </a:p>
        </p:txBody>
      </p:sp>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solidFill>
            <a:srgbClr val="00B0F0"/>
          </a:solidFill>
        </p:spPr>
        <p:txBody>
          <a:bodyPr/>
          <a:lstStyle/>
          <a:p>
            <a:pPr eaLnBrk="1" hangingPunct="1"/>
            <a:r>
              <a:rPr lang="en-US" b="1" smtClean="0"/>
              <a:t>Hebrews 12:6</a:t>
            </a:r>
          </a:p>
        </p:txBody>
      </p:sp>
      <p:sp>
        <p:nvSpPr>
          <p:cNvPr id="3" name="Content Placeholder 2"/>
          <p:cNvSpPr>
            <a:spLocks noGrp="1"/>
          </p:cNvSpPr>
          <p:nvPr>
            <p:ph idx="1"/>
          </p:nvPr>
        </p:nvSpPr>
        <p:spPr>
          <a:solidFill>
            <a:schemeClr val="tx2">
              <a:lumMod val="75000"/>
            </a:schemeClr>
          </a:solidFill>
        </p:spPr>
        <p:txBody>
          <a:bodyPr/>
          <a:lstStyle/>
          <a:p>
            <a:pPr eaLnBrk="1" hangingPunct="1">
              <a:buFont typeface="Arial" panose="020B0604020202020204" pitchFamily="34" charset="0"/>
              <a:buChar char="•"/>
              <a:defRPr/>
            </a:pPr>
            <a:r>
              <a:rPr lang="en-US" sz="4000" b="1" dirty="0">
                <a:solidFill>
                  <a:schemeClr val="bg1"/>
                </a:solidFill>
              </a:rPr>
              <a:t> For</a:t>
            </a:r>
            <a:r>
              <a:rPr lang="en-US" sz="4000" b="1" baseline="30000" dirty="0">
                <a:solidFill>
                  <a:schemeClr val="bg1"/>
                </a:solidFill>
              </a:rPr>
              <a:t>G1063</a:t>
            </a:r>
            <a:r>
              <a:rPr lang="en-US" sz="4000" b="1" dirty="0">
                <a:solidFill>
                  <a:schemeClr val="bg1"/>
                </a:solidFill>
              </a:rPr>
              <a:t> whom</a:t>
            </a:r>
            <a:r>
              <a:rPr lang="en-US" sz="4000" b="1" baseline="30000" dirty="0">
                <a:solidFill>
                  <a:schemeClr val="bg1"/>
                </a:solidFill>
              </a:rPr>
              <a:t>G3739</a:t>
            </a:r>
            <a:r>
              <a:rPr lang="en-US" sz="4000" b="1" dirty="0">
                <a:solidFill>
                  <a:schemeClr val="bg1"/>
                </a:solidFill>
              </a:rPr>
              <a:t> the Lord</a:t>
            </a:r>
            <a:r>
              <a:rPr lang="en-US" sz="4000" b="1" baseline="30000" dirty="0">
                <a:solidFill>
                  <a:schemeClr val="bg1"/>
                </a:solidFill>
              </a:rPr>
              <a:t>G2962</a:t>
            </a:r>
            <a:r>
              <a:rPr lang="en-US" sz="4000" b="1" dirty="0">
                <a:solidFill>
                  <a:schemeClr val="bg1"/>
                </a:solidFill>
              </a:rPr>
              <a:t> loveth</a:t>
            </a:r>
            <a:r>
              <a:rPr lang="en-US" sz="4000" b="1" baseline="30000" dirty="0">
                <a:solidFill>
                  <a:schemeClr val="bg1"/>
                </a:solidFill>
              </a:rPr>
              <a:t>G25</a:t>
            </a:r>
            <a:r>
              <a:rPr lang="en-US" sz="4000" b="1" dirty="0">
                <a:solidFill>
                  <a:schemeClr val="bg1"/>
                </a:solidFill>
              </a:rPr>
              <a:t> he </a:t>
            </a:r>
            <a:r>
              <a:rPr lang="en-US" sz="4000" b="1" dirty="0">
                <a:solidFill>
                  <a:srgbClr val="FF0000"/>
                </a:solidFill>
              </a:rPr>
              <a:t>chasteneth,</a:t>
            </a:r>
            <a:r>
              <a:rPr lang="en-US" sz="4000" b="1" baseline="30000" dirty="0">
                <a:solidFill>
                  <a:srgbClr val="FF0000"/>
                </a:solidFill>
              </a:rPr>
              <a:t>G3811</a:t>
            </a:r>
            <a:r>
              <a:rPr lang="en-US" sz="4000" b="1" dirty="0">
                <a:solidFill>
                  <a:schemeClr val="bg1"/>
                </a:solidFill>
              </a:rPr>
              <a:t> and</a:t>
            </a:r>
            <a:r>
              <a:rPr lang="en-US" sz="4000" b="1" baseline="30000" dirty="0">
                <a:solidFill>
                  <a:schemeClr val="bg1"/>
                </a:solidFill>
              </a:rPr>
              <a:t>G1161</a:t>
            </a:r>
            <a:r>
              <a:rPr lang="en-US" sz="4000" b="1" dirty="0">
                <a:solidFill>
                  <a:schemeClr val="bg1"/>
                </a:solidFill>
              </a:rPr>
              <a:t> scourgeth</a:t>
            </a:r>
            <a:r>
              <a:rPr lang="en-US" sz="4000" b="1" baseline="30000" dirty="0">
                <a:solidFill>
                  <a:schemeClr val="bg1"/>
                </a:solidFill>
              </a:rPr>
              <a:t>G3146</a:t>
            </a:r>
            <a:r>
              <a:rPr lang="en-US" sz="4000" b="1" dirty="0">
                <a:solidFill>
                  <a:schemeClr val="bg1"/>
                </a:solidFill>
              </a:rPr>
              <a:t> every</a:t>
            </a:r>
            <a:r>
              <a:rPr lang="en-US" sz="4000" b="1" baseline="30000" dirty="0">
                <a:solidFill>
                  <a:schemeClr val="bg1"/>
                </a:solidFill>
              </a:rPr>
              <a:t>G3956</a:t>
            </a:r>
            <a:r>
              <a:rPr lang="en-US" sz="4000" b="1" dirty="0">
                <a:solidFill>
                  <a:schemeClr val="bg1"/>
                </a:solidFill>
              </a:rPr>
              <a:t> son</a:t>
            </a:r>
            <a:r>
              <a:rPr lang="en-US" sz="4000" b="1" baseline="30000" dirty="0">
                <a:solidFill>
                  <a:schemeClr val="bg1"/>
                </a:solidFill>
              </a:rPr>
              <a:t>G5207</a:t>
            </a:r>
            <a:r>
              <a:rPr lang="en-US" sz="4000" b="1" dirty="0">
                <a:solidFill>
                  <a:schemeClr val="bg1"/>
                </a:solidFill>
              </a:rPr>
              <a:t> whom</a:t>
            </a:r>
            <a:r>
              <a:rPr lang="en-US" sz="4000" b="1" baseline="30000" dirty="0">
                <a:solidFill>
                  <a:schemeClr val="bg1"/>
                </a:solidFill>
              </a:rPr>
              <a:t>G3739</a:t>
            </a:r>
            <a:r>
              <a:rPr lang="en-US" sz="4000" b="1" dirty="0">
                <a:solidFill>
                  <a:schemeClr val="bg1"/>
                </a:solidFill>
              </a:rPr>
              <a:t> he receiveth.</a:t>
            </a:r>
            <a:r>
              <a:rPr lang="en-US" sz="4000" b="1" baseline="30000" dirty="0">
                <a:solidFill>
                  <a:schemeClr val="bg1"/>
                </a:solidFill>
              </a:rPr>
              <a:t>G3858</a:t>
            </a:r>
            <a:endParaRPr lang="en-US" sz="4000" b="1" dirty="0">
              <a:solidFill>
                <a:schemeClr val="bg1"/>
              </a:solidFill>
            </a:endParaRPr>
          </a:p>
          <a:p>
            <a:pPr eaLnBrk="1" hangingPunct="1">
              <a:buFont typeface="Arial" panose="020B0604020202020204" pitchFamily="34" charset="0"/>
              <a:buChar char="•"/>
              <a:defRPr/>
            </a:pPr>
            <a:endParaRPr lang="en-US" dirty="0"/>
          </a:p>
          <a:p>
            <a:pPr eaLnBrk="1" hangingPunct="1">
              <a:buFont typeface="Arial" panose="020B0604020202020204" pitchFamily="34" charset="0"/>
              <a:buChar char="•"/>
              <a:defRPr/>
            </a:pPr>
            <a:endParaRPr lang="en-US" dirty="0"/>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chemeClr val="accent2"/>
          </a:solidFill>
        </p:spPr>
        <p:txBody>
          <a:bodyPr/>
          <a:lstStyle/>
          <a:p>
            <a:pPr eaLnBrk="1" hangingPunct="1"/>
            <a:r>
              <a:rPr lang="en-US" smtClean="0"/>
              <a:t>	</a:t>
            </a:r>
            <a:r>
              <a:rPr lang="en-US" sz="4800" b="1" smtClean="0"/>
              <a:t>Tell A Fault</a:t>
            </a:r>
          </a:p>
        </p:txBody>
      </p:sp>
      <p:sp>
        <p:nvSpPr>
          <p:cNvPr id="3" name="Content Placeholder 2"/>
          <p:cNvSpPr>
            <a:spLocks noGrp="1"/>
          </p:cNvSpPr>
          <p:nvPr>
            <p:ph idx="1"/>
          </p:nvPr>
        </p:nvSpPr>
        <p:spPr>
          <a:xfrm>
            <a:off x="457200" y="1600200"/>
            <a:ext cx="8229600" cy="5105400"/>
          </a:xfrm>
          <a:solidFill>
            <a:schemeClr val="tx2">
              <a:lumMod val="40000"/>
              <a:lumOff val="60000"/>
            </a:schemeClr>
          </a:solidFill>
        </p:spPr>
        <p:txBody>
          <a:bodyPr/>
          <a:lstStyle/>
          <a:p>
            <a:pPr eaLnBrk="1" hangingPunct="1">
              <a:buFont typeface="Wingdings" panose="05000000000000000000" pitchFamily="2" charset="2"/>
              <a:buChar char="Ø"/>
              <a:defRPr/>
            </a:pPr>
            <a:r>
              <a:rPr lang="en-US" b="1" u="sng" dirty="0"/>
              <a:t>More We Dad’s Learn From God Our Father</a:t>
            </a:r>
          </a:p>
          <a:p>
            <a:pPr eaLnBrk="1" hangingPunct="1">
              <a:buFont typeface="Arial" panose="020B0604020202020204" pitchFamily="34" charset="0"/>
              <a:buChar char="•"/>
              <a:defRPr/>
            </a:pPr>
            <a:r>
              <a:rPr lang="en-US" b="1" dirty="0"/>
              <a:t> </a:t>
            </a:r>
            <a:r>
              <a:rPr lang="en-US" sz="3600" b="1" dirty="0" err="1"/>
              <a:t>elegcho</a:t>
            </a:r>
            <a:r>
              <a:rPr lang="en-US" sz="3600" b="1" dirty="0"/>
              <a:t>̄</a:t>
            </a:r>
          </a:p>
          <a:p>
            <a:pPr eaLnBrk="1" hangingPunct="1">
              <a:buFont typeface="Arial" panose="020B0604020202020204" pitchFamily="34" charset="0"/>
              <a:buChar char="•"/>
              <a:defRPr/>
            </a:pPr>
            <a:r>
              <a:rPr lang="en-US" sz="3600" b="1" i="1" dirty="0"/>
              <a:t>el-</a:t>
            </a:r>
            <a:r>
              <a:rPr lang="en-US" sz="3600" b="1" i="1" dirty="0" err="1"/>
              <a:t>eng</a:t>
            </a:r>
            <a:r>
              <a:rPr lang="en-US" sz="3600" b="1" i="1" dirty="0"/>
              <a:t>'-</a:t>
            </a:r>
            <a:r>
              <a:rPr lang="en-US" sz="3600" b="1" i="1" dirty="0" err="1"/>
              <a:t>kho</a:t>
            </a:r>
            <a:endParaRPr lang="en-US" sz="3600" b="1" dirty="0"/>
          </a:p>
          <a:p>
            <a:pPr eaLnBrk="1" hangingPunct="1">
              <a:buFont typeface="Arial" panose="020B0604020202020204" pitchFamily="34" charset="0"/>
              <a:buChar char="•"/>
              <a:defRPr/>
            </a:pPr>
            <a:r>
              <a:rPr lang="en-US" sz="3600" b="1" dirty="0"/>
              <a:t>Of uncertain affinity; to </a:t>
            </a:r>
            <a:r>
              <a:rPr lang="en-US" sz="3600" b="1" i="1" dirty="0"/>
              <a:t>confute</a:t>
            </a:r>
            <a:r>
              <a:rPr lang="en-US" sz="3600" b="1" dirty="0"/>
              <a:t>, </a:t>
            </a:r>
            <a:r>
              <a:rPr lang="en-US" sz="3600" b="1" i="1" dirty="0"/>
              <a:t>admonish:</a:t>
            </a:r>
            <a:r>
              <a:rPr lang="en-US" sz="3600" b="1" dirty="0"/>
              <a:t> - convict, convince, </a:t>
            </a:r>
            <a:r>
              <a:rPr lang="en-US" sz="3600" b="1" dirty="0">
                <a:solidFill>
                  <a:srgbClr val="C00000"/>
                </a:solidFill>
              </a:rPr>
              <a:t>tell a fault</a:t>
            </a:r>
            <a:r>
              <a:rPr lang="en-US" sz="3600" b="1" dirty="0"/>
              <a:t>, rebuke, reprove.</a:t>
            </a:r>
          </a:p>
          <a:p>
            <a:pPr eaLnBrk="1" hangingPunct="1">
              <a:buFont typeface="Arial" panose="020B0604020202020204" pitchFamily="34" charset="0"/>
              <a:buChar char="•"/>
              <a:defRPr/>
            </a:pPr>
            <a:r>
              <a:rPr lang="en-US" sz="3600" b="1" dirty="0"/>
              <a:t>Total KJV occurrences: 17</a:t>
            </a:r>
          </a:p>
          <a:p>
            <a:pPr eaLnBrk="1" hangingPunct="1">
              <a:buFont typeface="Wingdings" panose="05000000000000000000" pitchFamily="2" charset="2"/>
              <a:buChar char="Ø"/>
              <a:defRPr/>
            </a:pPr>
            <a:endParaRPr lang="en-US" b="1" u="sng" dirty="0"/>
          </a:p>
          <a:p>
            <a:pPr marL="0" indent="0" eaLnBrk="1" hangingPunct="1">
              <a:buFont typeface="Arial" panose="020B0604020202020204" pitchFamily="34" charset="0"/>
              <a:buNone/>
              <a:defRPr/>
            </a:pPr>
            <a:endParaRPr lang="en-US" sz="3600" b="1" dirty="0"/>
          </a:p>
          <a:p>
            <a:pPr eaLnBrk="1" hangingPunct="1">
              <a:buFont typeface="Wingdings" panose="05000000000000000000" pitchFamily="2" charset="2"/>
              <a:buChar char="Ø"/>
              <a:defRPr/>
            </a:pP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solidFill>
            <a:schemeClr val="tx1"/>
          </a:solidFill>
        </p:spPr>
        <p:txBody>
          <a:bodyPr/>
          <a:lstStyle/>
          <a:p>
            <a:pPr eaLnBrk="1" hangingPunct="1"/>
            <a:r>
              <a:rPr lang="en-US" smtClean="0"/>
              <a:t>	</a:t>
            </a:r>
            <a:r>
              <a:rPr lang="en-US" sz="5400" b="1" smtClean="0">
                <a:solidFill>
                  <a:schemeClr val="bg1"/>
                </a:solidFill>
              </a:rPr>
              <a:t>Punishment</a:t>
            </a:r>
          </a:p>
        </p:txBody>
      </p:sp>
      <p:sp>
        <p:nvSpPr>
          <p:cNvPr id="3" name="Content Placeholder 2"/>
          <p:cNvSpPr>
            <a:spLocks noGrp="1"/>
          </p:cNvSpPr>
          <p:nvPr>
            <p:ph idx="1"/>
          </p:nvPr>
        </p:nvSpPr>
        <p:spPr>
          <a:xfrm>
            <a:off x="457200" y="1600200"/>
            <a:ext cx="8229600" cy="5105400"/>
          </a:xfrm>
          <a:solidFill>
            <a:schemeClr val="tx2">
              <a:lumMod val="40000"/>
              <a:lumOff val="60000"/>
            </a:schemeClr>
          </a:solidFill>
        </p:spPr>
        <p:txBody>
          <a:bodyPr/>
          <a:lstStyle/>
          <a:p>
            <a:pPr eaLnBrk="1" hangingPunct="1">
              <a:buFont typeface="Wingdings" panose="05000000000000000000" pitchFamily="2" charset="2"/>
              <a:buChar char="Ø"/>
              <a:defRPr/>
            </a:pPr>
            <a:r>
              <a:rPr lang="en-US" b="1" u="sng" dirty="0"/>
              <a:t>More We Dad’s Learn From God Our Father</a:t>
            </a:r>
          </a:p>
          <a:p>
            <a:pPr eaLnBrk="1" hangingPunct="1">
              <a:buFont typeface="Arial" panose="020B0604020202020204" pitchFamily="34" charset="0"/>
              <a:buChar char="•"/>
              <a:defRPr/>
            </a:pPr>
            <a:r>
              <a:rPr lang="en-US" b="1" dirty="0"/>
              <a:t> </a:t>
            </a:r>
            <a:r>
              <a:rPr lang="en-US" sz="3600" b="1" dirty="0" err="1"/>
              <a:t>paideuo</a:t>
            </a:r>
            <a:r>
              <a:rPr lang="en-US" sz="3600" b="1" dirty="0"/>
              <a:t>̄</a:t>
            </a:r>
          </a:p>
          <a:p>
            <a:pPr eaLnBrk="1" hangingPunct="1">
              <a:buFont typeface="Arial" panose="020B0604020202020204" pitchFamily="34" charset="0"/>
              <a:buChar char="•"/>
              <a:defRPr/>
            </a:pPr>
            <a:r>
              <a:rPr lang="en-US" sz="3600" b="1" i="1" dirty="0" err="1"/>
              <a:t>pahee</a:t>
            </a:r>
            <a:r>
              <a:rPr lang="en-US" sz="3600" b="1" i="1" dirty="0"/>
              <a:t>-</a:t>
            </a:r>
            <a:r>
              <a:rPr lang="en-US" sz="3600" b="1" i="1" dirty="0" err="1"/>
              <a:t>dyoo</a:t>
            </a:r>
            <a:r>
              <a:rPr lang="en-US" sz="3600" b="1" i="1" dirty="0"/>
              <a:t>'-o</a:t>
            </a:r>
            <a:endParaRPr lang="en-US" sz="3600" b="1" dirty="0"/>
          </a:p>
          <a:p>
            <a:pPr eaLnBrk="1" hangingPunct="1">
              <a:buFont typeface="Arial" panose="020B0604020202020204" pitchFamily="34" charset="0"/>
              <a:buChar char="•"/>
              <a:defRPr/>
            </a:pPr>
            <a:r>
              <a:rPr lang="en-US" sz="3600" b="1" dirty="0"/>
              <a:t>From </a:t>
            </a:r>
            <a:r>
              <a:rPr lang="en-US" sz="3600" b="1" u="sng" dirty="0"/>
              <a:t>G3816; to </a:t>
            </a:r>
            <a:r>
              <a:rPr lang="en-US" sz="3600" b="1" i="1" u="sng" dirty="0"/>
              <a:t>train</a:t>
            </a:r>
            <a:r>
              <a:rPr lang="en-US" sz="3600" b="1" u="sng" dirty="0"/>
              <a:t> up a child, that is, </a:t>
            </a:r>
            <a:r>
              <a:rPr lang="en-US" sz="3600" b="1" i="1" u="sng" dirty="0"/>
              <a:t>educate</a:t>
            </a:r>
            <a:r>
              <a:rPr lang="en-US" sz="3600" b="1" u="sng" dirty="0"/>
              <a:t>, or (by implication) </a:t>
            </a:r>
            <a:r>
              <a:rPr lang="en-US" sz="3600" b="1" i="1" u="sng" dirty="0">
                <a:solidFill>
                  <a:srgbClr val="C00000"/>
                </a:solidFill>
              </a:rPr>
              <a:t>discipline</a:t>
            </a:r>
            <a:r>
              <a:rPr lang="en-US" sz="3600" b="1" u="sng" dirty="0">
                <a:solidFill>
                  <a:srgbClr val="C00000"/>
                </a:solidFill>
              </a:rPr>
              <a:t> (by punishment</a:t>
            </a:r>
            <a:r>
              <a:rPr lang="en-US" sz="3600" b="1" u="sng" dirty="0"/>
              <a:t>): - </a:t>
            </a:r>
            <a:r>
              <a:rPr lang="en-US" sz="3600" b="1" u="sng" dirty="0">
                <a:solidFill>
                  <a:srgbClr val="FF0000"/>
                </a:solidFill>
              </a:rPr>
              <a:t>chasten (-</a:t>
            </a:r>
            <a:r>
              <a:rPr lang="en-US" sz="3600" b="1" u="sng" dirty="0" err="1">
                <a:solidFill>
                  <a:srgbClr val="FF0000"/>
                </a:solidFill>
              </a:rPr>
              <a:t>ise</a:t>
            </a:r>
            <a:r>
              <a:rPr lang="en-US" sz="3600" b="1" u="sng" dirty="0">
                <a:solidFill>
                  <a:srgbClr val="FF0000"/>
                </a:solidFill>
              </a:rPr>
              <a:t>), </a:t>
            </a:r>
            <a:r>
              <a:rPr lang="en-US" sz="3600" b="1" u="sng" dirty="0"/>
              <a:t>instruct, learn, teach.</a:t>
            </a:r>
          </a:p>
          <a:p>
            <a:pPr eaLnBrk="1" hangingPunct="1">
              <a:buFont typeface="Arial" panose="020B0604020202020204" pitchFamily="34" charset="0"/>
              <a:buChar char="•"/>
              <a:defRPr/>
            </a:pPr>
            <a:r>
              <a:rPr lang="en-US" sz="3600" b="1" u="sng" dirty="0"/>
              <a:t>Total KJV occurrences: 13</a:t>
            </a:r>
          </a:p>
          <a:p>
            <a:pPr eaLnBrk="1" hangingPunct="1">
              <a:buFont typeface="Arial" panose="020B0604020202020204" pitchFamily="34" charset="0"/>
              <a:buChar char="•"/>
              <a:defRPr/>
            </a:pPr>
            <a:endParaRPr lang="en-US" b="1" u="sng" dirty="0"/>
          </a:p>
          <a:p>
            <a:pPr marL="0" indent="0" eaLnBrk="1" hangingPunct="1">
              <a:buFont typeface="Arial" panose="020B0604020202020204" pitchFamily="34" charset="0"/>
              <a:buNone/>
              <a:defRPr/>
            </a:pPr>
            <a:endParaRPr lang="en-US" sz="3600" b="1" dirty="0"/>
          </a:p>
          <a:p>
            <a:pPr eaLnBrk="1" hangingPunct="1">
              <a:buFont typeface="Wingdings" panose="05000000000000000000" pitchFamily="2" charset="2"/>
              <a:buChar char="Ø"/>
              <a:defRPr/>
            </a:pP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US" smtClean="0"/>
          </a:p>
        </p:txBody>
      </p:sp>
      <p:pic>
        <p:nvPicPr>
          <p:cNvPr id="4" name="Content Placeholder 3"/>
          <p:cNvPicPr>
            <a:picLocks noGrp="1" noChangeAspect="1"/>
          </p:cNvPicPr>
          <p:nvPr>
            <p:ph idx="1"/>
          </p:nvPr>
        </p:nvPicPr>
        <p:blipFill>
          <a:blip r:embed="rId2"/>
          <a:stretch>
            <a:fillRect/>
          </a:stretch>
        </p:blipFill>
        <p:spPr>
          <a:xfrm>
            <a:off x="457200" y="274638"/>
            <a:ext cx="8349916" cy="6008424"/>
          </a:xfrm>
          <a:ln w="190500" cap="sq">
            <a:solidFill>
              <a:schemeClr val="tx2"/>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rgbClr val="00B0F0"/>
          </a:solidFill>
        </p:spPr>
        <p:txBody>
          <a:bodyPr/>
          <a:lstStyle/>
          <a:p>
            <a:pPr eaLnBrk="1" hangingPunct="1"/>
            <a:r>
              <a:rPr lang="en-US" b="1" smtClean="0"/>
              <a:t>Hebrews 12:6</a:t>
            </a:r>
          </a:p>
        </p:txBody>
      </p:sp>
      <p:sp>
        <p:nvSpPr>
          <p:cNvPr id="3" name="Content Placeholder 2"/>
          <p:cNvSpPr>
            <a:spLocks noGrp="1"/>
          </p:cNvSpPr>
          <p:nvPr>
            <p:ph idx="1"/>
          </p:nvPr>
        </p:nvSpPr>
        <p:spPr>
          <a:solidFill>
            <a:schemeClr val="tx2">
              <a:lumMod val="75000"/>
            </a:schemeClr>
          </a:solidFill>
        </p:spPr>
        <p:txBody>
          <a:bodyPr/>
          <a:lstStyle/>
          <a:p>
            <a:pPr eaLnBrk="1" hangingPunct="1">
              <a:buFont typeface="Arial" panose="020B0604020202020204" pitchFamily="34" charset="0"/>
              <a:buChar char="•"/>
              <a:defRPr/>
            </a:pPr>
            <a:r>
              <a:rPr lang="en-US" sz="4000" b="1" dirty="0">
                <a:solidFill>
                  <a:schemeClr val="bg1"/>
                </a:solidFill>
              </a:rPr>
              <a:t> For</a:t>
            </a:r>
            <a:r>
              <a:rPr lang="en-US" sz="4000" b="1" baseline="30000" dirty="0">
                <a:solidFill>
                  <a:schemeClr val="bg1"/>
                </a:solidFill>
              </a:rPr>
              <a:t>G1063</a:t>
            </a:r>
            <a:r>
              <a:rPr lang="en-US" sz="4000" b="1" dirty="0">
                <a:solidFill>
                  <a:schemeClr val="bg1"/>
                </a:solidFill>
              </a:rPr>
              <a:t> whom</a:t>
            </a:r>
            <a:r>
              <a:rPr lang="en-US" sz="4000" b="1" baseline="30000" dirty="0">
                <a:solidFill>
                  <a:schemeClr val="bg1"/>
                </a:solidFill>
              </a:rPr>
              <a:t>G3739</a:t>
            </a:r>
            <a:r>
              <a:rPr lang="en-US" sz="4000" b="1" dirty="0">
                <a:solidFill>
                  <a:schemeClr val="bg1"/>
                </a:solidFill>
              </a:rPr>
              <a:t> the Lord</a:t>
            </a:r>
            <a:r>
              <a:rPr lang="en-US" sz="4000" b="1" baseline="30000" dirty="0">
                <a:solidFill>
                  <a:schemeClr val="bg1"/>
                </a:solidFill>
              </a:rPr>
              <a:t>G2962</a:t>
            </a:r>
            <a:r>
              <a:rPr lang="en-US" sz="4000" b="1" dirty="0">
                <a:solidFill>
                  <a:schemeClr val="bg1"/>
                </a:solidFill>
              </a:rPr>
              <a:t> loveth</a:t>
            </a:r>
            <a:r>
              <a:rPr lang="en-US" sz="4000" b="1" baseline="30000" dirty="0">
                <a:solidFill>
                  <a:schemeClr val="bg1"/>
                </a:solidFill>
              </a:rPr>
              <a:t>G25</a:t>
            </a:r>
            <a:r>
              <a:rPr lang="en-US" sz="4000" b="1" dirty="0">
                <a:solidFill>
                  <a:schemeClr val="bg1"/>
                </a:solidFill>
              </a:rPr>
              <a:t> he </a:t>
            </a:r>
            <a:r>
              <a:rPr lang="en-US" sz="4000" b="1" dirty="0">
                <a:solidFill>
                  <a:srgbClr val="FF0000"/>
                </a:solidFill>
              </a:rPr>
              <a:t>chasteneth,</a:t>
            </a:r>
            <a:r>
              <a:rPr lang="en-US" sz="4000" b="1" baseline="30000" dirty="0">
                <a:solidFill>
                  <a:srgbClr val="FF0000"/>
                </a:solidFill>
              </a:rPr>
              <a:t>G3811</a:t>
            </a:r>
            <a:r>
              <a:rPr lang="en-US" sz="4000" b="1" dirty="0">
                <a:solidFill>
                  <a:schemeClr val="bg1"/>
                </a:solidFill>
              </a:rPr>
              <a:t> and</a:t>
            </a:r>
            <a:r>
              <a:rPr lang="en-US" sz="4000" b="1" baseline="30000" dirty="0">
                <a:solidFill>
                  <a:schemeClr val="bg1"/>
                </a:solidFill>
              </a:rPr>
              <a:t>G1161</a:t>
            </a:r>
            <a:r>
              <a:rPr lang="en-US" sz="4000" b="1" dirty="0">
                <a:solidFill>
                  <a:schemeClr val="bg1"/>
                </a:solidFill>
              </a:rPr>
              <a:t> scourgeth</a:t>
            </a:r>
            <a:r>
              <a:rPr lang="en-US" sz="4000" b="1" baseline="30000" dirty="0">
                <a:solidFill>
                  <a:schemeClr val="bg1"/>
                </a:solidFill>
              </a:rPr>
              <a:t>G3146</a:t>
            </a:r>
            <a:r>
              <a:rPr lang="en-US" sz="4000" b="1" dirty="0">
                <a:solidFill>
                  <a:schemeClr val="bg1"/>
                </a:solidFill>
              </a:rPr>
              <a:t> every</a:t>
            </a:r>
            <a:r>
              <a:rPr lang="en-US" sz="4000" b="1" baseline="30000" dirty="0">
                <a:solidFill>
                  <a:schemeClr val="bg1"/>
                </a:solidFill>
              </a:rPr>
              <a:t>G3956</a:t>
            </a:r>
            <a:r>
              <a:rPr lang="en-US" sz="4000" b="1" dirty="0">
                <a:solidFill>
                  <a:schemeClr val="bg1"/>
                </a:solidFill>
              </a:rPr>
              <a:t> son</a:t>
            </a:r>
            <a:r>
              <a:rPr lang="en-US" sz="4000" b="1" baseline="30000" dirty="0">
                <a:solidFill>
                  <a:schemeClr val="bg1"/>
                </a:solidFill>
              </a:rPr>
              <a:t>G5207</a:t>
            </a:r>
            <a:r>
              <a:rPr lang="en-US" sz="4000" b="1" dirty="0">
                <a:solidFill>
                  <a:schemeClr val="bg1"/>
                </a:solidFill>
              </a:rPr>
              <a:t> whom</a:t>
            </a:r>
            <a:r>
              <a:rPr lang="en-US" sz="4000" b="1" baseline="30000" dirty="0">
                <a:solidFill>
                  <a:schemeClr val="bg1"/>
                </a:solidFill>
              </a:rPr>
              <a:t>G3739</a:t>
            </a:r>
            <a:r>
              <a:rPr lang="en-US" sz="4000" b="1" dirty="0">
                <a:solidFill>
                  <a:schemeClr val="bg1"/>
                </a:solidFill>
              </a:rPr>
              <a:t> he receiveth.</a:t>
            </a:r>
            <a:r>
              <a:rPr lang="en-US" sz="4000" b="1" baseline="30000" dirty="0">
                <a:solidFill>
                  <a:schemeClr val="bg1"/>
                </a:solidFill>
              </a:rPr>
              <a:t>G3858</a:t>
            </a:r>
            <a:endParaRPr lang="en-US" sz="4000" b="1" dirty="0">
              <a:solidFill>
                <a:schemeClr val="bg1"/>
              </a:solidFill>
            </a:endParaRPr>
          </a:p>
          <a:p>
            <a:pPr eaLnBrk="1" hangingPunct="1">
              <a:buFont typeface="Arial" panose="020B0604020202020204" pitchFamily="34" charset="0"/>
              <a:buChar char="•"/>
              <a:defRPr/>
            </a:pPr>
            <a:endParaRPr lang="en-US" dirty="0"/>
          </a:p>
          <a:p>
            <a:pPr eaLnBrk="1" hangingPunct="1">
              <a:buFont typeface="Arial" panose="020B0604020202020204" pitchFamily="34" charset="0"/>
              <a:buChar char="•"/>
              <a:defRPr/>
            </a:pPr>
            <a:endParaRPr lang="en-US" dirty="0"/>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solidFill>
            <a:srgbClr val="00B0F0"/>
          </a:solidFill>
        </p:spPr>
        <p:txBody>
          <a:bodyPr/>
          <a:lstStyle/>
          <a:p>
            <a:pPr eaLnBrk="1" hangingPunct="1"/>
            <a:r>
              <a:rPr lang="en-US" b="1" smtClean="0"/>
              <a:t>Hebrews 12:6</a:t>
            </a:r>
          </a:p>
        </p:txBody>
      </p:sp>
      <p:sp>
        <p:nvSpPr>
          <p:cNvPr id="3" name="Content Placeholder 2"/>
          <p:cNvSpPr>
            <a:spLocks noGrp="1"/>
          </p:cNvSpPr>
          <p:nvPr>
            <p:ph idx="1"/>
          </p:nvPr>
        </p:nvSpPr>
        <p:spPr>
          <a:solidFill>
            <a:schemeClr val="tx2">
              <a:lumMod val="75000"/>
            </a:schemeClr>
          </a:solidFill>
        </p:spPr>
        <p:txBody>
          <a:bodyPr/>
          <a:lstStyle/>
          <a:p>
            <a:pPr eaLnBrk="1" hangingPunct="1">
              <a:buFont typeface="Arial" panose="020B0604020202020204" pitchFamily="34" charset="0"/>
              <a:buChar char="•"/>
              <a:defRPr/>
            </a:pPr>
            <a:r>
              <a:rPr lang="en-US" sz="4000" b="1" dirty="0">
                <a:solidFill>
                  <a:schemeClr val="bg1"/>
                </a:solidFill>
              </a:rPr>
              <a:t> For</a:t>
            </a:r>
            <a:r>
              <a:rPr lang="en-US" sz="4000" b="1" baseline="30000" dirty="0">
                <a:solidFill>
                  <a:schemeClr val="bg1"/>
                </a:solidFill>
              </a:rPr>
              <a:t>G1063</a:t>
            </a:r>
            <a:r>
              <a:rPr lang="en-US" sz="4000" b="1" dirty="0">
                <a:solidFill>
                  <a:schemeClr val="bg1"/>
                </a:solidFill>
              </a:rPr>
              <a:t> whom</a:t>
            </a:r>
            <a:r>
              <a:rPr lang="en-US" sz="4000" b="1" baseline="30000" dirty="0">
                <a:solidFill>
                  <a:schemeClr val="bg1"/>
                </a:solidFill>
              </a:rPr>
              <a:t>G3739</a:t>
            </a:r>
            <a:r>
              <a:rPr lang="en-US" sz="4000" b="1" dirty="0">
                <a:solidFill>
                  <a:schemeClr val="bg1"/>
                </a:solidFill>
              </a:rPr>
              <a:t> the Lord</a:t>
            </a:r>
            <a:r>
              <a:rPr lang="en-US" sz="4000" b="1" baseline="30000" dirty="0">
                <a:solidFill>
                  <a:schemeClr val="bg1"/>
                </a:solidFill>
              </a:rPr>
              <a:t>G2962</a:t>
            </a:r>
            <a:r>
              <a:rPr lang="en-US" sz="4000" b="1" dirty="0">
                <a:solidFill>
                  <a:schemeClr val="bg1"/>
                </a:solidFill>
              </a:rPr>
              <a:t> loveth</a:t>
            </a:r>
            <a:r>
              <a:rPr lang="en-US" sz="4000" b="1" baseline="30000" dirty="0">
                <a:solidFill>
                  <a:schemeClr val="bg1"/>
                </a:solidFill>
              </a:rPr>
              <a:t>G25</a:t>
            </a:r>
            <a:r>
              <a:rPr lang="en-US" sz="4000" b="1" dirty="0">
                <a:solidFill>
                  <a:schemeClr val="bg1"/>
                </a:solidFill>
              </a:rPr>
              <a:t> he chasteneth,</a:t>
            </a:r>
            <a:r>
              <a:rPr lang="en-US" sz="4000" b="1" baseline="30000" dirty="0">
                <a:solidFill>
                  <a:schemeClr val="bg1"/>
                </a:solidFill>
              </a:rPr>
              <a:t>G3811</a:t>
            </a:r>
            <a:r>
              <a:rPr lang="en-US" sz="4000" b="1" dirty="0">
                <a:solidFill>
                  <a:schemeClr val="bg1"/>
                </a:solidFill>
              </a:rPr>
              <a:t> and</a:t>
            </a:r>
            <a:r>
              <a:rPr lang="en-US" sz="4000" b="1" baseline="30000" dirty="0">
                <a:solidFill>
                  <a:schemeClr val="bg1"/>
                </a:solidFill>
              </a:rPr>
              <a:t>G1161</a:t>
            </a:r>
            <a:r>
              <a:rPr lang="en-US" sz="4000" b="1" dirty="0">
                <a:solidFill>
                  <a:schemeClr val="bg1"/>
                </a:solidFill>
              </a:rPr>
              <a:t> </a:t>
            </a:r>
            <a:r>
              <a:rPr lang="en-US" sz="4000" b="1" dirty="0">
                <a:solidFill>
                  <a:srgbClr val="FF0000"/>
                </a:solidFill>
              </a:rPr>
              <a:t>scourgeth</a:t>
            </a:r>
            <a:r>
              <a:rPr lang="en-US" sz="4000" b="1" baseline="30000" dirty="0">
                <a:solidFill>
                  <a:srgbClr val="FF0000"/>
                </a:solidFill>
              </a:rPr>
              <a:t>G3146</a:t>
            </a:r>
            <a:r>
              <a:rPr lang="en-US" sz="4000" b="1" dirty="0">
                <a:solidFill>
                  <a:schemeClr val="bg1"/>
                </a:solidFill>
              </a:rPr>
              <a:t> every</a:t>
            </a:r>
            <a:r>
              <a:rPr lang="en-US" sz="4000" b="1" baseline="30000" dirty="0">
                <a:solidFill>
                  <a:schemeClr val="bg1"/>
                </a:solidFill>
              </a:rPr>
              <a:t>G3956</a:t>
            </a:r>
            <a:r>
              <a:rPr lang="en-US" sz="4000" b="1" dirty="0">
                <a:solidFill>
                  <a:schemeClr val="bg1"/>
                </a:solidFill>
              </a:rPr>
              <a:t> son</a:t>
            </a:r>
            <a:r>
              <a:rPr lang="en-US" sz="4000" b="1" baseline="30000" dirty="0">
                <a:solidFill>
                  <a:schemeClr val="bg1"/>
                </a:solidFill>
              </a:rPr>
              <a:t>G5207</a:t>
            </a:r>
            <a:r>
              <a:rPr lang="en-US" sz="4000" b="1" dirty="0">
                <a:solidFill>
                  <a:schemeClr val="bg1"/>
                </a:solidFill>
              </a:rPr>
              <a:t> whom</a:t>
            </a:r>
            <a:r>
              <a:rPr lang="en-US" sz="4000" b="1" baseline="30000" dirty="0">
                <a:solidFill>
                  <a:schemeClr val="bg1"/>
                </a:solidFill>
              </a:rPr>
              <a:t>G3739</a:t>
            </a:r>
            <a:r>
              <a:rPr lang="en-US" sz="4000" b="1" dirty="0">
                <a:solidFill>
                  <a:schemeClr val="bg1"/>
                </a:solidFill>
              </a:rPr>
              <a:t> he receiveth.</a:t>
            </a:r>
            <a:r>
              <a:rPr lang="en-US" sz="4000" b="1" baseline="30000" dirty="0">
                <a:solidFill>
                  <a:schemeClr val="bg1"/>
                </a:solidFill>
              </a:rPr>
              <a:t>G3858</a:t>
            </a:r>
            <a:endParaRPr lang="en-US" sz="4000" b="1" dirty="0">
              <a:solidFill>
                <a:schemeClr val="bg1"/>
              </a:solidFill>
            </a:endParaRPr>
          </a:p>
          <a:p>
            <a:pPr eaLnBrk="1" hangingPunct="1">
              <a:buFont typeface="Arial" panose="020B0604020202020204" pitchFamily="34" charset="0"/>
              <a:buChar char="•"/>
              <a:defRPr/>
            </a:pPr>
            <a:endParaRPr lang="en-US" dirty="0"/>
          </a:p>
          <a:p>
            <a:pPr eaLnBrk="1" hangingPunct="1">
              <a:buFont typeface="Arial" panose="020B0604020202020204" pitchFamily="34" charset="0"/>
              <a:buChar char="•"/>
              <a:defRPr/>
            </a:pPr>
            <a:endParaRPr lang="en-US" dirty="0"/>
          </a:p>
        </p:txBody>
      </p:sp>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pPr eaLnBrk="1" hangingPunct="1">
              <a:defRPr/>
            </a:pPr>
            <a:r>
              <a:rPr lang="en-US" b="1" dirty="0"/>
              <a:t>FLOG (Spank)</a:t>
            </a:r>
          </a:p>
        </p:txBody>
      </p:sp>
      <p:sp>
        <p:nvSpPr>
          <p:cNvPr id="3" name="Content Placeholder 2"/>
          <p:cNvSpPr>
            <a:spLocks noGrp="1"/>
          </p:cNvSpPr>
          <p:nvPr>
            <p:ph idx="1"/>
          </p:nvPr>
        </p:nvSpPr>
        <p:spPr>
          <a:solidFill>
            <a:schemeClr val="accent2">
              <a:lumMod val="60000"/>
              <a:lumOff val="40000"/>
            </a:schemeClr>
          </a:solidFill>
        </p:spPr>
        <p:txBody>
          <a:bodyPr/>
          <a:lstStyle/>
          <a:p>
            <a:pPr eaLnBrk="1" hangingPunct="1">
              <a:buFont typeface="Arial" panose="020B0604020202020204" pitchFamily="34" charset="0"/>
              <a:buChar char="•"/>
              <a:defRPr/>
            </a:pPr>
            <a:r>
              <a:rPr lang="en-US" sz="3600" b="1" dirty="0" err="1"/>
              <a:t>mastigoo</a:t>
            </a:r>
            <a:r>
              <a:rPr lang="en-US" sz="3600" b="1" dirty="0"/>
              <a:t>̄</a:t>
            </a:r>
          </a:p>
          <a:p>
            <a:pPr eaLnBrk="1" hangingPunct="1">
              <a:buFont typeface="Arial" panose="020B0604020202020204" pitchFamily="34" charset="0"/>
              <a:buChar char="•"/>
              <a:defRPr/>
            </a:pPr>
            <a:r>
              <a:rPr lang="en-US" sz="3600" b="1" i="1" dirty="0"/>
              <a:t>mas-</a:t>
            </a:r>
            <a:r>
              <a:rPr lang="en-US" sz="3600" b="1" i="1" dirty="0" err="1"/>
              <a:t>tig</a:t>
            </a:r>
            <a:r>
              <a:rPr lang="en-US" sz="3600" b="1" i="1" dirty="0"/>
              <a:t>-o'-o</a:t>
            </a:r>
            <a:endParaRPr lang="en-US" sz="3600" b="1" dirty="0"/>
          </a:p>
          <a:p>
            <a:pPr eaLnBrk="1" hangingPunct="1">
              <a:buFont typeface="Arial" panose="020B0604020202020204" pitchFamily="34" charset="0"/>
              <a:buChar char="•"/>
              <a:defRPr/>
            </a:pPr>
            <a:r>
              <a:rPr lang="en-US" sz="3600" b="1" dirty="0"/>
              <a:t>From </a:t>
            </a:r>
            <a:r>
              <a:rPr lang="en-US" sz="3600" b="1" u="sng" dirty="0"/>
              <a:t>G3148; to </a:t>
            </a:r>
            <a:r>
              <a:rPr lang="en-US" sz="3600" b="1" i="1" u="sng" dirty="0"/>
              <a:t>flog</a:t>
            </a:r>
            <a:r>
              <a:rPr lang="en-US" sz="3600" b="1" u="sng" dirty="0"/>
              <a:t> (literally or figuratively): - scourge.</a:t>
            </a:r>
          </a:p>
          <a:p>
            <a:pPr eaLnBrk="1" hangingPunct="1">
              <a:buFont typeface="Arial" panose="020B0604020202020204" pitchFamily="34" charset="0"/>
              <a:buChar char="•"/>
              <a:defRPr/>
            </a:pPr>
            <a:r>
              <a:rPr lang="en-US" sz="3600" b="1" u="sng" dirty="0"/>
              <a:t>Total KJV occurrences: 7</a:t>
            </a:r>
          </a:p>
          <a:p>
            <a:pPr eaLnBrk="1" hangingPunct="1">
              <a:buFont typeface="Arial" panose="020B0604020202020204" pitchFamily="34" charset="0"/>
              <a:buChar char="•"/>
              <a:defRPr/>
            </a:pPr>
            <a:endParaRPr lang="en-US" dirty="0"/>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smtClean="0"/>
              <a:t>I ADMONISH YOU AS CHILDREN</a:t>
            </a:r>
          </a:p>
        </p:txBody>
      </p:sp>
      <p:sp>
        <p:nvSpPr>
          <p:cNvPr id="3" name="Content Placeholder 2"/>
          <p:cNvSpPr>
            <a:spLocks noGrp="1"/>
          </p:cNvSpPr>
          <p:nvPr>
            <p:ph idx="1"/>
          </p:nvPr>
        </p:nvSpPr>
        <p:spPr>
          <a:xfrm>
            <a:off x="585788" y="1417638"/>
            <a:ext cx="8229600" cy="4525962"/>
          </a:xfrm>
          <a:solidFill>
            <a:schemeClr val="bg1">
              <a:lumMod val="75000"/>
            </a:schemeClr>
          </a:solidFill>
        </p:spPr>
        <p:txBody>
          <a:bodyPr/>
          <a:lstStyle/>
          <a:p>
            <a:pPr marL="0" indent="0" eaLnBrk="1" hangingPunct="1">
              <a:buFont typeface="Arial" panose="020B0604020202020204" pitchFamily="34" charset="0"/>
              <a:buNone/>
              <a:defRPr/>
            </a:pPr>
            <a:r>
              <a:rPr lang="en-US" b="1" dirty="0"/>
              <a:t>      </a:t>
            </a:r>
            <a:r>
              <a:rPr lang="en-US" sz="4000" b="1" dirty="0"/>
              <a:t>1 Corinthians 4:14-17</a:t>
            </a:r>
          </a:p>
          <a:p>
            <a:pPr marL="0" indent="0" eaLnBrk="1" hangingPunct="1">
              <a:buFont typeface="Arial" panose="020B0604020202020204" pitchFamily="34" charset="0"/>
              <a:buNone/>
              <a:defRPr/>
            </a:pPr>
            <a:r>
              <a:rPr lang="en-US" sz="4000" b="1" dirty="0"/>
              <a:t>            1 Corinthians 4:18-20</a:t>
            </a:r>
          </a:p>
          <a:p>
            <a:pPr eaLnBrk="1" hangingPunct="1">
              <a:buFont typeface="Arial" panose="020B0604020202020204" pitchFamily="34" charset="0"/>
              <a:buChar char="•"/>
              <a:defRPr/>
            </a:pPr>
            <a:endParaRPr lang="en-US" b="1" dirty="0"/>
          </a:p>
          <a:p>
            <a:pPr eaLnBrk="1" hangingPunct="1">
              <a:buFont typeface="Arial" panose="020B0604020202020204" pitchFamily="34" charset="0"/>
              <a:buChar char="•"/>
              <a:defRPr/>
            </a:pPr>
            <a:r>
              <a:rPr lang="en-US" sz="4000" b="1" dirty="0"/>
              <a:t>Paul said the ministry has the responsibility of teaching with patience</a:t>
            </a:r>
            <a:r>
              <a:rPr lang="en-US" b="1" dirty="0"/>
              <a:t>.  2 Timothy 3:24-26</a:t>
            </a:r>
          </a:p>
        </p:txBody>
      </p:sp>
    </p:spTree>
  </p:cSld>
  <p:clrMapOvr>
    <a:masterClrMapping/>
  </p:clrMapOvr>
  <p:transition spd="slow">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pPr eaLnBrk="1" hangingPunct="1">
              <a:defRPr/>
            </a:pPr>
            <a:r>
              <a:rPr lang="en-US" b="1" dirty="0"/>
              <a:t>Love At Work**</a:t>
            </a:r>
            <a:r>
              <a:rPr lang="en-US" dirty="0"/>
              <a:t>	</a:t>
            </a:r>
          </a:p>
        </p:txBody>
      </p:sp>
      <p:sp>
        <p:nvSpPr>
          <p:cNvPr id="25603" name="Content Placeholder 2"/>
          <p:cNvSpPr>
            <a:spLocks noGrp="1"/>
          </p:cNvSpPr>
          <p:nvPr>
            <p:ph idx="1"/>
          </p:nvPr>
        </p:nvSpPr>
        <p:spPr>
          <a:xfrm>
            <a:off x="457200" y="1600200"/>
            <a:ext cx="8229600" cy="5257800"/>
          </a:xfrm>
          <a:solidFill>
            <a:schemeClr val="bg1"/>
          </a:solidFill>
        </p:spPr>
        <p:txBody>
          <a:bodyPr/>
          <a:lstStyle/>
          <a:p>
            <a:pPr eaLnBrk="1" hangingPunct="1">
              <a:buFont typeface="Wingdings" pitchFamily="2" charset="2"/>
              <a:buChar char="Ø"/>
            </a:pPr>
            <a:r>
              <a:rPr lang="en-US" b="1" u="sng" smtClean="0"/>
              <a:t>God Can Use The Ministry To Do Work</a:t>
            </a:r>
          </a:p>
          <a:p>
            <a:pPr eaLnBrk="1" hangingPunct="1">
              <a:buFont typeface="Wingdings" pitchFamily="2" charset="2"/>
              <a:buChar char="Ø"/>
            </a:pPr>
            <a:r>
              <a:rPr lang="en-US" b="1" smtClean="0"/>
              <a:t>   Heb 12:4-13</a:t>
            </a:r>
          </a:p>
          <a:p>
            <a:pPr eaLnBrk="1" hangingPunct="1"/>
            <a:r>
              <a:rPr lang="en-US" b="1" smtClean="0"/>
              <a:t>   </a:t>
            </a:r>
            <a:r>
              <a:rPr lang="en-US" smtClean="0"/>
              <a:t>(Heb 12:5)  And</a:t>
            </a:r>
            <a:r>
              <a:rPr lang="en-US" baseline="30000" smtClean="0"/>
              <a:t>G2532</a:t>
            </a:r>
            <a:r>
              <a:rPr lang="en-US" smtClean="0"/>
              <a:t> ye have forgotten</a:t>
            </a:r>
            <a:r>
              <a:rPr lang="en-US" baseline="30000" smtClean="0"/>
              <a:t>G1585</a:t>
            </a:r>
            <a:r>
              <a:rPr lang="en-US" smtClean="0"/>
              <a:t> the</a:t>
            </a:r>
            <a:r>
              <a:rPr lang="en-US" baseline="30000" smtClean="0"/>
              <a:t>G3588</a:t>
            </a:r>
            <a:r>
              <a:rPr lang="en-US" smtClean="0"/>
              <a:t> </a:t>
            </a:r>
            <a:r>
              <a:rPr lang="en-US" smtClean="0">
                <a:solidFill>
                  <a:srgbClr val="C00000"/>
                </a:solidFill>
              </a:rPr>
              <a:t>exhortation</a:t>
            </a:r>
            <a:r>
              <a:rPr lang="en-US" baseline="30000" smtClean="0">
                <a:solidFill>
                  <a:srgbClr val="C00000"/>
                </a:solidFill>
              </a:rPr>
              <a:t>G3874</a:t>
            </a:r>
            <a:r>
              <a:rPr lang="en-US" smtClean="0"/>
              <a:t> which</a:t>
            </a:r>
            <a:r>
              <a:rPr lang="en-US" baseline="30000" smtClean="0"/>
              <a:t>G3748</a:t>
            </a:r>
            <a:r>
              <a:rPr lang="en-US" smtClean="0"/>
              <a:t> speaketh</a:t>
            </a:r>
            <a:r>
              <a:rPr lang="en-US" baseline="30000" smtClean="0"/>
              <a:t>G1256</a:t>
            </a:r>
            <a:r>
              <a:rPr lang="en-US" smtClean="0"/>
              <a:t> unto you</a:t>
            </a:r>
            <a:r>
              <a:rPr lang="en-US" baseline="30000" smtClean="0"/>
              <a:t>G5213</a:t>
            </a:r>
            <a:r>
              <a:rPr lang="en-US" smtClean="0"/>
              <a:t> as</a:t>
            </a:r>
            <a:r>
              <a:rPr lang="en-US" baseline="30000" smtClean="0"/>
              <a:t>G5613</a:t>
            </a:r>
            <a:r>
              <a:rPr lang="en-US" smtClean="0"/>
              <a:t> unto children,</a:t>
            </a:r>
            <a:r>
              <a:rPr lang="en-US" baseline="30000" smtClean="0"/>
              <a:t>G5207</a:t>
            </a:r>
            <a:r>
              <a:rPr lang="en-US" smtClean="0"/>
              <a:t> My</a:t>
            </a:r>
            <a:r>
              <a:rPr lang="en-US" baseline="30000" smtClean="0"/>
              <a:t>G3450</a:t>
            </a:r>
            <a:r>
              <a:rPr lang="en-US" smtClean="0"/>
              <a:t> son,</a:t>
            </a:r>
            <a:r>
              <a:rPr lang="en-US" baseline="30000" smtClean="0"/>
              <a:t>G5207</a:t>
            </a:r>
            <a:r>
              <a:rPr lang="en-US" smtClean="0"/>
              <a:t> despise</a:t>
            </a:r>
            <a:r>
              <a:rPr lang="en-US" baseline="30000" smtClean="0"/>
              <a:t>G3643</a:t>
            </a:r>
            <a:r>
              <a:rPr lang="en-US" smtClean="0"/>
              <a:t> not</a:t>
            </a:r>
            <a:r>
              <a:rPr lang="en-US" baseline="30000" smtClean="0"/>
              <a:t>G3361</a:t>
            </a:r>
            <a:r>
              <a:rPr lang="en-US" smtClean="0"/>
              <a:t> thou the </a:t>
            </a:r>
            <a:r>
              <a:rPr lang="en-US" smtClean="0">
                <a:solidFill>
                  <a:srgbClr val="C00000"/>
                </a:solidFill>
              </a:rPr>
              <a:t>chastening</a:t>
            </a:r>
            <a:r>
              <a:rPr lang="en-US" baseline="30000" smtClean="0">
                <a:solidFill>
                  <a:srgbClr val="C00000"/>
                </a:solidFill>
              </a:rPr>
              <a:t>G3809</a:t>
            </a:r>
            <a:r>
              <a:rPr lang="en-US" smtClean="0"/>
              <a:t> of the Lord,</a:t>
            </a:r>
            <a:r>
              <a:rPr lang="en-US" baseline="30000" smtClean="0"/>
              <a:t>G2962</a:t>
            </a:r>
            <a:r>
              <a:rPr lang="en-US" smtClean="0"/>
              <a:t> nor</a:t>
            </a:r>
            <a:r>
              <a:rPr lang="en-US" baseline="30000" smtClean="0"/>
              <a:t>G3366</a:t>
            </a:r>
            <a:r>
              <a:rPr lang="en-US" smtClean="0"/>
              <a:t> faint</a:t>
            </a:r>
            <a:r>
              <a:rPr lang="en-US" baseline="30000" smtClean="0"/>
              <a:t>G1590</a:t>
            </a:r>
            <a:r>
              <a:rPr lang="en-US" smtClean="0"/>
              <a:t> when thou art </a:t>
            </a:r>
            <a:r>
              <a:rPr lang="en-US" smtClean="0">
                <a:solidFill>
                  <a:srgbClr val="C00000"/>
                </a:solidFill>
              </a:rPr>
              <a:t>rebuked</a:t>
            </a:r>
            <a:r>
              <a:rPr lang="en-US" baseline="30000" smtClean="0">
                <a:solidFill>
                  <a:srgbClr val="C00000"/>
                </a:solidFill>
              </a:rPr>
              <a:t>G1651</a:t>
            </a:r>
            <a:r>
              <a:rPr lang="en-US" smtClean="0"/>
              <a:t> of</a:t>
            </a:r>
            <a:r>
              <a:rPr lang="en-US" baseline="30000" smtClean="0"/>
              <a:t>G5259</a:t>
            </a:r>
            <a:r>
              <a:rPr lang="en-US" smtClean="0"/>
              <a:t> him:</a:t>
            </a:r>
            <a:r>
              <a:rPr lang="en-US" baseline="30000" smtClean="0"/>
              <a:t>G846</a:t>
            </a:r>
            <a:endParaRPr lang="en-US" smtClean="0"/>
          </a:p>
          <a:p>
            <a:pPr eaLnBrk="1" hangingPunct="1"/>
            <a:endParaRPr lang="en-US" smtClean="0"/>
          </a:p>
          <a:p>
            <a:pPr eaLnBrk="1" hangingPunct="1">
              <a:buFont typeface="Wingdings" pitchFamily="2" charset="2"/>
              <a:buChar char="Ø"/>
            </a:pPr>
            <a:endParaRPr lang="en-US" b="1" smtClean="0"/>
          </a:p>
          <a:p>
            <a:pPr eaLnBrk="1" hangingPunct="1">
              <a:buFont typeface="Wingdings" pitchFamily="2" charset="2"/>
              <a:buChar char="Ø"/>
            </a:pPr>
            <a:endParaRPr lang="en-US" sz="3600" b="1" smtClean="0"/>
          </a:p>
          <a:p>
            <a:pPr eaLnBrk="1" hangingPunct="1">
              <a:buFont typeface="Wingdings" pitchFamily="2" charset="2"/>
              <a:buChar char="Ø"/>
            </a:pPr>
            <a:endParaRPr lang="en-US" b="1" smtClean="0"/>
          </a:p>
        </p:txBody>
      </p:sp>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solidFill>
            <a:srgbClr val="00B0F0"/>
          </a:solidFill>
        </p:spPr>
        <p:txBody>
          <a:bodyPr/>
          <a:lstStyle/>
          <a:p>
            <a:pPr eaLnBrk="1" hangingPunct="1"/>
            <a:r>
              <a:rPr lang="en-US" smtClean="0"/>
              <a:t>2 Timothy 4:2</a:t>
            </a:r>
          </a:p>
        </p:txBody>
      </p:sp>
      <p:sp>
        <p:nvSpPr>
          <p:cNvPr id="3" name="Content Placeholder 2"/>
          <p:cNvSpPr>
            <a:spLocks noGrp="1"/>
          </p:cNvSpPr>
          <p:nvPr>
            <p:ph idx="1"/>
          </p:nvPr>
        </p:nvSpPr>
        <p:spPr>
          <a:solidFill>
            <a:schemeClr val="tx2">
              <a:lumMod val="75000"/>
            </a:schemeClr>
          </a:solidFill>
        </p:spPr>
        <p:txBody>
          <a:bodyPr/>
          <a:lstStyle/>
          <a:p>
            <a:pPr marL="0" indent="0" eaLnBrk="1" hangingPunct="1">
              <a:buFont typeface="Arial" panose="020B0604020202020204" pitchFamily="34" charset="0"/>
              <a:buNone/>
              <a:defRPr/>
            </a:pPr>
            <a:r>
              <a:rPr lang="en-US" b="1" dirty="0">
                <a:solidFill>
                  <a:schemeClr val="bg1"/>
                </a:solidFill>
              </a:rPr>
              <a:t>(ASV) “Preach the word; be urgent in season, out of season; reprove, rebuke, exhort, with all longsuffering and teaching.” </a:t>
            </a:r>
          </a:p>
          <a:p>
            <a:pPr eaLnBrk="1" hangingPunct="1">
              <a:buFont typeface="Arial" panose="020B0604020202020204" pitchFamily="34" charset="0"/>
              <a:buChar char="•"/>
              <a:defRPr/>
            </a:pPr>
            <a:endParaRPr lang="en-US" b="1" dirty="0">
              <a:solidFill>
                <a:schemeClr val="bg1"/>
              </a:solidFill>
            </a:endParaRPr>
          </a:p>
          <a:p>
            <a:pPr eaLnBrk="1" hangingPunct="1">
              <a:buFont typeface="Arial" panose="020B0604020202020204" pitchFamily="34" charset="0"/>
              <a:buChar char="•"/>
              <a:defRPr/>
            </a:pPr>
            <a:r>
              <a:rPr lang="en-US" b="1" dirty="0">
                <a:solidFill>
                  <a:schemeClr val="bg1"/>
                </a:solidFill>
              </a:rPr>
              <a:t>(JUB) “Preach the word; be instant in season </a:t>
            </a:r>
            <a:r>
              <a:rPr lang="en-US" b="1" i="1" dirty="0">
                <a:solidFill>
                  <a:schemeClr val="bg1"/>
                </a:solidFill>
              </a:rPr>
              <a:t>and</a:t>
            </a:r>
            <a:r>
              <a:rPr lang="en-US" b="1" dirty="0">
                <a:solidFill>
                  <a:schemeClr val="bg1"/>
                </a:solidFill>
              </a:rPr>
              <a:t> out of season; reprove, rebuke, exhort with all longsuffering and doctrine.”</a:t>
            </a:r>
          </a:p>
          <a:p>
            <a:pPr eaLnBrk="1" hangingPunct="1">
              <a:buFont typeface="Arial" panose="020B0604020202020204" pitchFamily="34" charset="0"/>
              <a:buChar char="•"/>
              <a:defRPr/>
            </a:pPr>
            <a:endParaRPr lang="en-US" b="1" dirty="0">
              <a:solidFill>
                <a:schemeClr val="bg1"/>
              </a:solidFill>
            </a:endParaRPr>
          </a:p>
          <a:p>
            <a:pPr marL="0" indent="0" eaLnBrk="1" hangingPunct="1">
              <a:buFont typeface="Arial" panose="020B0604020202020204" pitchFamily="34" charset="0"/>
              <a:buNone/>
              <a:defRPr/>
            </a:pPr>
            <a:r>
              <a:rPr lang="en-US" dirty="0"/>
              <a:t> </a:t>
            </a:r>
          </a:p>
          <a:p>
            <a:pPr eaLnBrk="1" hangingPunct="1">
              <a:buFont typeface="Arial" panose="020B0604020202020204" pitchFamily="34" charset="0"/>
              <a:buChar char="•"/>
              <a:defRPr/>
            </a:pPr>
            <a:endParaRPr lang="en-US" dirty="0"/>
          </a:p>
          <a:p>
            <a:pPr eaLnBrk="1" hangingPunct="1">
              <a:buFont typeface="Arial" panose="020B0604020202020204" pitchFamily="34" charset="0"/>
              <a:buChar char="•"/>
              <a:defRPr/>
            </a:pPr>
            <a:endParaRPr lang="en-US" dirty="0"/>
          </a:p>
          <a:p>
            <a:pPr eaLnBrk="1" hangingPunct="1">
              <a:buFont typeface="Arial" panose="020B0604020202020204" pitchFamily="34" charset="0"/>
              <a:buChar char="•"/>
              <a:defRPr/>
            </a:pPr>
            <a:endParaRPr lang="en-US" dirty="0"/>
          </a:p>
        </p:txBody>
      </p:sp>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pic>
        <p:nvPicPr>
          <p:cNvPr id="4" name="Content Placeholder 3"/>
          <p:cNvPicPr>
            <a:picLocks noGrp="1" noChangeAspect="1"/>
          </p:cNvPicPr>
          <p:nvPr>
            <p:ph idx="1"/>
          </p:nvPr>
        </p:nvPicPr>
        <p:blipFill>
          <a:blip r:embed="rId2"/>
          <a:stretch>
            <a:fillRect/>
          </a:stretch>
        </p:blipFill>
        <p:spPr>
          <a:xfrm>
            <a:off x="457200" y="278649"/>
            <a:ext cx="8462211" cy="6298614"/>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5975"/>
          </a:xfrm>
          <a:solidFill>
            <a:schemeClr val="accent3"/>
          </a:solidFill>
        </p:spPr>
        <p:txBody>
          <a:bodyPr/>
          <a:lstStyle/>
          <a:p>
            <a:pPr eaLnBrk="1" hangingPunct="1">
              <a:defRPr/>
            </a:pPr>
            <a:r>
              <a:rPr lang="en-US" b="1" dirty="0"/>
              <a:t>A Dad Can’t Be Easily Replaced</a:t>
            </a:r>
          </a:p>
        </p:txBody>
      </p:sp>
      <p:pic>
        <p:nvPicPr>
          <p:cNvPr id="28675" name="Content Placeholder 3"/>
          <p:cNvPicPr>
            <a:picLocks noGrp="1" noChangeAspect="1"/>
          </p:cNvPicPr>
          <p:nvPr>
            <p:ph idx="1"/>
          </p:nvPr>
        </p:nvPicPr>
        <p:blipFill>
          <a:blip r:embed="rId2"/>
          <a:srcRect/>
          <a:stretch>
            <a:fillRect/>
          </a:stretch>
        </p:blipFill>
        <p:spPr>
          <a:xfrm>
            <a:off x="690563" y="1481138"/>
            <a:ext cx="7762875" cy="5164137"/>
          </a:xfrm>
          <a:blipFill dpi="0" rotWithShape="1">
            <a:blip r:embed="rId3"/>
            <a:srcRect/>
            <a:tile tx="0" ty="0" sx="100000" sy="100000" flip="none" algn="tl"/>
          </a: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solidFill>
            <a:srgbClr val="00B0F0"/>
          </a:solidFill>
        </p:spPr>
        <p:txBody>
          <a:bodyPr/>
          <a:lstStyle/>
          <a:p>
            <a:pPr eaLnBrk="1" hangingPunct="1"/>
            <a:r>
              <a:rPr lang="en-US" smtClean="0"/>
              <a:t>FATHER LEADS HIS FAMILY</a:t>
            </a:r>
          </a:p>
        </p:txBody>
      </p:sp>
      <p:pic>
        <p:nvPicPr>
          <p:cNvPr id="4" name="Content Placeholder 3"/>
          <p:cNvPicPr>
            <a:picLocks noGrp="1" noChangeAspect="1"/>
          </p:cNvPicPr>
          <p:nvPr>
            <p:ph idx="1"/>
          </p:nvPr>
        </p:nvPicPr>
        <p:blipFill>
          <a:blip r:embed="rId2"/>
          <a:stretch>
            <a:fillRect/>
          </a:stretch>
        </p:blipFill>
        <p:spPr>
          <a:xfrm>
            <a:off x="593725" y="1600200"/>
            <a:ext cx="7859713" cy="5411788"/>
          </a:xfrm>
          <a:effectLst>
            <a:outerShdw blurRad="292100" dist="139700" dir="2700000" algn="tl" rotWithShape="0">
              <a:srgbClr val="333333">
                <a:alpha val="65000"/>
              </a:srgbClr>
            </a:outerShdw>
          </a:effectLst>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US" smtClean="0"/>
          </a:p>
        </p:txBody>
      </p:sp>
      <p:pic>
        <p:nvPicPr>
          <p:cNvPr id="4" name="Content Placeholder 3"/>
          <p:cNvPicPr>
            <a:picLocks noGrp="1" noChangeAspect="1"/>
          </p:cNvPicPr>
          <p:nvPr>
            <p:ph idx="1"/>
          </p:nvPr>
        </p:nvPicPr>
        <p:blipFill>
          <a:blip r:embed="rId2"/>
          <a:stretch>
            <a:fillRect/>
          </a:stretch>
        </p:blipFill>
        <p:spPr>
          <a:xfrm>
            <a:off x="457200" y="274638"/>
            <a:ext cx="8349916" cy="6008424"/>
          </a:xfrm>
          <a:ln w="190500" cap="sq">
            <a:solidFill>
              <a:schemeClr val="tx2"/>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eaLnBrk="1" hangingPunct="1"/>
            <a:endParaRPr lang="en-US" smtClean="0"/>
          </a:p>
        </p:txBody>
      </p:sp>
      <p:pic>
        <p:nvPicPr>
          <p:cNvPr id="6" name="Content Placeholder 5"/>
          <p:cNvPicPr>
            <a:picLocks noGrp="1" noChangeAspect="1"/>
          </p:cNvPicPr>
          <p:nvPr>
            <p:ph idx="1"/>
          </p:nvPr>
        </p:nvPicPr>
        <p:blipFill>
          <a:blip r:embed="rId2"/>
          <a:stretch>
            <a:fillRect/>
          </a:stretch>
        </p:blipFill>
        <p:spPr>
          <a:xfrm>
            <a:off x="304800" y="213604"/>
            <a:ext cx="8381999" cy="591256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957138"/>
            <a:ext cx="8357937" cy="3231654"/>
          </a:xfrm>
          <a:prstGeom prst="rect">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a:spAutoFit/>
          </a:bodyPr>
          <a:lstStyle/>
          <a:p>
            <a:pPr marL="457200" indent="-457200" eaLnBrk="1" hangingPunct="1">
              <a:buFont typeface="Arial" panose="020B0604020202020204" pitchFamily="34" charset="0"/>
              <a:buChar char="•"/>
              <a:defRPr/>
            </a:pPr>
            <a:endParaRPr lang="en-US" sz="2800" b="1" dirty="0"/>
          </a:p>
          <a:p>
            <a:pPr marL="457200" indent="-457200" eaLnBrk="1" hangingPunct="1">
              <a:buFont typeface="Arial" panose="020B0604020202020204" pitchFamily="34" charset="0"/>
              <a:buChar char="•"/>
              <a:defRPr/>
            </a:pPr>
            <a:r>
              <a:rPr lang="en-US" sz="4400" b="1" dirty="0"/>
              <a:t>1 Tim 5:8</a:t>
            </a:r>
          </a:p>
          <a:p>
            <a:pPr marL="457200" indent="-457200" eaLnBrk="1" hangingPunct="1">
              <a:buFont typeface="Arial" panose="020B0604020202020204" pitchFamily="34" charset="0"/>
              <a:buChar char="•"/>
              <a:defRPr/>
            </a:pPr>
            <a:r>
              <a:rPr lang="en-US" sz="4400" b="1" dirty="0"/>
              <a:t>   Eph. 5:22-6:4</a:t>
            </a:r>
          </a:p>
          <a:p>
            <a:pPr marL="457200" indent="-457200" eaLnBrk="1" hangingPunct="1">
              <a:buFont typeface="Arial" panose="020B0604020202020204" pitchFamily="34" charset="0"/>
              <a:buChar char="•"/>
              <a:defRPr/>
            </a:pPr>
            <a:r>
              <a:rPr lang="en-US" sz="4400" b="1" dirty="0"/>
              <a:t>      1 Cor. 11:1; 3</a:t>
            </a:r>
          </a:p>
          <a:p>
            <a:pPr marL="457200" indent="-457200" eaLnBrk="1" hangingPunct="1">
              <a:buFont typeface="Arial" panose="020B0604020202020204" pitchFamily="34" charset="0"/>
              <a:buChar char="•"/>
              <a:defRPr/>
            </a:pPr>
            <a:r>
              <a:rPr lang="en-US" sz="4400" b="1" dirty="0"/>
              <a:t>            2 Tim 2:15</a:t>
            </a:r>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148" y="1748590"/>
            <a:ext cx="7620000" cy="4062651"/>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eaLnBrk="1" hangingPunct="1">
              <a:defRPr/>
            </a:pPr>
            <a:r>
              <a:rPr lang="en-US" sz="4000" b="1" dirty="0"/>
              <a:t> </a:t>
            </a:r>
            <a:r>
              <a:rPr lang="en-US" sz="4000" b="1" dirty="0">
                <a:solidFill>
                  <a:schemeClr val="bg1"/>
                </a:solidFill>
              </a:rPr>
              <a:t>Hebrews 12: 7</a:t>
            </a:r>
          </a:p>
          <a:p>
            <a:pPr eaLnBrk="1" hangingPunct="1">
              <a:defRPr/>
            </a:pPr>
            <a:r>
              <a:rPr lang="en-US" sz="4000" b="1" dirty="0">
                <a:solidFill>
                  <a:schemeClr val="bg1"/>
                </a:solidFill>
              </a:rPr>
              <a:t>     1 Thessalonians 2:11 </a:t>
            </a:r>
          </a:p>
          <a:p>
            <a:pPr eaLnBrk="1" hangingPunct="1">
              <a:defRPr/>
            </a:pPr>
            <a:r>
              <a:rPr lang="en-US" sz="4000" b="1" dirty="0">
                <a:solidFill>
                  <a:schemeClr val="bg1"/>
                </a:solidFill>
              </a:rPr>
              <a:t>        Ephesians 6:4 </a:t>
            </a:r>
          </a:p>
          <a:p>
            <a:pPr eaLnBrk="1" hangingPunct="1">
              <a:defRPr/>
            </a:pPr>
            <a:r>
              <a:rPr lang="en-US" sz="4000" b="1" dirty="0">
                <a:solidFill>
                  <a:schemeClr val="bg1"/>
                </a:solidFill>
              </a:rPr>
              <a:t>             Colossians 3:21</a:t>
            </a:r>
          </a:p>
          <a:p>
            <a:pPr eaLnBrk="1" hangingPunct="1">
              <a:defRPr/>
            </a:pPr>
            <a:r>
              <a:rPr lang="en-US" sz="4000" b="1" dirty="0">
                <a:solidFill>
                  <a:schemeClr val="bg1"/>
                </a:solidFill>
              </a:rPr>
              <a:t>                   Colossians 3:21</a:t>
            </a:r>
          </a:p>
          <a:p>
            <a:pPr eaLnBrk="1" hangingPunct="1">
              <a:defRPr/>
            </a:pPr>
            <a:r>
              <a:rPr lang="en-US" sz="4000" b="1" dirty="0">
                <a:solidFill>
                  <a:schemeClr val="bg1"/>
                </a:solidFill>
              </a:rPr>
              <a:t>                                   (KJV)</a:t>
            </a:r>
          </a:p>
          <a:p>
            <a:pPr eaLnBrk="1" hangingPunct="1">
              <a:defRPr/>
            </a:pPr>
            <a:r>
              <a:rPr lang="en-US" dirty="0"/>
              <a:t> </a:t>
            </a:r>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547" y="641684"/>
            <a:ext cx="8823157" cy="4401205"/>
          </a:xfrm>
          <a:prstGeom prst="rect">
            <a:avLst/>
          </a:prstGeom>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endParaRPr lang="en-US" sz="2800" b="1" dirty="0">
              <a:latin typeface="Bodoni MT" panose="02070603080606020203" pitchFamily="18" charset="0"/>
            </a:endParaRPr>
          </a:p>
          <a:p>
            <a:pPr eaLnBrk="1" hangingPunct="1">
              <a:defRPr/>
            </a:pPr>
            <a:r>
              <a:rPr lang="en-US" sz="2800" b="1" dirty="0">
                <a:latin typeface="Bodoni MT" panose="02070603080606020203" pitchFamily="18" charset="0"/>
              </a:rPr>
              <a:t>Jewish tradition insists that fatherhood is not necessarily </a:t>
            </a:r>
          </a:p>
          <a:p>
            <a:pPr eaLnBrk="1" hangingPunct="1">
              <a:defRPr/>
            </a:pPr>
            <a:r>
              <a:rPr lang="en-US" sz="2800" b="1" dirty="0">
                <a:latin typeface="Bodoni MT" panose="02070603080606020203" pitchFamily="18" charset="0"/>
              </a:rPr>
              <a:t>biological. The one who raises a child is considered </a:t>
            </a:r>
          </a:p>
          <a:p>
            <a:pPr eaLnBrk="1" hangingPunct="1">
              <a:defRPr/>
            </a:pPr>
            <a:r>
              <a:rPr lang="en-US" sz="2800" b="1" dirty="0">
                <a:latin typeface="Bodoni MT" panose="02070603080606020203" pitchFamily="18" charset="0"/>
              </a:rPr>
              <a:t>the true parent.   </a:t>
            </a:r>
          </a:p>
          <a:p>
            <a:pPr eaLnBrk="1" hangingPunct="1">
              <a:defRPr/>
            </a:pPr>
            <a:r>
              <a:rPr lang="en-US" sz="2800" b="1" dirty="0">
                <a:latin typeface="Bodoni MT" panose="02070603080606020203" pitchFamily="18" charset="0"/>
              </a:rPr>
              <a:t>Teachers are like fathers, so much so that their honor takes precedence especially in those situations where the father is only a biological relationship and it is the teacher who provides what a father should provide: guidance, values, discipline, direction and love. </a:t>
            </a:r>
          </a:p>
          <a:p>
            <a:pPr eaLnBrk="1" hangingPunct="1">
              <a:defRPr/>
            </a:pPr>
            <a:r>
              <a:rPr lang="en-US" sz="2800" b="1" dirty="0">
                <a:latin typeface="Bodoni MT" panose="02070603080606020203" pitchFamily="18" charset="0"/>
              </a:rPr>
              <a:t>(PreachIt.org; “Dads are a Big Deal”)</a:t>
            </a: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BFC"/>
            </a:gs>
            <a:gs pos="74001">
              <a:srgbClr val="AEDAE5"/>
            </a:gs>
            <a:gs pos="83000">
              <a:srgbClr val="AEDAE5"/>
            </a:gs>
            <a:gs pos="100000">
              <a:srgbClr val="C9E6EE"/>
            </a:gs>
          </a:gsLst>
          <a:lin ang="5400000" scaled="1"/>
        </a:gra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128588"/>
            <a:ext cx="9144000" cy="6986587"/>
          </a:xfrm>
          <a:prstGeom prst="rect">
            <a:avLst/>
          </a:prstGeom>
          <a:blipFill dpi="0" rotWithShape="1">
            <a:blip r:embed="rId2"/>
            <a:srcRect/>
            <a:tile tx="0" ty="0" sx="100000" sy="100000" flip="none" algn="tl"/>
          </a:blipFill>
          <a:ln w="76200">
            <a:solidFill>
              <a:schemeClr val="tx1"/>
            </a:solidFill>
            <a:miter lim="800000"/>
            <a:headEnd/>
            <a:tailEnd/>
          </a:ln>
        </p:spPr>
        <p:txBody>
          <a:bodyPr>
            <a:spAutoFit/>
          </a:bodyPr>
          <a:lstStyle/>
          <a:p>
            <a:pPr eaLnBrk="1" hangingPunct="1"/>
            <a:r>
              <a:rPr lang="en-US" sz="2400"/>
              <a:t> </a:t>
            </a:r>
            <a:r>
              <a:rPr lang="en-US" sz="2800" b="1"/>
              <a:t>In the first century, families were presided over by fathers who could do whatever they pleased in their homes.</a:t>
            </a:r>
          </a:p>
          <a:p>
            <a:pPr eaLnBrk="1" hangingPunct="1"/>
            <a:endParaRPr lang="en-US" sz="2800" b="1"/>
          </a:p>
          <a:p>
            <a:pPr eaLnBrk="1" hangingPunct="1"/>
            <a:r>
              <a:rPr lang="en-US" sz="2800" b="1"/>
              <a:t> Rome had a law called patria potestas, which meant “the father’s </a:t>
            </a:r>
          </a:p>
          <a:p>
            <a:pPr eaLnBrk="1" hangingPunct="1"/>
            <a:r>
              <a:rPr lang="en-US" sz="2800" b="1"/>
              <a:t>power.” Men who were Roman citizens were given</a:t>
            </a:r>
          </a:p>
          <a:p>
            <a:pPr algn="ctr" eaLnBrk="1" hangingPunct="1"/>
            <a:r>
              <a:rPr lang="en-US" sz="2800" b="1"/>
              <a:t>had a law called patria potestas, which meant </a:t>
            </a:r>
          </a:p>
          <a:p>
            <a:pPr algn="ctr" eaLnBrk="1" hangingPunct="1"/>
            <a:r>
              <a:rPr lang="en-US" sz="2800" b="1"/>
              <a:t>“the father’s power.” </a:t>
            </a:r>
          </a:p>
          <a:p>
            <a:pPr algn="ctr" eaLnBrk="1" hangingPunct="1"/>
            <a:endParaRPr lang="en-US" sz="2800" b="1"/>
          </a:p>
          <a:p>
            <a:pPr algn="ctr" eaLnBrk="1" hangingPunct="1"/>
            <a:r>
              <a:rPr lang="en-US" sz="2800" b="1"/>
              <a:t>Men who were Roman citizens were given absolute rights over their families. By law, the children and the wife were regarded as the patriarch’s personal property, and he could do with them what he wished.</a:t>
            </a:r>
          </a:p>
          <a:p>
            <a:pPr algn="ctr" eaLnBrk="1" hangingPunct="1"/>
            <a:endParaRPr lang="en-US" sz="2800" b="1"/>
          </a:p>
          <a:p>
            <a:pPr algn="ctr" eaLnBrk="1" hangingPunct="1"/>
            <a:r>
              <a:rPr lang="en-US" sz="2800" b="1"/>
              <a:t> A displeased father could disown his children, sell them into slavery, or even kill them if he wished.</a:t>
            </a: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EEECE1"/>
            </a:gs>
            <a:gs pos="74001">
              <a:srgbClr val="AEDAE5"/>
            </a:gs>
            <a:gs pos="83000">
              <a:srgbClr val="AEDAE5"/>
            </a:gs>
            <a:gs pos="100000">
              <a:srgbClr val="C9E6EE"/>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12295" y="160422"/>
            <a:ext cx="9031705" cy="6001643"/>
          </a:xfrm>
          <a:prstGeom prst="rect">
            <a:avLst/>
          </a:prstGeo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a:spAutoFit/>
          </a:bodyPr>
          <a:lstStyle/>
          <a:p>
            <a:pPr algn="ctr" eaLnBrk="1" hangingPunct="1">
              <a:defRPr/>
            </a:pPr>
            <a:r>
              <a:rPr lang="en-US" dirty="0"/>
              <a:t> </a:t>
            </a:r>
            <a:r>
              <a:rPr lang="en-US" sz="3200" b="1" dirty="0"/>
              <a:t>The New Testament challenges us to see the word “father” as a verb not just a noun. It’s</a:t>
            </a:r>
          </a:p>
          <a:p>
            <a:pPr algn="ctr" eaLnBrk="1" hangingPunct="1">
              <a:defRPr/>
            </a:pPr>
            <a:r>
              <a:rPr lang="en-US" sz="3200" b="1" dirty="0"/>
              <a:t> biologically easy to become a father, but biblically challenging to actually father our children. The Bible very clearly challenges dads</a:t>
            </a:r>
          </a:p>
          <a:p>
            <a:pPr algn="ctr" eaLnBrk="1" hangingPunct="1">
              <a:defRPr/>
            </a:pPr>
            <a:r>
              <a:rPr lang="en-US" sz="3200" b="1" dirty="0"/>
              <a:t>to be the spiritual leader in their homes because the ultimate responsibility for what a family becomes belongs to the father. </a:t>
            </a:r>
          </a:p>
          <a:p>
            <a:pPr algn="ctr" eaLnBrk="1" hangingPunct="1">
              <a:defRPr/>
            </a:pPr>
            <a:r>
              <a:rPr lang="en-US" sz="3200" b="1" dirty="0"/>
              <a:t> The primary part of that responsibility is striking a balance between LOVE and DISCIPLINE. </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516" y="592014"/>
            <a:ext cx="8229600" cy="59093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3200" b="1" dirty="0" err="1"/>
              <a:t>abba</a:t>
            </a:r>
            <a:endParaRPr lang="en-US" sz="3200" b="1" dirty="0"/>
          </a:p>
          <a:p>
            <a:pPr eaLnBrk="1" hangingPunct="1">
              <a:defRPr/>
            </a:pPr>
            <a:endParaRPr lang="en-US" dirty="0"/>
          </a:p>
          <a:p>
            <a:pPr algn="ctr" eaLnBrk="1" hangingPunct="1">
              <a:defRPr/>
            </a:pPr>
            <a:r>
              <a:rPr lang="en-US" sz="2800" b="1" dirty="0">
                <a:latin typeface="Bodoni MT" panose="02070603080606020203" pitchFamily="18" charset="0"/>
              </a:rPr>
              <a:t>It approximates to a personal name, in contrast to "Father," with which it is always joined in the NT. This is probably due to the fact that, </a:t>
            </a:r>
            <a:r>
              <a:rPr lang="en-US" sz="2800" b="1" dirty="0" err="1">
                <a:latin typeface="Bodoni MT" panose="02070603080606020203" pitchFamily="18" charset="0"/>
              </a:rPr>
              <a:t>abba</a:t>
            </a:r>
            <a:r>
              <a:rPr lang="en-US" sz="2800" b="1" dirty="0">
                <a:latin typeface="Bodoni MT" panose="02070603080606020203" pitchFamily="18" charset="0"/>
              </a:rPr>
              <a:t> having practically become a proper name, Greek-speaking Jews added the Greek word pater, "father," from the language they used. </a:t>
            </a:r>
            <a:r>
              <a:rPr lang="en-US" sz="2800" b="1" u="sng" dirty="0">
                <a:latin typeface="Bodoni MT" panose="02070603080606020203" pitchFamily="18" charset="0"/>
              </a:rPr>
              <a:t>Abba is the word framed by the lips of infants, and be tokens unreasoning trust</a:t>
            </a:r>
            <a:r>
              <a:rPr lang="en-US" sz="2800" b="1" dirty="0">
                <a:latin typeface="Bodoni MT" panose="02070603080606020203" pitchFamily="18" charset="0"/>
              </a:rPr>
              <a:t>; "</a:t>
            </a:r>
            <a:r>
              <a:rPr lang="en-US" sz="2800" b="1" i="1" u="sng" dirty="0">
                <a:latin typeface="Bodoni MT" panose="02070603080606020203" pitchFamily="18" charset="0"/>
              </a:rPr>
              <a:t>father" expresses an intelligent apprehension of the relationship</a:t>
            </a:r>
            <a:r>
              <a:rPr lang="en-US" sz="2800" b="1" dirty="0">
                <a:latin typeface="Bodoni MT" panose="02070603080606020203" pitchFamily="18" charset="0"/>
              </a:rPr>
              <a:t>. </a:t>
            </a:r>
          </a:p>
          <a:p>
            <a:pPr algn="ctr" eaLnBrk="1" hangingPunct="1">
              <a:defRPr/>
            </a:pPr>
            <a:r>
              <a:rPr lang="en-US" sz="2800" b="1" dirty="0">
                <a:latin typeface="Bodoni MT" panose="02070603080606020203" pitchFamily="18" charset="0"/>
              </a:rPr>
              <a:t>The two together express the love and intelligent confidence of the child.</a:t>
            </a:r>
          </a:p>
          <a:p>
            <a:pPr algn="ctr" eaLnBrk="1" hangingPunct="1">
              <a:defRPr/>
            </a:pPr>
            <a:r>
              <a:rPr lang="en-US" dirty="0">
                <a:solidFill>
                  <a:schemeClr val="bg1"/>
                </a:solidFill>
              </a:rPr>
              <a:t> </a:t>
            </a:r>
            <a:r>
              <a:rPr lang="en-US" sz="2000" b="1" dirty="0">
                <a:solidFill>
                  <a:schemeClr val="bg1"/>
                </a:solidFill>
                <a:latin typeface="Copperplate Gothic Bold" panose="020E0705020206020404" pitchFamily="34" charset="0"/>
              </a:rPr>
              <a:t>Vine's Expository Dictionary of New Testament Words</a:t>
            </a: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1251</TotalTime>
  <Words>674</Words>
  <Application>Microsoft Office PowerPoint</Application>
  <PresentationFormat>On-screen Show (4:3)</PresentationFormat>
  <Paragraphs>126</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Calibri</vt:lpstr>
      <vt:lpstr>MS PGothic</vt:lpstr>
      <vt:lpstr>Arial</vt:lpstr>
      <vt:lpstr>Bodoni MT</vt:lpstr>
      <vt:lpstr>Copperplate Gothic Bold</vt:lpstr>
      <vt:lpstr>Wingdings</vt:lpstr>
      <vt:lpstr>Office Theme</vt:lpstr>
      <vt:lpstr>Slide 1</vt:lpstr>
      <vt:lpstr>Slide 2</vt:lpstr>
      <vt:lpstr>Slide 3</vt:lpstr>
      <vt:lpstr>Slide 4</vt:lpstr>
      <vt:lpstr>Slide 5</vt:lpstr>
      <vt:lpstr>Slide 6</vt:lpstr>
      <vt:lpstr>Slide 7</vt:lpstr>
      <vt:lpstr>Slide 8</vt:lpstr>
      <vt:lpstr>Slide 9</vt:lpstr>
      <vt:lpstr>Abba Father</vt:lpstr>
      <vt:lpstr>What The Father Does For Us</vt:lpstr>
      <vt:lpstr>God Loves Us </vt:lpstr>
      <vt:lpstr>Love At Work </vt:lpstr>
      <vt:lpstr>Love At Work </vt:lpstr>
      <vt:lpstr> Comfort, Intreaty</vt:lpstr>
      <vt:lpstr>Disciplinary Correction </vt:lpstr>
      <vt:lpstr>Hebrews 12:6</vt:lpstr>
      <vt:lpstr> Tell A Fault</vt:lpstr>
      <vt:lpstr> Punishment</vt:lpstr>
      <vt:lpstr>Hebrews 12:6</vt:lpstr>
      <vt:lpstr>Hebrews 12:6</vt:lpstr>
      <vt:lpstr>FLOG (Spank)</vt:lpstr>
      <vt:lpstr>I ADMONISH YOU AS CHILDREN</vt:lpstr>
      <vt:lpstr>Love At Work** </vt:lpstr>
      <vt:lpstr>2 Timothy 4:2</vt:lpstr>
      <vt:lpstr>Slide 26</vt:lpstr>
      <vt:lpstr>A Dad Can’t Be Easily Replaced</vt:lpstr>
      <vt:lpstr>FATHER LEADS HIS FAMILY</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 Wray</dc:creator>
  <cp:lastModifiedBy>Lawson</cp:lastModifiedBy>
  <cp:revision>81</cp:revision>
  <dcterms:created xsi:type="dcterms:W3CDTF">2016-06-13T03:08:32Z</dcterms:created>
  <dcterms:modified xsi:type="dcterms:W3CDTF">2016-06-18T16:25:43Z</dcterms:modified>
</cp:coreProperties>
</file>