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5" r:id="rId3"/>
    <p:sldId id="264" r:id="rId4"/>
    <p:sldId id="258" r:id="rId5"/>
    <p:sldId id="259" r:id="rId6"/>
    <p:sldId id="262" r:id="rId7"/>
    <p:sldId id="266" r:id="rId8"/>
    <p:sldId id="274" r:id="rId9"/>
    <p:sldId id="260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E61"/>
    <a:srgbClr val="103166"/>
    <a:srgbClr val="11346B"/>
    <a:srgbClr val="102D66"/>
    <a:srgbClr val="112F6B"/>
    <a:srgbClr val="0C265B"/>
    <a:srgbClr val="0D1F4C"/>
    <a:srgbClr val="FEC100"/>
    <a:srgbClr val="FFDF68"/>
    <a:srgbClr val="FFDE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14"/>
    <p:restoredTop sz="94656"/>
  </p:normalViewPr>
  <p:slideViewPr>
    <p:cSldViewPr snapToGrid="0" snapToObjects="1">
      <p:cViewPr varScale="1">
        <p:scale>
          <a:sx n="121" d="100"/>
          <a:sy n="121" d="100"/>
        </p:scale>
        <p:origin x="1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0" y="762000"/>
            <a:ext cx="4648200" cy="533053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32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2" y="762000"/>
            <a:ext cx="6028268" cy="5334000"/>
          </a:xfrm>
        </p:spPr>
        <p:txBody>
          <a:bodyPr anchor="ctr"/>
          <a:lstStyle>
            <a:lvl1pPr marL="0" indent="0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2000"/>
            <a:ext cx="10515600" cy="1676399"/>
          </a:xfrm>
        </p:spPr>
        <p:txBody>
          <a:bodyPr anchor="b"/>
          <a:lstStyle>
            <a:lvl1pPr algn="ctr">
              <a:defRPr sz="48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667000"/>
            <a:ext cx="10515600" cy="3422651"/>
          </a:xfrm>
        </p:spPr>
        <p:txBody>
          <a:bodyPr/>
          <a:lstStyle>
            <a:lvl1pPr marL="0" indent="0" algn="ctr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Gara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2000"/>
            <a:ext cx="10515600" cy="1676399"/>
          </a:xfrm>
        </p:spPr>
        <p:txBody>
          <a:bodyPr anchor="b"/>
          <a:lstStyle>
            <a:lvl1pPr algn="ctr">
              <a:defRPr sz="4800">
                <a:latin typeface="Garamond" charset="0"/>
                <a:ea typeface="Garamond" charset="0"/>
                <a:cs typeface="Garamon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667000"/>
            <a:ext cx="10515600" cy="3422651"/>
          </a:xfrm>
        </p:spPr>
        <p:txBody>
          <a:bodyPr/>
          <a:lstStyle>
            <a:lvl1pPr marL="0" indent="0" algn="ctr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81000"/>
            <a:ext cx="10512424" cy="1219200"/>
          </a:xfrm>
        </p:spPr>
        <p:txBody>
          <a:bodyPr anchor="b"/>
          <a:lstStyle>
            <a:lvl1pPr algn="ctr">
              <a:defRPr sz="40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3962400"/>
            <a:ext cx="10512424" cy="21336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59281"/>
            <a:ext cx="10512424" cy="2103119"/>
          </a:xfrm>
        </p:spPr>
        <p:txBody>
          <a:bodyPr/>
          <a:lstStyle>
            <a:lvl1pPr marL="0" indent="0" algn="ctr">
              <a:buNone/>
              <a:defRPr sz="3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arallelogram 5"/>
          <p:cNvSpPr/>
          <p:nvPr userDrawn="1"/>
        </p:nvSpPr>
        <p:spPr>
          <a:xfrm>
            <a:off x="4175760" y="1728618"/>
            <a:ext cx="3840480" cy="18288"/>
          </a:xfrm>
          <a:prstGeom prst="parallelogram">
            <a:avLst>
              <a:gd name="adj" fmla="val 105496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Trebuchet MS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5ACC141-8371-EB4E-A701-4FC1B3EB0E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4999"/>
            <a:ext cx="10515600" cy="4271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arallelogram 4"/>
          <p:cNvSpPr/>
          <p:nvPr userDrawn="1"/>
        </p:nvSpPr>
        <p:spPr>
          <a:xfrm>
            <a:off x="951294" y="1788699"/>
            <a:ext cx="3749040" cy="18288"/>
          </a:xfrm>
          <a:prstGeom prst="parallelogram">
            <a:avLst>
              <a:gd name="adj" fmla="val 105496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Trebuchet MS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35075"/>
          </a:xfrm>
        </p:spPr>
        <p:txBody>
          <a:bodyPr anchor="b"/>
          <a:lstStyle>
            <a:lvl1pPr algn="ctr">
              <a:defRPr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arallelogram 7"/>
          <p:cNvSpPr/>
          <p:nvPr userDrawn="1"/>
        </p:nvSpPr>
        <p:spPr>
          <a:xfrm>
            <a:off x="2804160" y="1699741"/>
            <a:ext cx="6583680" cy="18288"/>
          </a:xfrm>
          <a:prstGeom prst="parallelogram">
            <a:avLst>
              <a:gd name="adj" fmla="val 105496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Trebuchet M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77932" y="762000"/>
            <a:ext cx="6028268" cy="5334000"/>
          </a:xfrm>
        </p:spPr>
        <p:txBody>
          <a:bodyPr anchor="ctr"/>
          <a:lstStyle>
            <a:lvl1pPr marL="0" indent="0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0"/>
          </p:nvPr>
        </p:nvSpPr>
        <p:spPr>
          <a:xfrm>
            <a:off x="677332" y="762000"/>
            <a:ext cx="4648200" cy="533053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32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76400" y="3429000"/>
            <a:ext cx="8844586" cy="266353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32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762000"/>
            <a:ext cx="8830732" cy="2362200"/>
          </a:xfrm>
        </p:spPr>
        <p:txBody>
          <a:bodyPr anchor="b"/>
          <a:lstStyle>
            <a:lvl1pPr marL="0" indent="0" algn="ctr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762000"/>
            <a:ext cx="8830732" cy="5334000"/>
          </a:xfrm>
        </p:spPr>
        <p:txBody>
          <a:bodyPr anchor="ctr"/>
          <a:lstStyle>
            <a:lvl1pPr marL="0" indent="0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2" y="3493077"/>
            <a:ext cx="4648200" cy="2587336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2" y="762000"/>
            <a:ext cx="10828868" cy="2590800"/>
          </a:xfrm>
        </p:spPr>
        <p:txBody>
          <a:bodyPr/>
          <a:lstStyle>
            <a:lvl1pPr marL="0" indent="0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0"/>
          </p:nvPr>
        </p:nvSpPr>
        <p:spPr>
          <a:xfrm>
            <a:off x="5477932" y="3493077"/>
            <a:ext cx="6028268" cy="2587336"/>
          </a:xfrm>
        </p:spPr>
        <p:txBody>
          <a:bodyPr/>
          <a:lstStyle>
            <a:lvl1pPr marL="0" indent="0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0" y="3505200"/>
            <a:ext cx="4648200" cy="2587336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2" y="762000"/>
            <a:ext cx="10828868" cy="2590800"/>
          </a:xfrm>
        </p:spPr>
        <p:txBody>
          <a:bodyPr/>
          <a:lstStyle>
            <a:lvl1pPr marL="0" indent="0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0"/>
          </p:nvPr>
        </p:nvSpPr>
        <p:spPr>
          <a:xfrm>
            <a:off x="677332" y="3505200"/>
            <a:ext cx="6028268" cy="2587336"/>
          </a:xfrm>
        </p:spPr>
        <p:txBody>
          <a:bodyPr/>
          <a:lstStyle>
            <a:lvl1pPr marL="0" indent="0">
              <a:buNone/>
              <a:defRPr sz="34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itle &amp; Caption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>
            <a:off x="839788" y="2271478"/>
            <a:ext cx="5102352" cy="18288"/>
          </a:xfrm>
          <a:prstGeom prst="parallelogram">
            <a:avLst>
              <a:gd name="adj" fmla="val 105496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2000"/>
            <a:ext cx="5103812" cy="1371600"/>
          </a:xfrm>
        </p:spPr>
        <p:txBody>
          <a:bodyPr anchor="b"/>
          <a:lstStyle>
            <a:lvl1pPr>
              <a:defRPr sz="40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48400" y="987425"/>
            <a:ext cx="5106988" cy="4873625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38400"/>
            <a:ext cx="5103812" cy="3430588"/>
          </a:xfrm>
        </p:spPr>
        <p:txBody>
          <a:bodyPr/>
          <a:lstStyle>
            <a:lvl1pPr marL="0" indent="0">
              <a:buNone/>
              <a:defRPr sz="3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itle &amp; Caption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>
            <a:off x="6248400" y="2283425"/>
            <a:ext cx="5102352" cy="18288"/>
          </a:xfrm>
          <a:prstGeom prst="parallelogram">
            <a:avLst>
              <a:gd name="adj" fmla="val 105496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Trebuchet M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762000"/>
            <a:ext cx="5103812" cy="1371600"/>
          </a:xfrm>
        </p:spPr>
        <p:txBody>
          <a:bodyPr anchor="b"/>
          <a:lstStyle>
            <a:lvl1pPr>
              <a:defRPr sz="40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5106988" cy="4873625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438400"/>
            <a:ext cx="5103812" cy="3430588"/>
          </a:xfrm>
        </p:spPr>
        <p:txBody>
          <a:bodyPr/>
          <a:lstStyle>
            <a:lvl1pPr marL="0" indent="0">
              <a:buNone/>
              <a:defRPr sz="3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62000"/>
            <a:ext cx="10515600" cy="1625065"/>
          </a:xfrm>
        </p:spPr>
        <p:txBody>
          <a:bodyPr anchor="b"/>
          <a:lstStyle>
            <a:lvl1pPr algn="ctr">
              <a:defRPr sz="480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667000"/>
            <a:ext cx="10515600" cy="3422651"/>
          </a:xfrm>
        </p:spPr>
        <p:txBody>
          <a:bodyPr/>
          <a:lstStyle>
            <a:lvl1pPr marL="0" indent="0" algn="ctr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arallelogram 4"/>
          <p:cNvSpPr/>
          <p:nvPr userDrawn="1"/>
        </p:nvSpPr>
        <p:spPr>
          <a:xfrm>
            <a:off x="4541520" y="2517888"/>
            <a:ext cx="3108960" cy="18288"/>
          </a:xfrm>
          <a:prstGeom prst="parallelogram">
            <a:avLst>
              <a:gd name="adj" fmla="val 105496"/>
            </a:avLst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/>
            <a:endParaRPr lang="x-none" altLang="x-none">
              <a:solidFill>
                <a:srgbClr val="FFFFFF"/>
              </a:solidFill>
              <a:latin typeface="Trebuchet M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12B4FD-54C9-DD4C-B25F-D68FEFE4F3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529A5B-FD2B-8043-A9C9-6C73685DED97}"/>
              </a:ext>
            </a:extLst>
          </p:cNvPr>
          <p:cNvSpPr/>
          <p:nvPr userDrawn="1"/>
        </p:nvSpPr>
        <p:spPr>
          <a:xfrm>
            <a:off x="-5727700" y="6451600"/>
            <a:ext cx="23641050" cy="3759200"/>
          </a:xfrm>
          <a:prstGeom prst="ellipse">
            <a:avLst/>
          </a:prstGeom>
          <a:solidFill>
            <a:srgbClr val="FEC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EC100"/>
                </a:solidFill>
              </a:rPr>
              <a:t>    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53941B-8384-EF42-B80B-36C384205F70}"/>
              </a:ext>
            </a:extLst>
          </p:cNvPr>
          <p:cNvSpPr/>
          <p:nvPr userDrawn="1"/>
        </p:nvSpPr>
        <p:spPr>
          <a:xfrm>
            <a:off x="-7207250" y="6604000"/>
            <a:ext cx="26600150" cy="2946400"/>
          </a:xfrm>
          <a:prstGeom prst="ellipse">
            <a:avLst/>
          </a:prstGeom>
          <a:solidFill>
            <a:srgbClr val="0F2E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EC1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757468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fade/>
  </p:transition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28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Garamond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2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rebuchet MS" charset="0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28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rebuchet MS" charset="0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28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Trebuchet MS" charset="0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28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Trebuchet MS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55802"/>
            <a:ext cx="10619295" cy="1781666"/>
          </a:xfrm>
        </p:spPr>
        <p:txBody>
          <a:bodyPr/>
          <a:lstStyle/>
          <a:p>
            <a:r>
              <a:rPr lang="fr-FR" sz="6000" dirty="0"/>
              <a:t>Happy </a:t>
            </a:r>
            <a:r>
              <a:rPr lang="fr-FR" sz="6000" dirty="0" err="1"/>
              <a:t>Sabbath</a:t>
            </a:r>
            <a:endParaRPr lang="fr-FR" sz="6000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935545" y="3138340"/>
            <a:ext cx="10515600" cy="2319779"/>
          </a:xfrm>
        </p:spPr>
        <p:txBody>
          <a:bodyPr/>
          <a:lstStyle/>
          <a:p>
            <a:r>
              <a:rPr lang="fr-FR" sz="4000" dirty="0"/>
              <a:t>United Church of </a:t>
            </a:r>
            <a:r>
              <a:rPr lang="fr-FR" sz="4000" dirty="0" err="1"/>
              <a:t>God</a:t>
            </a:r>
            <a:endParaRPr lang="fr-FR" sz="4000" dirty="0"/>
          </a:p>
          <a:p>
            <a:r>
              <a:rPr lang="fr-FR" sz="4000" dirty="0"/>
              <a:t>San Francisco </a:t>
            </a:r>
            <a:r>
              <a:rPr lang="fr-FR" sz="4000" dirty="0" err="1"/>
              <a:t>Bay</a:t>
            </a:r>
            <a:r>
              <a:rPr lang="fr-FR" sz="4000" dirty="0"/>
              <a:t> Area</a:t>
            </a:r>
          </a:p>
          <a:p>
            <a:r>
              <a:rPr lang="fr-FR" sz="4000" dirty="0" err="1"/>
              <a:t>October</a:t>
            </a:r>
            <a:r>
              <a:rPr lang="fr-FR" sz="4000" dirty="0"/>
              <a:t> 26, 2019</a:t>
            </a:r>
          </a:p>
        </p:txBody>
      </p:sp>
    </p:spTree>
    <p:extLst>
      <p:ext uri="{BB962C8B-B14F-4D97-AF65-F5344CB8AC3E}">
        <p14:creationId xmlns:p14="http://schemas.microsoft.com/office/powerpoint/2010/main" val="77351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69CA2C4-FFA2-3C4A-ACB8-3F642ED57293}"/>
              </a:ext>
            </a:extLst>
          </p:cNvPr>
          <p:cNvSpPr txBox="1">
            <a:spLocks/>
          </p:cNvSpPr>
          <p:nvPr/>
        </p:nvSpPr>
        <p:spPr bwMode="auto">
          <a:xfrm>
            <a:off x="373571" y="2794264"/>
            <a:ext cx="3812591" cy="126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 dirty="0"/>
              <a:t>Happy </a:t>
            </a:r>
            <a:r>
              <a:rPr lang="fr-FR" sz="6000" dirty="0" err="1"/>
              <a:t>Sabbath</a:t>
            </a:r>
            <a:endParaRPr lang="en-US"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1CB72-C089-884A-BA05-3D4AC60B5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721" y="346109"/>
            <a:ext cx="7444466" cy="55833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328C17-3132-9B40-AB66-A587BA4F9650}"/>
              </a:ext>
            </a:extLst>
          </p:cNvPr>
          <p:cNvSpPr/>
          <p:nvPr/>
        </p:nvSpPr>
        <p:spPr>
          <a:xfrm>
            <a:off x="8828108" y="5929458"/>
            <a:ext cx="31191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-apple-system"/>
              </a:rPr>
              <a:t>Photo by Tim Pebworth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923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9F7B91F-939A-8C4E-97BE-4703D49AE10B}"/>
              </a:ext>
            </a:extLst>
          </p:cNvPr>
          <p:cNvSpPr txBox="1">
            <a:spLocks/>
          </p:cNvSpPr>
          <p:nvPr/>
        </p:nvSpPr>
        <p:spPr bwMode="auto">
          <a:xfrm>
            <a:off x="839788" y="2438400"/>
            <a:ext cx="5103812" cy="390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" name="Online Media 1" descr="d13e3cf8-70f5-4fa3-9038-a401cf7af94a.MP4">
            <a:hlinkClick r:id="" action="ppaction://media"/>
            <a:extLst>
              <a:ext uri="{FF2B5EF4-FFF2-40B4-BE49-F238E27FC236}">
                <a16:creationId xmlns:a16="http://schemas.microsoft.com/office/drawing/2014/main" id="{9B790191-D896-614B-ADDD-9B38F002C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3238" y="16042"/>
            <a:ext cx="37719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FEB80-2E8A-3D43-9D1D-F29CB478E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38400"/>
            <a:ext cx="6154570" cy="3430588"/>
          </a:xfrm>
        </p:spPr>
        <p:txBody>
          <a:bodyPr/>
          <a:lstStyle/>
          <a:p>
            <a:r>
              <a:rPr lang="en-US" sz="4800" dirty="0"/>
              <a:t>Trucks lined-up to cross the border from the Democratic Republic of the Congo into Zambia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6B1C214-2EFD-B348-9713-4F9F41CE4C78}"/>
              </a:ext>
            </a:extLst>
          </p:cNvPr>
          <p:cNvSpPr txBox="1">
            <a:spLocks/>
          </p:cNvSpPr>
          <p:nvPr/>
        </p:nvSpPr>
        <p:spPr bwMode="auto">
          <a:xfrm>
            <a:off x="839788" y="518328"/>
            <a:ext cx="6154570" cy="19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3400" kern="1200">
                <a:solidFill>
                  <a:schemeClr val="tx1"/>
                </a:solidFill>
                <a:latin typeface="Garamond" charset="0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dirty="0" err="1"/>
              <a:t>Video</a:t>
            </a:r>
            <a:r>
              <a:rPr lang="fr-FR" sz="4800" dirty="0"/>
              <a:t> </a:t>
            </a:r>
            <a:r>
              <a:rPr lang="fr-FR" sz="4800" dirty="0" err="1"/>
              <a:t>from</a:t>
            </a:r>
            <a:r>
              <a:rPr lang="fr-FR" sz="4800" dirty="0"/>
              <a:t> </a:t>
            </a:r>
            <a:r>
              <a:rPr lang="fr-FR" sz="4800" dirty="0" err="1"/>
              <a:t>Pastor</a:t>
            </a:r>
            <a:r>
              <a:rPr lang="fr-FR" sz="4800" dirty="0"/>
              <a:t> Moise Mabout </a:t>
            </a:r>
          </a:p>
        </p:txBody>
      </p:sp>
    </p:spTree>
    <p:extLst>
      <p:ext uri="{BB962C8B-B14F-4D97-AF65-F5344CB8AC3E}">
        <p14:creationId xmlns:p14="http://schemas.microsoft.com/office/powerpoint/2010/main" val="15106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2523BB-0DB1-8647-B76C-A894AE4C8B43}"/>
              </a:ext>
            </a:extLst>
          </p:cNvPr>
          <p:cNvSpPr/>
          <p:nvPr/>
        </p:nvSpPr>
        <p:spPr>
          <a:xfrm>
            <a:off x="690812" y="5548253"/>
            <a:ext cx="9873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Graphics credit – </a:t>
            </a:r>
            <a:r>
              <a:rPr lang="en-US" i="1" dirty="0" err="1"/>
              <a:t>endingextremepoverty.org</a:t>
            </a:r>
            <a:r>
              <a:rPr lang="en-US" i="1" dirty="0"/>
              <a:t>, </a:t>
            </a:r>
            <a:r>
              <a:rPr lang="en-US" i="1" dirty="0" err="1"/>
              <a:t>nationsencyclopedia.com</a:t>
            </a:r>
            <a:r>
              <a:rPr lang="en-US" i="1" dirty="0"/>
              <a:t>, </a:t>
            </a:r>
            <a:r>
              <a:rPr lang="en-US" i="1" dirty="0" err="1"/>
              <a:t>globaldashboard.org</a:t>
            </a:r>
            <a:r>
              <a:rPr lang="en-US" i="1" dirty="0"/>
              <a:t>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99AA753-CEB3-634F-8843-98B661A6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1895" y="0"/>
            <a:ext cx="3689684" cy="5622758"/>
          </a:xfrm>
        </p:spPr>
        <p:txBody>
          <a:bodyPr/>
          <a:lstStyle/>
          <a:p>
            <a:r>
              <a:rPr lang="en-US" dirty="0"/>
              <a:t>The size of the Democratic Republic of the Congo compared to the U.S.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76A7C5-9B8E-2543-AEB4-D481F4902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12" y="622300"/>
            <a:ext cx="7474619" cy="470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97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4189" y="5905193"/>
            <a:ext cx="5056042" cy="511138"/>
          </a:xfrm>
        </p:spPr>
        <p:txBody>
          <a:bodyPr/>
          <a:lstStyle/>
          <a:p>
            <a:pPr algn="ctr"/>
            <a:r>
              <a:rPr lang="en-US" sz="2000" dirty="0" err="1"/>
              <a:t>MediaPunch</a:t>
            </a:r>
            <a:r>
              <a:rPr lang="en-US" sz="2000" dirty="0"/>
              <a:t> Inc / </a:t>
            </a:r>
            <a:r>
              <a:rPr lang="en-US" sz="2000" dirty="0" err="1"/>
              <a:t>Alamy</a:t>
            </a:r>
            <a:r>
              <a:rPr lang="en-US" sz="2000" dirty="0"/>
              <a:t> Stock Photo, used with permission</a:t>
            </a:r>
            <a:endParaRPr lang="fr-FR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4B55A-C873-1A42-ACA7-135B1DB4C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406" y="218778"/>
            <a:ext cx="5784624" cy="5395959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E281962C-CF8A-5B4F-8F24-2C934649F758}"/>
              </a:ext>
            </a:extLst>
          </p:cNvPr>
          <p:cNvSpPr txBox="1">
            <a:spLocks/>
          </p:cNvSpPr>
          <p:nvPr/>
        </p:nvSpPr>
        <p:spPr bwMode="auto">
          <a:xfrm>
            <a:off x="1347537" y="2390274"/>
            <a:ext cx="3689684" cy="363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aramond" charset="0"/>
              </a:defRPr>
            </a:lvl9pPr>
          </a:lstStyle>
          <a:p>
            <a:r>
              <a:rPr lang="en-US" dirty="0"/>
              <a:t>President Mobuto </a:t>
            </a:r>
            <a:r>
              <a:rPr lang="en-US" dirty="0" err="1"/>
              <a:t>Sese</a:t>
            </a:r>
            <a:r>
              <a:rPr lang="en-US" dirty="0"/>
              <a:t> </a:t>
            </a:r>
            <a:r>
              <a:rPr lang="en-US" dirty="0" err="1"/>
              <a:t>Seko</a:t>
            </a:r>
            <a:r>
              <a:rPr lang="en-US" dirty="0"/>
              <a:t> meets President Ronald Reagan in 1984</a:t>
            </a:r>
          </a:p>
        </p:txBody>
      </p:sp>
    </p:spTree>
    <p:extLst>
      <p:ext uri="{BB962C8B-B14F-4D97-AF65-F5344CB8AC3E}">
        <p14:creationId xmlns:p14="http://schemas.microsoft.com/office/powerpoint/2010/main" val="85052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8188605" y="239882"/>
            <a:ext cx="3896558" cy="1384995"/>
          </a:xfrm>
        </p:spPr>
        <p:txBody>
          <a:bodyPr/>
          <a:lstStyle/>
          <a:p>
            <a:r>
              <a:rPr lang="fr-FR" sz="4000" dirty="0">
                <a:latin typeface="+mj-lt"/>
              </a:rPr>
              <a:t>The </a:t>
            </a:r>
            <a:r>
              <a:rPr lang="fr-FR" sz="4000" dirty="0" err="1">
                <a:latin typeface="+mj-lt"/>
              </a:rPr>
              <a:t>African</a:t>
            </a:r>
            <a:r>
              <a:rPr lang="fr-FR" sz="4000" dirty="0">
                <a:latin typeface="+mj-lt"/>
              </a:rPr>
              <a:t> Versailles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355BEC-B1EC-AF4B-8C99-3845DC9E9B6E}"/>
              </a:ext>
            </a:extLst>
          </p:cNvPr>
          <p:cNvSpPr/>
          <p:nvPr/>
        </p:nvSpPr>
        <p:spPr>
          <a:xfrm>
            <a:off x="403453" y="4412647"/>
            <a:ext cx="5072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-apple-system"/>
              </a:rPr>
              <a:t>Photo by </a:t>
            </a:r>
            <a:r>
              <a:rPr lang="en-US" b="1" dirty="0" err="1">
                <a:latin typeface="-apple-system"/>
              </a:rPr>
              <a:t>RTBF.be</a:t>
            </a:r>
            <a:r>
              <a:rPr lang="en-US" b="1" dirty="0">
                <a:latin typeface="-apple-system"/>
              </a:rPr>
              <a:t>, “</a:t>
            </a:r>
            <a:r>
              <a:rPr lang="en-US" b="1" dirty="0"/>
              <a:t>dans le palais de Mobutu, </a:t>
            </a:r>
            <a:r>
              <a:rPr lang="en-US" b="1" dirty="0" err="1"/>
              <a:t>à</a:t>
            </a:r>
            <a:r>
              <a:rPr lang="en-US" b="1" dirty="0"/>
              <a:t> </a:t>
            </a:r>
            <a:r>
              <a:rPr lang="en-US" b="1" dirty="0" err="1"/>
              <a:t>Gbadolite</a:t>
            </a:r>
            <a:r>
              <a:rPr lang="en-US" b="1" dirty="0"/>
              <a:t>, </a:t>
            </a:r>
            <a:r>
              <a:rPr lang="en-US" b="1" dirty="0" err="1"/>
              <a:t>en</a:t>
            </a:r>
            <a:r>
              <a:rPr lang="en-US" b="1" dirty="0"/>
              <a:t> 1988”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BEAE2-F2BA-044F-97F4-B1B9AE1E0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90" y="90520"/>
            <a:ext cx="7234431" cy="4069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FEC3F-EA6F-984B-892F-F5DA34A6B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016" y="1799022"/>
            <a:ext cx="4898468" cy="32599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18103A-DEC7-BC41-B294-A16FF3719081}"/>
              </a:ext>
            </a:extLst>
          </p:cNvPr>
          <p:cNvSpPr/>
          <p:nvPr/>
        </p:nvSpPr>
        <p:spPr>
          <a:xfrm>
            <a:off x="6743369" y="5105487"/>
            <a:ext cx="52366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Photo by Eric </a:t>
            </a:r>
            <a:r>
              <a:rPr lang="en-US" b="1" dirty="0" err="1"/>
              <a:t>Salard</a:t>
            </a:r>
            <a:r>
              <a:rPr lang="en-US" b="1" dirty="0"/>
              <a:t>, F-BVFB last commercial flight 5-31-2003, Licensed from Creative Commons, unmodified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en-US" b="1" dirty="0"/>
              <a:t>Attribution-</a:t>
            </a:r>
            <a:r>
              <a:rPr lang="en-US" b="1" dirty="0" err="1"/>
              <a:t>ShareAlike</a:t>
            </a:r>
            <a:r>
              <a:rPr lang="en-US" b="1" dirty="0"/>
              <a:t> 2.0 Generic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61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EFAF4C-EBC5-3B4E-8C97-6CB905412EA7}"/>
              </a:ext>
            </a:extLst>
          </p:cNvPr>
          <p:cNvSpPr/>
          <p:nvPr/>
        </p:nvSpPr>
        <p:spPr>
          <a:xfrm>
            <a:off x="513605" y="4813019"/>
            <a:ext cx="52366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Photos by Clement Bourse, Licensed from Creative Commons, unmodified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</a:rPr>
              <a:t>, </a:t>
            </a:r>
            <a:r>
              <a:rPr lang="en-US" b="1" dirty="0"/>
              <a:t>Attribution-</a:t>
            </a:r>
            <a:r>
              <a:rPr lang="en-US" b="1" dirty="0" err="1"/>
              <a:t>ShareAlike</a:t>
            </a:r>
            <a:r>
              <a:rPr lang="en-US" b="1" dirty="0"/>
              <a:t> 2.0 Generic</a:t>
            </a:r>
          </a:p>
          <a:p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148C-8129-954F-8108-305FF9ADF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37" y="167051"/>
            <a:ext cx="5866063" cy="4399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0C8EA-690F-C84D-BABF-B278A7BB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663" y="1455821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67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05FE07-22F8-4B48-AA2B-8E5A87D2051A}"/>
              </a:ext>
            </a:extLst>
          </p:cNvPr>
          <p:cNvSpPr/>
          <p:nvPr/>
        </p:nvSpPr>
        <p:spPr>
          <a:xfrm>
            <a:off x="323623" y="5730101"/>
            <a:ext cx="3936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Robert Lukeman - </a:t>
            </a:r>
            <a:r>
              <a:rPr lang="en-US" sz="2400" dirty="0" err="1"/>
              <a:t>Unsplash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DC8BA-55B4-444F-AC63-DFFF5E347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23" y="184474"/>
            <a:ext cx="5194861" cy="5428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8764C9-F605-9444-9A34-1C6CF1428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491270"/>
            <a:ext cx="6077177" cy="42388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788036-8A09-9643-982F-449D8BDEC058}"/>
              </a:ext>
            </a:extLst>
          </p:cNvPr>
          <p:cNvSpPr/>
          <p:nvPr/>
        </p:nvSpPr>
        <p:spPr>
          <a:xfrm>
            <a:off x="7427495" y="5938587"/>
            <a:ext cx="4333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Olivier de </a:t>
            </a:r>
            <a:r>
              <a:rPr lang="en-US" sz="2400" dirty="0" err="1"/>
              <a:t>Sadeleer</a:t>
            </a:r>
            <a:r>
              <a:rPr lang="en-US" sz="2400" dirty="0"/>
              <a:t> - </a:t>
            </a:r>
            <a:r>
              <a:rPr lang="en-US" sz="2400" dirty="0" err="1"/>
              <a:t>Unsplash</a:t>
            </a:r>
            <a:endParaRPr lang="en-US" sz="24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BB3CEA-F8BB-D44E-B9EB-373E2A805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6823" y="273351"/>
            <a:ext cx="6023910" cy="964906"/>
          </a:xfrm>
        </p:spPr>
        <p:txBody>
          <a:bodyPr/>
          <a:lstStyle/>
          <a:p>
            <a:r>
              <a:rPr lang="en-US" sz="5400" dirty="0"/>
              <a:t>I Corinthians 15:50</a:t>
            </a:r>
          </a:p>
        </p:txBody>
      </p:sp>
    </p:spTree>
    <p:extLst>
      <p:ext uri="{BB962C8B-B14F-4D97-AF65-F5344CB8AC3E}">
        <p14:creationId xmlns:p14="http://schemas.microsoft.com/office/powerpoint/2010/main" val="347661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E7D7B96-8FA8-1D4C-8A6D-A80BA327525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1278" y="1194732"/>
            <a:ext cx="5197424" cy="15651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6B9BA-1E08-F442-8FBC-19836BB39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147" y="159875"/>
            <a:ext cx="10555705" cy="857707"/>
          </a:xfrm>
        </p:spPr>
        <p:txBody>
          <a:bodyPr/>
          <a:lstStyle/>
          <a:p>
            <a:r>
              <a:rPr lang="en-US" sz="4800" dirty="0"/>
              <a:t>Moving from Corruption to </a:t>
            </a:r>
            <a:r>
              <a:rPr lang="en-US" sz="4800" dirty="0" err="1"/>
              <a:t>Convesion</a:t>
            </a:r>
            <a:endParaRPr lang="en-US" sz="48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98F483-1D87-F042-A852-22140E18FDD7}"/>
              </a:ext>
            </a:extLst>
          </p:cNvPr>
          <p:cNvSpPr txBox="1">
            <a:spLocks/>
          </p:cNvSpPr>
          <p:nvPr/>
        </p:nvSpPr>
        <p:spPr bwMode="auto">
          <a:xfrm>
            <a:off x="818146" y="2040812"/>
            <a:ext cx="10555705" cy="412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3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indent="-914400" algn="l">
              <a:buFont typeface="+mj-lt"/>
              <a:buAutoNum type="arabicPeriod"/>
            </a:pPr>
            <a:r>
              <a:rPr lang="en-US" sz="4800" dirty="0"/>
              <a:t>What is corruption?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800" dirty="0"/>
              <a:t>How does it affect us in the Church of God?</a:t>
            </a:r>
          </a:p>
          <a:p>
            <a:pPr marL="914400" indent="-914400" algn="l">
              <a:buFont typeface="+mj-lt"/>
              <a:buAutoNum type="arabicPeriod"/>
            </a:pPr>
            <a:r>
              <a:rPr lang="en-US" sz="4800" dirty="0"/>
              <a:t>How do we move from Corruption to Conversion?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73CF1-FC35-1E4D-8C28-B0A20CFFEF7E}"/>
              </a:ext>
            </a:extLst>
          </p:cNvPr>
          <p:cNvSpPr/>
          <p:nvPr/>
        </p:nvSpPr>
        <p:spPr>
          <a:xfrm>
            <a:off x="7858762" y="2833210"/>
            <a:ext cx="4333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Olivier de </a:t>
            </a:r>
            <a:r>
              <a:rPr lang="en-US" sz="2400" dirty="0" err="1"/>
              <a:t>Sadeleer</a:t>
            </a:r>
            <a:r>
              <a:rPr lang="en-US" sz="2400" dirty="0"/>
              <a:t> - </a:t>
            </a:r>
            <a:r>
              <a:rPr lang="en-US" sz="2400" dirty="0" err="1"/>
              <a:t>Unsplash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5480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96000" y="1583358"/>
            <a:ext cx="6023910" cy="964906"/>
          </a:xfrm>
        </p:spPr>
        <p:txBody>
          <a:bodyPr/>
          <a:lstStyle/>
          <a:p>
            <a:r>
              <a:rPr lang="en-US" sz="5400" dirty="0"/>
              <a:t>I Corinthians 15:50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50ABA3-01C3-F345-ACAE-BB638999ACFE}"/>
              </a:ext>
            </a:extLst>
          </p:cNvPr>
          <p:cNvSpPr/>
          <p:nvPr/>
        </p:nvSpPr>
        <p:spPr>
          <a:xfrm>
            <a:off x="386221" y="3940404"/>
            <a:ext cx="2715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Joshua Hoehn - </a:t>
            </a:r>
            <a:r>
              <a:rPr lang="en-US" dirty="0" err="1"/>
              <a:t>unsplash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8EDDEF-AAA8-814A-9A2B-E84A65D59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0" y="283130"/>
            <a:ext cx="5499659" cy="365727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2ECB72-3FF1-824B-BE05-F823FBD55CB7}"/>
              </a:ext>
            </a:extLst>
          </p:cNvPr>
          <p:cNvSpPr txBox="1">
            <a:spLocks/>
          </p:cNvSpPr>
          <p:nvPr/>
        </p:nvSpPr>
        <p:spPr bwMode="auto">
          <a:xfrm>
            <a:off x="3207211" y="4309736"/>
            <a:ext cx="8598568" cy="123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3400" b="0" kern="1200" cap="none" spc="0">
                <a:ln>
                  <a:noFill/>
                </a:ln>
                <a:solidFill>
                  <a:schemeClr val="tx1"/>
                </a:solidFill>
                <a:effectLst/>
                <a:latin typeface="Garamond" charset="0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28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chemeClr val="tx1"/>
                </a:solidFill>
                <a:latin typeface="Trebuchet MS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5400" dirty="0"/>
              <a:t>Corruption = « </a:t>
            </a:r>
            <a:r>
              <a:rPr lang="fr-FR" sz="5400" dirty="0" err="1"/>
              <a:t>phthora</a:t>
            </a:r>
            <a:r>
              <a:rPr lang="fr-FR" sz="5400" dirty="0"/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1762445383"/>
      </p:ext>
    </p:extLst>
  </p:cSld>
  <p:clrMapOvr>
    <a:masterClrMapping/>
  </p:clrMapOvr>
</p:sld>
</file>

<file path=ppt/theme/theme1.xml><?xml version="1.0" encoding="utf-8"?>
<a:theme xmlns:a="http://schemas.openxmlformats.org/drawingml/2006/main" name="FOT2017">
  <a:themeElements>
    <a:clrScheme name="FOT2017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A4F95"/>
      </a:accent1>
      <a:accent2>
        <a:srgbClr val="8EC3FF"/>
      </a:accent2>
      <a:accent3>
        <a:srgbClr val="A92619"/>
      </a:accent3>
      <a:accent4>
        <a:srgbClr val="C1C1C1"/>
      </a:accent4>
      <a:accent5>
        <a:srgbClr val="0E2849"/>
      </a:accent5>
      <a:accent6>
        <a:srgbClr val="FEDF68"/>
      </a:accent6>
      <a:hlink>
        <a:srgbClr val="AF2C1E"/>
      </a:hlink>
      <a:folHlink>
        <a:srgbClr val="436B46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T2017" id="{C1CD84C0-41CA-064E-8DD9-42A1AA3B9878}" vid="{1D19F884-5798-EE4B-8B16-763D4081CAD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FOT2017</Template>
  <TotalTime>3017</TotalTime>
  <Words>207</Words>
  <Application>Microsoft Macintosh PowerPoint</Application>
  <PresentationFormat>Widescreen</PresentationFormat>
  <Paragraphs>27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-apple-system</vt:lpstr>
      <vt:lpstr>Arial</vt:lpstr>
      <vt:lpstr>Garamond</vt:lpstr>
      <vt:lpstr>Trebuchet MS</vt:lpstr>
      <vt:lpstr>FOT2017</vt:lpstr>
      <vt:lpstr>Happy Sabbath</vt:lpstr>
      <vt:lpstr>PowerPoint Presentation</vt:lpstr>
      <vt:lpstr>The size of the Democratic Republic of the Congo compared to the U.S.</vt:lpstr>
      <vt:lpstr>MediaPunch Inc / Alamy Stock Photo, used with permission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clintporter.ucg@gmail.com</dc:creator>
  <cp:lastModifiedBy>Tim Pebworth</cp:lastModifiedBy>
  <cp:revision>42</cp:revision>
  <dcterms:created xsi:type="dcterms:W3CDTF">2017-08-22T17:49:21Z</dcterms:created>
  <dcterms:modified xsi:type="dcterms:W3CDTF">2019-10-27T16:50:33Z</dcterms:modified>
</cp:coreProperties>
</file>