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3"/>
  </p:notesMasterIdLst>
  <p:handoutMasterIdLst>
    <p:handoutMasterId r:id="rId24"/>
  </p:handoutMasterIdLst>
  <p:sldIdLst>
    <p:sldId id="273" r:id="rId3"/>
    <p:sldId id="314" r:id="rId4"/>
    <p:sldId id="297" r:id="rId5"/>
    <p:sldId id="298" r:id="rId6"/>
    <p:sldId id="276" r:id="rId7"/>
    <p:sldId id="292" r:id="rId8"/>
    <p:sldId id="294" r:id="rId9"/>
    <p:sldId id="310" r:id="rId10"/>
    <p:sldId id="293" r:id="rId11"/>
    <p:sldId id="296" r:id="rId12"/>
    <p:sldId id="299" r:id="rId13"/>
    <p:sldId id="307" r:id="rId14"/>
    <p:sldId id="311" r:id="rId15"/>
    <p:sldId id="300" r:id="rId16"/>
    <p:sldId id="305" r:id="rId17"/>
    <p:sldId id="312" r:id="rId18"/>
    <p:sldId id="313" r:id="rId19"/>
    <p:sldId id="306" r:id="rId20"/>
    <p:sldId id="301" r:id="rId21"/>
    <p:sldId id="30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5" autoAdjust="0"/>
    <p:restoredTop sz="94660"/>
  </p:normalViewPr>
  <p:slideViewPr>
    <p:cSldViewPr snapToGrid="0">
      <p:cViewPr varScale="1">
        <p:scale>
          <a:sx n="110" d="100"/>
          <a:sy n="110" d="100"/>
        </p:scale>
        <p:origin x="1680" y="108"/>
      </p:cViewPr>
      <p:guideLst>
        <p:guide pos="2880"/>
        <p:guide orient="horz" pos="2160"/>
      </p:guideLst>
    </p:cSldViewPr>
  </p:slideViewPr>
  <p:notesTextViewPr>
    <p:cViewPr>
      <p:scale>
        <a:sx n="1" d="1"/>
        <a:sy n="1" d="1"/>
      </p:scale>
      <p:origin x="0" y="0"/>
    </p:cViewPr>
  </p:notesTextViewPr>
  <p:sorterViewPr>
    <p:cViewPr>
      <p:scale>
        <a:sx n="100" d="100"/>
        <a:sy n="100" d="100"/>
      </p:scale>
      <p:origin x="0" y="-822"/>
    </p:cViewPr>
  </p:sorter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12/25/2016</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12/25/2016</a:t>
            </a:fld>
            <a:endParaRP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667E1-E601-4AAF-B95C-B25720D70A60}" type="slidenum">
              <a:rPr lang="en-US" smtClean="0"/>
              <a:t>4</a:t>
            </a:fld>
            <a:endParaRPr lang="en-US"/>
          </a:p>
        </p:txBody>
      </p:sp>
    </p:spTree>
    <p:extLst>
      <p:ext uri="{BB962C8B-B14F-4D97-AF65-F5344CB8AC3E}">
        <p14:creationId xmlns:p14="http://schemas.microsoft.com/office/powerpoint/2010/main" val="1399994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sp>
        <p:nvSpPr>
          <p:cNvPr id="21" name="Rectangle 20"/>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nvGrpSpPr>
          <p:cNvPr id="6" name="Group 5"/>
          <p:cNvGrpSpPr/>
          <p:nvPr/>
        </p:nvGrpSpPr>
        <p:grpSpPr>
          <a:xfrm>
            <a:off x="0" y="0"/>
            <a:ext cx="9141619" cy="713232"/>
            <a:chOff x="0" y="0"/>
            <a:chExt cx="12188825" cy="713232"/>
          </a:xfrm>
        </p:grpSpPr>
        <p:sp>
          <p:nvSpPr>
            <p:cNvPr id="7" name="Rectangle 6"/>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grpSp>
        <p:nvGrpSpPr>
          <p:cNvPr id="11" name="Group 10"/>
          <p:cNvGrpSpPr/>
          <p:nvPr/>
        </p:nvGrpSpPr>
        <p:grpSpPr>
          <a:xfrm>
            <a:off x="0" y="0"/>
            <a:ext cx="534924" cy="6858000"/>
            <a:chOff x="0" y="0"/>
            <a:chExt cx="713232" cy="6858000"/>
          </a:xfrm>
        </p:grpSpPr>
        <p:sp>
          <p:nvSpPr>
            <p:cNvPr id="12" name="Rectangle 11"/>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3" name="Rectangle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grpSp>
        <p:nvGrpSpPr>
          <p:cNvPr id="22" name="Group 21"/>
          <p:cNvGrpSpPr/>
          <p:nvPr/>
        </p:nvGrpSpPr>
        <p:grpSpPr>
          <a:xfrm rot="10800000">
            <a:off x="8609076" y="0"/>
            <a:ext cx="534924" cy="6858000"/>
            <a:chOff x="0" y="0"/>
            <a:chExt cx="713232" cy="6858000"/>
          </a:xfrm>
        </p:grpSpPr>
        <p:sp>
          <p:nvSpPr>
            <p:cNvPr id="23" name="Rectangle 22"/>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4" name="Rectangle 23"/>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grpSp>
        <p:nvGrpSpPr>
          <p:cNvPr id="17" name="Group 16"/>
          <p:cNvGrpSpPr/>
          <p:nvPr/>
        </p:nvGrpSpPr>
        <p:grpSpPr>
          <a:xfrm flipV="1">
            <a:off x="0" y="6144768"/>
            <a:ext cx="9141619" cy="713232"/>
            <a:chOff x="0" y="0"/>
            <a:chExt cx="12188825" cy="713232"/>
          </a:xfrm>
        </p:grpSpPr>
        <p:sp>
          <p:nvSpPr>
            <p:cNvPr id="18" name="Rectangle 17"/>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sp>
        <p:nvSpPr>
          <p:cNvPr id="2" name="Title 1"/>
          <p:cNvSpPr>
            <a:spLocks noGrp="1"/>
          </p:cNvSpPr>
          <p:nvPr>
            <p:ph type="ctrTitle" hasCustomPrompt="1"/>
          </p:nvPr>
        </p:nvSpPr>
        <p:spPr>
          <a:xfrm>
            <a:off x="834390" y="1188720"/>
            <a:ext cx="7475220" cy="2514600"/>
          </a:xfrm>
        </p:spPr>
        <p:txBody>
          <a:bodyPr anchor="b">
            <a:noAutofit/>
          </a:bodyPr>
          <a:lstStyle>
            <a:lvl1pPr algn="ctr">
              <a:defRPr sz="6000" baseline="0">
                <a:latin typeface="Bookman Old Style" panose="02050604050505020204" pitchFamily="18" charset="0"/>
              </a:defRPr>
            </a:lvl1pPr>
          </a:lstStyle>
          <a:p>
            <a:r>
              <a:rPr lang="en-US" dirty="0" smtClean="0">
                <a:latin typeface="Bookman Old Style" panose="02050604050505020204" pitchFamily="18" charset="0"/>
              </a:rPr>
              <a:t>Gnosticism—Part 1</a:t>
            </a:r>
            <a:endParaRPr dirty="0"/>
          </a:p>
        </p:txBody>
      </p:sp>
      <p:sp>
        <p:nvSpPr>
          <p:cNvPr id="3" name="Subtitle 2"/>
          <p:cNvSpPr>
            <a:spLocks noGrp="1"/>
          </p:cNvSpPr>
          <p:nvPr>
            <p:ph type="subTitle" idx="1" hasCustomPrompt="1"/>
          </p:nvPr>
        </p:nvSpPr>
        <p:spPr>
          <a:xfrm>
            <a:off x="834390" y="3749040"/>
            <a:ext cx="7475220" cy="914400"/>
          </a:xfrm>
        </p:spPr>
        <p:txBody>
          <a:bodyPr>
            <a:noAutofit/>
          </a:bodyPr>
          <a:lstStyle>
            <a:lvl1pPr marL="0" indent="0" algn="ctr">
              <a:spcBef>
                <a:spcPts val="0"/>
              </a:spcBef>
              <a:buNone/>
              <a:defRPr sz="1400" b="1" cap="all" baseline="0"/>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sz="3200" dirty="0" smtClean="0"/>
              <a:t>Overview, HISTORY,</a:t>
            </a:r>
          </a:p>
          <a:p>
            <a:r>
              <a:rPr lang="en-US" sz="3200" dirty="0" smtClean="0"/>
              <a:t>And conflicts with bible</a:t>
            </a:r>
          </a:p>
          <a:p>
            <a:endParaRPr dirty="0"/>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005840" y="1600200"/>
            <a:ext cx="3429000" cy="758952"/>
          </a:xfrm>
        </p:spPr>
        <p:txBody>
          <a:bodyPr anchor="ctr">
            <a:normAutofit/>
          </a:bodyPr>
          <a:lstStyle>
            <a:lvl1pPr marL="0" indent="0">
              <a:spcBef>
                <a:spcPts val="0"/>
              </a:spcBef>
              <a:buNone/>
              <a:defRPr sz="1500" b="0" cap="all"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005840" y="2441448"/>
            <a:ext cx="3429000" cy="358444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09160" y="1600200"/>
            <a:ext cx="3429000" cy="758952"/>
          </a:xfrm>
        </p:spPr>
        <p:txBody>
          <a:bodyPr anchor="ctr">
            <a:normAutofit/>
          </a:bodyPr>
          <a:lstStyle>
            <a:lvl1pPr marL="0" indent="0">
              <a:spcBef>
                <a:spcPts val="0"/>
              </a:spcBef>
              <a:buNone/>
              <a:defRPr sz="1500" b="0" cap="all"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09160" y="2441448"/>
            <a:ext cx="3429000" cy="358444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E583DDF-CA54-461A-A486-592D2374C532}" type="datetimeFigureOut">
              <a:rPr lang="en-US"/>
              <a:t>12/25/2016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E583DDF-CA54-461A-A486-592D2374C532}" type="datetimeFigureOut">
              <a:rPr lang="en-US"/>
              <a:t>12/25/2016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_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p:nvPr>
        </p:nvSpPr>
        <p:spPr>
          <a:xfrm>
            <a:off x="219456" y="207264"/>
            <a:ext cx="8741663" cy="6422135"/>
          </a:xfrm>
        </p:spPr>
        <p:txBody>
          <a:bodyPr/>
          <a:lstStyle>
            <a:lvl1pPr marL="34290" indent="0">
              <a:buNone/>
              <a:defRPr/>
            </a:lvl1pPr>
          </a:lstStyle>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Tree>
    <p:extLst>
      <p:ext uri="{BB962C8B-B14F-4D97-AF65-F5344CB8AC3E}">
        <p14:creationId xmlns:p14="http://schemas.microsoft.com/office/powerpoint/2010/main" val="4284448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p:nvPr>
        </p:nvSpPr>
        <p:spPr>
          <a:xfrm>
            <a:off x="219456" y="207264"/>
            <a:ext cx="8741663" cy="6422135"/>
          </a:xfrm>
        </p:spPr>
        <p:txBody>
          <a:bodyPr/>
          <a:lstStyle>
            <a:lvl1pPr marL="34290" indent="0">
              <a:buNone/>
              <a:defRPr/>
            </a:lvl1pPr>
          </a:lstStyle>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Tree>
    <p:extLst>
      <p:ext uri="{BB962C8B-B14F-4D97-AF65-F5344CB8AC3E}">
        <p14:creationId xmlns:p14="http://schemas.microsoft.com/office/powerpoint/2010/main" val="611827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4_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p:nvPr>
        </p:nvSpPr>
        <p:spPr>
          <a:xfrm>
            <a:off x="219456" y="207264"/>
            <a:ext cx="8741663" cy="6422135"/>
          </a:xfrm>
        </p:spPr>
        <p:txBody>
          <a:bodyPr/>
          <a:lstStyle>
            <a:lvl1pPr marL="34290" indent="0">
              <a:buNone/>
              <a:defRPr/>
            </a:lvl1pPr>
          </a:lstStyle>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Tree>
    <p:extLst>
      <p:ext uri="{BB962C8B-B14F-4D97-AF65-F5344CB8AC3E}">
        <p14:creationId xmlns:p14="http://schemas.microsoft.com/office/powerpoint/2010/main" val="205909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6" name="Rectangle 5"/>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dirty="0"/>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p:nvPr>
        </p:nvSpPr>
        <p:spPr>
          <a:xfrm>
            <a:off x="219456" y="207264"/>
            <a:ext cx="8741663" cy="6422135"/>
          </a:xfrm>
        </p:spPr>
        <p:txBody>
          <a:bodyPr/>
          <a:lstStyle>
            <a:lvl1pPr marL="34290" indent="0">
              <a:buNone/>
              <a:defRPr/>
            </a:lvl1pPr>
          </a:lstStyle>
          <a:p>
            <a:pPr lvl="0"/>
            <a:endParaRPr lang="en-US" dirty="0"/>
          </a:p>
        </p:txBody>
      </p:sp>
    </p:spTree>
    <p:extLst>
      <p:ext uri="{BB962C8B-B14F-4D97-AF65-F5344CB8AC3E}">
        <p14:creationId xmlns:p14="http://schemas.microsoft.com/office/powerpoint/2010/main" val="1442051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1" name="Rectangle 10"/>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2" name="Rectangle 11"/>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nvGrpSpPr>
          <p:cNvPr id="8" name="Group 7"/>
          <p:cNvGrpSpPr/>
          <p:nvPr/>
        </p:nvGrpSpPr>
        <p:grpSpPr>
          <a:xfrm>
            <a:off x="0" y="0"/>
            <a:ext cx="9141619"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sp>
        <p:nvSpPr>
          <p:cNvPr id="2" name="Title 1"/>
          <p:cNvSpPr>
            <a:spLocks noGrp="1"/>
          </p:cNvSpPr>
          <p:nvPr>
            <p:ph type="title"/>
          </p:nvPr>
        </p:nvSpPr>
        <p:spPr>
          <a:xfrm>
            <a:off x="6103620" y="1828800"/>
            <a:ext cx="2743200" cy="2286000"/>
          </a:xfrm>
        </p:spPr>
        <p:txBody>
          <a:bodyPr anchor="b">
            <a:normAutofit/>
          </a:bodyPr>
          <a:lstStyle>
            <a:lvl1pPr>
              <a:defRPr sz="2550" b="0"/>
            </a:lvl1pPr>
          </a:lstStyle>
          <a:p>
            <a:r>
              <a:rPr lang="en-US" smtClean="0"/>
              <a:t>Click to edit Master title style</a:t>
            </a:r>
            <a:endParaRPr/>
          </a:p>
        </p:txBody>
      </p:sp>
      <p:sp>
        <p:nvSpPr>
          <p:cNvPr id="3" name="Content Placeholder 2"/>
          <p:cNvSpPr>
            <a:spLocks noGrp="1"/>
          </p:cNvSpPr>
          <p:nvPr>
            <p:ph idx="1"/>
          </p:nvPr>
        </p:nvSpPr>
        <p:spPr>
          <a:xfrm>
            <a:off x="411480" y="1005840"/>
            <a:ext cx="5417820" cy="4937760"/>
          </a:xfrm>
        </p:spPr>
        <p:txBody>
          <a:bodyP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103620" y="4206240"/>
            <a:ext cx="2743200" cy="1645920"/>
          </a:xfrm>
        </p:spPr>
        <p:txBody>
          <a:bodyPr>
            <a:normAutofit/>
          </a:bodyPr>
          <a:lstStyle>
            <a:lvl1pPr marL="0" indent="0">
              <a:spcBef>
                <a:spcPts val="900"/>
              </a:spcBef>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12/25/2016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0" name="Rectangle 19"/>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1" name="Rectangle 20"/>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a:xfrm>
            <a:off x="6103620" y="1828800"/>
            <a:ext cx="2743200" cy="2286000"/>
          </a:xfrm>
        </p:spPr>
        <p:txBody>
          <a:bodyPr anchor="b">
            <a:normAutofit/>
          </a:bodyPr>
          <a:lstStyle>
            <a:lvl1pPr>
              <a:defRPr sz="2550" b="0"/>
            </a:lvl1pPr>
          </a:lstStyle>
          <a:p>
            <a:r>
              <a:rPr lang="en-US" smtClean="0"/>
              <a:t>Click to edit Master title style</a:t>
            </a:r>
            <a:endParaRPr/>
          </a:p>
        </p:txBody>
      </p:sp>
      <p:sp>
        <p:nvSpPr>
          <p:cNvPr id="3" name="Picture Placeholder 2"/>
          <p:cNvSpPr>
            <a:spLocks noGrp="1"/>
          </p:cNvSpPr>
          <p:nvPr>
            <p:ph type="pic" idx="1"/>
          </p:nvPr>
        </p:nvSpPr>
        <p:spPr>
          <a:xfrm>
            <a:off x="411480" y="548640"/>
            <a:ext cx="5006340" cy="5760720"/>
          </a:xfrm>
          <a:solidFill>
            <a:schemeClr val="bg1">
              <a:lumMod val="95000"/>
            </a:schemeClr>
          </a:solidFill>
        </p:spPr>
        <p:txBody>
          <a:bodyPr/>
          <a:lstStyle>
            <a:lvl1pPr marL="0" indent="0" algn="ctr">
              <a:buNone/>
              <a:defRPr sz="2400">
                <a:solidFill>
                  <a:schemeClr val="tx1">
                    <a:lumMod val="75000"/>
                    <a:lumOff val="25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a:p>
        </p:txBody>
      </p:sp>
      <p:sp>
        <p:nvSpPr>
          <p:cNvPr id="4" name="Text Placeholder 3"/>
          <p:cNvSpPr>
            <a:spLocks noGrp="1"/>
          </p:cNvSpPr>
          <p:nvPr>
            <p:ph type="body" sz="half" idx="2"/>
          </p:nvPr>
        </p:nvSpPr>
        <p:spPr>
          <a:xfrm>
            <a:off x="6103620" y="4206240"/>
            <a:ext cx="2743200" cy="1645920"/>
          </a:xfrm>
        </p:spPr>
        <p:txBody>
          <a:bodyPr>
            <a:normAutofit/>
          </a:bodyPr>
          <a:lstStyle>
            <a:lvl1pPr marL="0" indent="0">
              <a:spcBef>
                <a:spcPts val="900"/>
              </a:spcBef>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12/25/2016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grpSp>
        <p:nvGrpSpPr>
          <p:cNvPr id="8" name="Group 7"/>
          <p:cNvGrpSpPr/>
          <p:nvPr/>
        </p:nvGrpSpPr>
        <p:grpSpPr>
          <a:xfrm>
            <a:off x="0" y="0"/>
            <a:ext cx="5829300"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grpSp>
        <p:nvGrpSpPr>
          <p:cNvPr id="11" name="Group 10"/>
          <p:cNvGrpSpPr/>
          <p:nvPr/>
        </p:nvGrpSpPr>
        <p:grpSpPr>
          <a:xfrm flipV="1">
            <a:off x="0" y="6309360"/>
            <a:ext cx="5829300"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grpSp>
        <p:nvGrpSpPr>
          <p:cNvPr id="14" name="Group 13"/>
          <p:cNvGrpSpPr/>
          <p:nvPr/>
        </p:nvGrpSpPr>
        <p:grpSpPr>
          <a:xfrm rot="5400000" flipV="1">
            <a:off x="-3223260" y="3223260"/>
            <a:ext cx="6858000" cy="411480"/>
            <a:chOff x="0" y="0"/>
            <a:chExt cx="12188825" cy="713232"/>
          </a:xfrm>
        </p:grpSpPr>
        <p:sp>
          <p:nvSpPr>
            <p:cNvPr id="15" name="Rectangle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6" name="Rectangle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grpSp>
        <p:nvGrpSpPr>
          <p:cNvPr id="17" name="Group 16"/>
          <p:cNvGrpSpPr/>
          <p:nvPr/>
        </p:nvGrpSpPr>
        <p:grpSpPr>
          <a:xfrm rot="16200000" flipH="1" flipV="1">
            <a:off x="2194559" y="3223261"/>
            <a:ext cx="6858000" cy="411480"/>
            <a:chOff x="0" y="0"/>
            <a:chExt cx="12188825" cy="713232"/>
          </a:xfrm>
        </p:grpSpPr>
        <p:sp>
          <p:nvSpPr>
            <p:cNvPr id="18" name="Rectangle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12/25/2016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4638"/>
            <a:ext cx="1971675" cy="589756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28650" y="274638"/>
            <a:ext cx="5800725"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12/25/2016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6" name="Rectangle 5"/>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sz="1350" dirty="0">
              <a:latin typeface="Bookman Old Style" panose="02050604050505020204" pitchFamily="18" charset="0"/>
            </a:endParaRPr>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hasCustomPrompt="1"/>
          </p:nvPr>
        </p:nvSpPr>
        <p:spPr>
          <a:xfrm>
            <a:off x="219456" y="207264"/>
            <a:ext cx="8741663" cy="6422135"/>
          </a:xfrm>
        </p:spPr>
        <p:txBody>
          <a:bodyPr/>
          <a:lstStyle>
            <a:lvl1pPr marL="34290" indent="0">
              <a:buNone/>
              <a:defRPr sz="4400" spc="0">
                <a:latin typeface="Bookman Old Style" panose="02050604050505020204" pitchFamily="18" charset="0"/>
              </a:defRPr>
            </a:lvl1pPr>
          </a:lstStyle>
          <a:p>
            <a:pPr lvl="0"/>
            <a:r>
              <a:rPr lang="en-US" sz="1600" dirty="0" smtClean="0">
                <a:latin typeface="Bookman Old Style" panose="02050604050505020204" pitchFamily="18" charset="0"/>
              </a:rPr>
              <a:t>The word “Gnosticism” is based on the Greek word gnosis. </a:t>
            </a:r>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5_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6" name="Rectangle 5"/>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dirty="0"/>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p:nvPr>
        </p:nvSpPr>
        <p:spPr>
          <a:xfrm>
            <a:off x="219456" y="207264"/>
            <a:ext cx="8741663" cy="6422135"/>
          </a:xfrm>
        </p:spPr>
        <p:txBody>
          <a:bodyPr/>
          <a:lstStyle>
            <a:lvl1pPr marL="34290" indent="0">
              <a:buNone/>
              <a:defRPr/>
            </a:lvl1pPr>
          </a:lstStyle>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Tree>
    <p:extLst>
      <p:ext uri="{BB962C8B-B14F-4D97-AF65-F5344CB8AC3E}">
        <p14:creationId xmlns:p14="http://schemas.microsoft.com/office/powerpoint/2010/main" val="2269813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6_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6" name="Rectangle 5"/>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dirty="0"/>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p:nvPr>
        </p:nvSpPr>
        <p:spPr>
          <a:xfrm>
            <a:off x="219456" y="207264"/>
            <a:ext cx="8741663" cy="6422135"/>
          </a:xfrm>
        </p:spPr>
        <p:txBody>
          <a:bodyPr/>
          <a:lstStyle>
            <a:lvl1pPr marL="34290" indent="0">
              <a:buNone/>
              <a:defRPr/>
            </a:lvl1pPr>
          </a:lstStyle>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Tree>
    <p:extLst>
      <p:ext uri="{BB962C8B-B14F-4D97-AF65-F5344CB8AC3E}">
        <p14:creationId xmlns:p14="http://schemas.microsoft.com/office/powerpoint/2010/main" val="271342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7_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6" name="Rectangle 5"/>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dirty="0"/>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p:nvPr>
        </p:nvSpPr>
        <p:spPr>
          <a:xfrm>
            <a:off x="219456" y="207264"/>
            <a:ext cx="8741663" cy="6422135"/>
          </a:xfrm>
        </p:spPr>
        <p:txBody>
          <a:bodyPr/>
          <a:lstStyle>
            <a:lvl1pPr marL="34290" indent="0">
              <a:buNone/>
              <a:defRPr/>
            </a:lvl1pPr>
          </a:lstStyle>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Tree>
    <p:extLst>
      <p:ext uri="{BB962C8B-B14F-4D97-AF65-F5344CB8AC3E}">
        <p14:creationId xmlns:p14="http://schemas.microsoft.com/office/powerpoint/2010/main" val="1260223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8_Blank">
    <p:spTree>
      <p:nvGrpSpPr>
        <p:cNvPr id="1" name=""/>
        <p:cNvGrpSpPr/>
        <p:nvPr/>
      </p:nvGrpSpPr>
      <p:grpSpPr>
        <a:xfrm>
          <a:off x="0" y="0"/>
          <a:ext cx="0" cy="0"/>
          <a:chOff x="0" y="0"/>
          <a:chExt cx="0" cy="0"/>
        </a:xfrm>
      </p:grpSpPr>
      <p:sp>
        <p:nvSpPr>
          <p:cNvPr id="5" name="Rectangle 4"/>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6" name="Rectangle 5"/>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dirty="0"/>
          </a:p>
        </p:txBody>
      </p:sp>
      <p:sp>
        <p:nvSpPr>
          <p:cNvPr id="2" name="Date Placeholder 1"/>
          <p:cNvSpPr>
            <a:spLocks noGrp="1"/>
          </p:cNvSpPr>
          <p:nvPr>
            <p:ph type="dt" sz="half" idx="10"/>
          </p:nvPr>
        </p:nvSpPr>
        <p:spPr/>
        <p:txBody>
          <a:bodyPr/>
          <a:lstStyle/>
          <a:p>
            <a:fld id="{9E583DDF-CA54-461A-A486-592D2374C532}" type="datetimeFigureOut">
              <a:rPr lang="en-US"/>
              <a:t>12/25/2016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
        <p:nvSpPr>
          <p:cNvPr id="8" name="Text Placeholder 7"/>
          <p:cNvSpPr>
            <a:spLocks noGrp="1"/>
          </p:cNvSpPr>
          <p:nvPr>
            <p:ph type="body" sz="quarter" idx="13"/>
          </p:nvPr>
        </p:nvSpPr>
        <p:spPr>
          <a:xfrm>
            <a:off x="219456" y="207264"/>
            <a:ext cx="8741663" cy="6422135"/>
          </a:xfrm>
        </p:spPr>
        <p:txBody>
          <a:bodyPr/>
          <a:lstStyle>
            <a:lvl1pPr marL="34290" indent="0">
              <a:buNone/>
              <a:defRPr/>
            </a:lvl1pPr>
          </a:lstStyle>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lvl="0"/>
            <a:endParaRPr lang="en-US" dirty="0"/>
          </a:p>
        </p:txBody>
      </p:sp>
    </p:spTree>
    <p:extLst>
      <p:ext uri="{BB962C8B-B14F-4D97-AF65-F5344CB8AC3E}">
        <p14:creationId xmlns:p14="http://schemas.microsoft.com/office/powerpoint/2010/main" val="151565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12/25/2016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ectangle 13"/>
          <p:cNvSpPr/>
          <p:nvPr/>
        </p:nvSpPr>
        <p:spPr bwMode="white">
          <a:xfrm>
            <a:off x="0" y="0"/>
            <a:ext cx="9141714"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5" name="Rectangle 14"/>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nvGrpSpPr>
          <p:cNvPr id="8" name="Group 7"/>
          <p:cNvGrpSpPr/>
          <p:nvPr/>
        </p:nvGrpSpPr>
        <p:grpSpPr>
          <a:xfrm flipV="1">
            <a:off x="0" y="6309360"/>
            <a:ext cx="9141619"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grpSp>
        <p:nvGrpSpPr>
          <p:cNvPr id="11" name="Group 10"/>
          <p:cNvGrpSpPr/>
          <p:nvPr/>
        </p:nvGrpSpPr>
        <p:grpSpPr>
          <a:xfrm>
            <a:off x="12552" y="0"/>
            <a:ext cx="9141619"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grpSp>
      <p:sp>
        <p:nvSpPr>
          <p:cNvPr id="4" name="Date Placeholder 3"/>
          <p:cNvSpPr>
            <a:spLocks noGrp="1"/>
          </p:cNvSpPr>
          <p:nvPr>
            <p:ph type="dt" sz="half" idx="10"/>
          </p:nvPr>
        </p:nvSpPr>
        <p:spPr/>
        <p:txBody>
          <a:bodyPr/>
          <a:lstStyle/>
          <a:p>
            <a:fld id="{9E583DDF-CA54-461A-A486-592D2374C532}" type="datetimeFigureOut">
              <a:rPr lang="en-US"/>
              <a:t>12/25/2016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
        <p:nvSpPr>
          <p:cNvPr id="2" name="Title 1"/>
          <p:cNvSpPr>
            <a:spLocks noGrp="1"/>
          </p:cNvSpPr>
          <p:nvPr>
            <p:ph type="title"/>
          </p:nvPr>
        </p:nvSpPr>
        <p:spPr>
          <a:xfrm>
            <a:off x="834390" y="1188720"/>
            <a:ext cx="7475220" cy="2514600"/>
          </a:xfrm>
        </p:spPr>
        <p:txBody>
          <a:bodyPr anchor="b">
            <a:normAutofit/>
          </a:bodyPr>
          <a:lstStyle>
            <a:lvl1pPr algn="ctr">
              <a:defRPr sz="4050" b="0">
                <a:solidFill>
                  <a:schemeClr val="tx1">
                    <a:lumMod val="75000"/>
                  </a:schemeClr>
                </a:solidFill>
              </a:defRPr>
            </a:lvl1pPr>
          </a:lstStyle>
          <a:p>
            <a:r>
              <a:rPr lang="en-US" smtClean="0"/>
              <a:t>Click to edit Master title style</a:t>
            </a:r>
            <a:endParaRPr/>
          </a:p>
        </p:txBody>
      </p:sp>
      <p:sp>
        <p:nvSpPr>
          <p:cNvPr id="3" name="Text Placeholder 2"/>
          <p:cNvSpPr>
            <a:spLocks noGrp="1"/>
          </p:cNvSpPr>
          <p:nvPr>
            <p:ph type="body" idx="1"/>
          </p:nvPr>
        </p:nvSpPr>
        <p:spPr>
          <a:xfrm>
            <a:off x="834390" y="3749040"/>
            <a:ext cx="7475220" cy="914400"/>
          </a:xfrm>
        </p:spPr>
        <p:txBody>
          <a:bodyPr anchor="t"/>
          <a:lstStyle>
            <a:lvl1pPr marL="0" indent="0" algn="ctr">
              <a:spcBef>
                <a:spcPts val="0"/>
              </a:spcBef>
              <a:buNone/>
              <a:defRPr sz="1500" cap="all" baseline="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005840" y="1673352"/>
            <a:ext cx="3429000" cy="4343400"/>
          </a:xfrm>
        </p:spPr>
        <p:txBody>
          <a:bodyP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09160" y="1673352"/>
            <a:ext cx="3429000" cy="4343400"/>
          </a:xfrm>
        </p:spPr>
        <p:txBody>
          <a:bodyP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A879FD0-C37A-4F50-8F3B-5FA0D9D0B42F}" type="datetimeFigureOut">
              <a:rPr lang="en-US"/>
              <a:t>12/25/2016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D06EF73-9DB8-4763-865F-2F88181A4732}" type="slidenum">
              <a:rPr/>
              <a:t>‹#›</a:t>
            </a:fld>
            <a:endParaRPr/>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sp>
        <p:nvSpPr>
          <p:cNvPr id="12" name="Rectangle 11"/>
          <p:cNvSpPr/>
          <p:nvPr/>
        </p:nvSpPr>
        <p:spPr bwMode="white">
          <a:xfrm>
            <a:off x="0" y="0"/>
            <a:ext cx="9141714"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9" name="Rectangle 8"/>
          <p:cNvSpPr/>
          <p:nvPr/>
        </p:nvSpPr>
        <p:spPr bwMode="auto">
          <a:xfrm>
            <a:off x="0" y="6309360"/>
            <a:ext cx="9141619" cy="50292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Rectangle 9"/>
          <p:cNvSpPr/>
          <p:nvPr/>
        </p:nvSpPr>
        <p:spPr bwMode="auto">
          <a:xfrm>
            <a:off x="0" y="6703256"/>
            <a:ext cx="9141619" cy="154745"/>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Placeholder 1"/>
          <p:cNvSpPr>
            <a:spLocks noGrp="1"/>
          </p:cNvSpPr>
          <p:nvPr>
            <p:ph type="title"/>
          </p:nvPr>
        </p:nvSpPr>
        <p:spPr>
          <a:xfrm>
            <a:off x="1005840" y="438912"/>
            <a:ext cx="7132320" cy="1088136"/>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005840" y="1673352"/>
            <a:ext cx="713232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656832" y="6391656"/>
            <a:ext cx="720090" cy="237744"/>
          </a:xfrm>
          <a:prstGeom prst="rect">
            <a:avLst/>
          </a:prstGeom>
        </p:spPr>
        <p:txBody>
          <a:bodyPr vert="horz" lIns="91440" tIns="45720" rIns="91440" bIns="45720" rtlCol="0" anchor="ctr"/>
          <a:lstStyle>
            <a:lvl1pPr algn="r">
              <a:defRPr sz="600">
                <a:solidFill>
                  <a:schemeClr val="tx1"/>
                </a:solidFill>
              </a:defRPr>
            </a:lvl1pPr>
          </a:lstStyle>
          <a:p>
            <a:fld id="{9E583DDF-CA54-461A-A486-592D2374C532}" type="datetimeFigureOut">
              <a:rPr lang="en-US"/>
              <a:pPr/>
              <a:t>12/25/2016</a:t>
            </a:fld>
            <a:endParaRPr/>
          </a:p>
        </p:txBody>
      </p:sp>
      <p:sp>
        <p:nvSpPr>
          <p:cNvPr id="5" name="Footer Placeholder 4"/>
          <p:cNvSpPr>
            <a:spLocks noGrp="1"/>
          </p:cNvSpPr>
          <p:nvPr>
            <p:ph type="ftr" sz="quarter" idx="3"/>
          </p:nvPr>
        </p:nvSpPr>
        <p:spPr>
          <a:xfrm>
            <a:off x="1005840" y="6391656"/>
            <a:ext cx="5369814" cy="237744"/>
          </a:xfrm>
          <a:prstGeom prst="rect">
            <a:avLst/>
          </a:prstGeom>
        </p:spPr>
        <p:txBody>
          <a:bodyPr vert="horz" lIns="91440" tIns="45720" rIns="91440" bIns="45720" rtlCol="0" anchor="ctr"/>
          <a:lstStyle>
            <a:lvl1pPr algn="l">
              <a:defRPr sz="600" cap="all" baseline="0">
                <a:solidFill>
                  <a:schemeClr val="tx1"/>
                </a:solidFill>
              </a:defRPr>
            </a:lvl1pPr>
          </a:lstStyle>
          <a:p>
            <a:endParaRPr/>
          </a:p>
        </p:txBody>
      </p:sp>
      <p:sp>
        <p:nvSpPr>
          <p:cNvPr id="6" name="Slide Number Placeholder 5"/>
          <p:cNvSpPr>
            <a:spLocks noGrp="1"/>
          </p:cNvSpPr>
          <p:nvPr>
            <p:ph type="sldNum" sz="quarter" idx="4"/>
          </p:nvPr>
        </p:nvSpPr>
        <p:spPr>
          <a:xfrm>
            <a:off x="7658100" y="6391656"/>
            <a:ext cx="480060" cy="237744"/>
          </a:xfrm>
          <a:prstGeom prst="rect">
            <a:avLst/>
          </a:prstGeom>
        </p:spPr>
        <p:txBody>
          <a:bodyPr vert="horz" lIns="91440" tIns="45720" rIns="91440" bIns="45720" rtlCol="0" anchor="ctr"/>
          <a:lstStyle>
            <a:lvl1pPr algn="r">
              <a:defRPr sz="600">
                <a:solidFill>
                  <a:schemeClr val="tx1"/>
                </a:solidFill>
              </a:defRPr>
            </a:lvl1pPr>
          </a:lstStyle>
          <a:p>
            <a:fld id="{CA8D9AD5-F248-4919-864A-CFD76CC027D6}" type="slidenum">
              <a:rPr/>
              <a:pPr/>
              <a:t>‹#›</a:t>
            </a:fld>
            <a:endParaRPr/>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65" r:id="rId3"/>
    <p:sldLayoutId id="2147483666" r:id="rId4"/>
    <p:sldLayoutId id="2147483667" r:id="rId5"/>
    <p:sldLayoutId id="2147483668" r:id="rId6"/>
    <p:sldLayoutId id="2147483650" r:id="rId7"/>
    <p:sldLayoutId id="2147483651" r:id="rId8"/>
    <p:sldLayoutId id="2147483660" r:id="rId9"/>
    <p:sldLayoutId id="2147483653" r:id="rId10"/>
    <p:sldLayoutId id="2147483654" r:id="rId11"/>
    <p:sldLayoutId id="2147483662" r:id="rId12"/>
    <p:sldLayoutId id="2147483663" r:id="rId13"/>
    <p:sldLayoutId id="2147483664" r:id="rId14"/>
    <p:sldLayoutId id="2147483661" r:id="rId15"/>
    <p:sldLayoutId id="2147483656" r:id="rId16"/>
    <p:sldLayoutId id="2147483657" r:id="rId17"/>
    <p:sldLayoutId id="2147483658" r:id="rId18"/>
    <p:sldLayoutId id="2147483659" r:id="rId1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0" indent="0" algn="l" defTabSz="685800" rtl="0" eaLnBrk="1" latinLnBrk="0" hangingPunct="1">
        <a:lnSpc>
          <a:spcPct val="90000"/>
        </a:lnSpc>
        <a:spcBef>
          <a:spcPct val="0"/>
        </a:spcBef>
        <a:buFont typeface="Arial" pitchFamily="34" charset="0"/>
        <a:buNone/>
        <a:defRPr sz="2550" kern="1200">
          <a:solidFill>
            <a:schemeClr val="tx1">
              <a:lumMod val="95000"/>
              <a:lumOff val="5000"/>
            </a:schemeClr>
          </a:solidFill>
          <a:latin typeface="+mj-lt"/>
          <a:ea typeface="+mj-ea"/>
          <a:cs typeface="+mj-cs"/>
        </a:defRPr>
      </a:lvl1pPr>
    </p:titleStyle>
    <p:bodyStyle>
      <a:lvl1pPr marL="205740" indent="-171450" algn="l" defTabSz="685800" rtl="0" eaLnBrk="1" latinLnBrk="0" hangingPunct="1">
        <a:lnSpc>
          <a:spcPct val="90000"/>
        </a:lnSpc>
        <a:spcBef>
          <a:spcPts val="1350"/>
        </a:spcBef>
        <a:buClr>
          <a:schemeClr val="tx1"/>
        </a:buClr>
        <a:buSzPct val="80000"/>
        <a:buFont typeface="Arial" pitchFamily="34" charset="0"/>
        <a:buChar char="•"/>
        <a:defRPr sz="1500" kern="1200">
          <a:solidFill>
            <a:schemeClr val="tx1">
              <a:lumMod val="75000"/>
              <a:lumOff val="25000"/>
            </a:schemeClr>
          </a:solidFill>
          <a:latin typeface="+mn-lt"/>
          <a:ea typeface="+mn-ea"/>
          <a:cs typeface="+mn-cs"/>
        </a:defRPr>
      </a:lvl1pPr>
      <a:lvl2pPr marL="445770" indent="-171450" algn="l" defTabSz="685800" rtl="0" eaLnBrk="1" latinLnBrk="0" hangingPunct="1">
        <a:lnSpc>
          <a:spcPct val="90000"/>
        </a:lnSpc>
        <a:spcBef>
          <a:spcPts val="750"/>
        </a:spcBef>
        <a:buClr>
          <a:schemeClr val="tx1"/>
        </a:buClr>
        <a:buSzPct val="80000"/>
        <a:buFont typeface="Arial" pitchFamily="34" charset="0"/>
        <a:buChar char="•"/>
        <a:defRPr sz="1350" kern="1200">
          <a:solidFill>
            <a:schemeClr val="tx1">
              <a:lumMod val="75000"/>
              <a:lumOff val="25000"/>
            </a:schemeClr>
          </a:solidFill>
          <a:latin typeface="+mn-lt"/>
          <a:ea typeface="+mn-ea"/>
          <a:cs typeface="+mn-cs"/>
        </a:defRPr>
      </a:lvl2pPr>
      <a:lvl3pPr marL="685800" indent="-171450" algn="l" defTabSz="685800" rtl="0" eaLnBrk="1" latinLnBrk="0" hangingPunct="1">
        <a:lnSpc>
          <a:spcPct val="90000"/>
        </a:lnSpc>
        <a:spcBef>
          <a:spcPts val="600"/>
        </a:spcBef>
        <a:buClr>
          <a:schemeClr val="tx1"/>
        </a:buClr>
        <a:buSzPct val="80000"/>
        <a:buFont typeface="Arial" pitchFamily="34" charset="0"/>
        <a:buChar char="•"/>
        <a:defRPr sz="1200" kern="1200">
          <a:solidFill>
            <a:schemeClr val="tx1">
              <a:lumMod val="75000"/>
              <a:lumOff val="25000"/>
            </a:schemeClr>
          </a:solidFill>
          <a:latin typeface="+mn-lt"/>
          <a:ea typeface="+mn-ea"/>
          <a:cs typeface="+mn-cs"/>
        </a:defRPr>
      </a:lvl3pPr>
      <a:lvl4pPr marL="925830" indent="-171450" algn="l" defTabSz="685800" rtl="0" eaLnBrk="1" latinLnBrk="0" hangingPunct="1">
        <a:lnSpc>
          <a:spcPct val="90000"/>
        </a:lnSpc>
        <a:spcBef>
          <a:spcPts val="600"/>
        </a:spcBef>
        <a:buClr>
          <a:schemeClr val="tx1"/>
        </a:buClr>
        <a:buSzPct val="80000"/>
        <a:buFont typeface="Arial" pitchFamily="34" charset="0"/>
        <a:buChar char="•"/>
        <a:defRPr sz="1050" kern="1200">
          <a:solidFill>
            <a:schemeClr val="tx1">
              <a:lumMod val="75000"/>
              <a:lumOff val="25000"/>
            </a:schemeClr>
          </a:solidFill>
          <a:latin typeface="+mn-lt"/>
          <a:ea typeface="+mn-ea"/>
          <a:cs typeface="+mn-cs"/>
        </a:defRPr>
      </a:lvl4pPr>
      <a:lvl5pPr marL="1165860" indent="-171450" algn="l" defTabSz="685800" rtl="0" eaLnBrk="1" latinLnBrk="0" hangingPunct="1">
        <a:lnSpc>
          <a:spcPct val="90000"/>
        </a:lnSpc>
        <a:spcBef>
          <a:spcPts val="600"/>
        </a:spcBef>
        <a:buClr>
          <a:schemeClr val="tx1"/>
        </a:buClr>
        <a:buSzPct val="80000"/>
        <a:buFont typeface="Arial" pitchFamily="34" charset="0"/>
        <a:buChar char="•"/>
        <a:defRPr sz="1050" kern="1200">
          <a:solidFill>
            <a:schemeClr val="tx1">
              <a:lumMod val="75000"/>
              <a:lumOff val="25000"/>
            </a:schemeClr>
          </a:solidFill>
          <a:latin typeface="+mn-lt"/>
          <a:ea typeface="+mn-ea"/>
          <a:cs typeface="+mn-cs"/>
        </a:defRPr>
      </a:lvl5pPr>
      <a:lvl6pPr marL="1405890" indent="-171450" algn="l" defTabSz="685800" rtl="0" eaLnBrk="1" latinLnBrk="0" hangingPunct="1">
        <a:lnSpc>
          <a:spcPct val="90000"/>
        </a:lnSpc>
        <a:spcBef>
          <a:spcPts val="600"/>
        </a:spcBef>
        <a:buClr>
          <a:schemeClr val="tx1"/>
        </a:buClr>
        <a:buSzPct val="80000"/>
        <a:buFont typeface="Arial" pitchFamily="34" charset="0"/>
        <a:buChar char="•"/>
        <a:defRPr sz="1050" kern="1200">
          <a:solidFill>
            <a:schemeClr val="tx1"/>
          </a:solidFill>
          <a:latin typeface="+mn-lt"/>
          <a:ea typeface="+mn-ea"/>
          <a:cs typeface="+mn-cs"/>
        </a:defRPr>
      </a:lvl6pPr>
      <a:lvl7pPr marL="1645920" indent="-171450" algn="l" defTabSz="685800" rtl="0" eaLnBrk="1" latinLnBrk="0" hangingPunct="1">
        <a:lnSpc>
          <a:spcPct val="90000"/>
        </a:lnSpc>
        <a:spcBef>
          <a:spcPts val="600"/>
        </a:spcBef>
        <a:buClr>
          <a:schemeClr val="tx1"/>
        </a:buClr>
        <a:buSzPct val="80000"/>
        <a:buFont typeface="Arial" pitchFamily="34" charset="0"/>
        <a:buChar char="•"/>
        <a:defRPr sz="1050" kern="1200" baseline="0">
          <a:solidFill>
            <a:schemeClr val="tx1"/>
          </a:solidFill>
          <a:latin typeface="+mn-lt"/>
          <a:ea typeface="+mn-ea"/>
          <a:cs typeface="+mn-cs"/>
        </a:defRPr>
      </a:lvl7pPr>
      <a:lvl8pPr marL="1885950" indent="-171450" algn="l" defTabSz="685800" rtl="0" eaLnBrk="1" latinLnBrk="0" hangingPunct="1">
        <a:lnSpc>
          <a:spcPct val="90000"/>
        </a:lnSpc>
        <a:spcBef>
          <a:spcPts val="600"/>
        </a:spcBef>
        <a:buClr>
          <a:schemeClr val="tx1"/>
        </a:buClr>
        <a:buSzPct val="80000"/>
        <a:buFont typeface="Arial" pitchFamily="34" charset="0"/>
        <a:buChar char="•"/>
        <a:defRPr sz="1050" kern="1200" baseline="0">
          <a:solidFill>
            <a:schemeClr val="tx1"/>
          </a:solidFill>
          <a:latin typeface="+mn-lt"/>
          <a:ea typeface="+mn-ea"/>
          <a:cs typeface="+mn-cs"/>
        </a:defRPr>
      </a:lvl8pPr>
      <a:lvl9pPr marL="2125980" indent="-171450" algn="l" defTabSz="685800" rtl="0" eaLnBrk="1" latinLnBrk="0" hangingPunct="1">
        <a:lnSpc>
          <a:spcPct val="90000"/>
        </a:lnSpc>
        <a:spcBef>
          <a:spcPts val="600"/>
        </a:spcBef>
        <a:buClr>
          <a:schemeClr val="tx1"/>
        </a:buClr>
        <a:buSzPct val="80000"/>
        <a:buFont typeface="Arial" pitchFamily="34" charset="0"/>
        <a:buChar char="•"/>
        <a:defRPr sz="1050" kern="1200" baseline="0">
          <a:solidFill>
            <a:schemeClr val="tx1"/>
          </a:solidFill>
          <a:latin typeface="+mn-lt"/>
          <a:ea typeface="+mn-ea"/>
          <a:cs typeface="+mn-cs"/>
        </a:defRPr>
      </a:lvl9pPr>
    </p:bodyStyle>
    <p:otherStyle>
      <a:defPPr>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2880" userDrawn="1">
          <p15:clr>
            <a:srgbClr val="F26B43"/>
          </p15:clr>
        </p15:guide>
        <p15:guide id="5"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hyperlink" Target="http://www.ucg.org/"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800" dirty="0"/>
              <a:t>Gnosticism—Part </a:t>
            </a:r>
            <a:r>
              <a:rPr lang="en-US" dirty="0"/>
              <a:t>1</a:t>
            </a:r>
          </a:p>
        </p:txBody>
      </p:sp>
      <p:sp>
        <p:nvSpPr>
          <p:cNvPr id="3" name="Subtitle 2"/>
          <p:cNvSpPr>
            <a:spLocks noGrp="1"/>
          </p:cNvSpPr>
          <p:nvPr>
            <p:ph type="subTitle" idx="1"/>
          </p:nvPr>
        </p:nvSpPr>
        <p:spPr/>
        <p:txBody>
          <a:bodyPr>
            <a:noAutofit/>
          </a:bodyPr>
          <a:lstStyle/>
          <a:p>
            <a:r>
              <a:rPr lang="en-US" sz="4400" cap="none" dirty="0" smtClean="0"/>
              <a:t>The mystery of </a:t>
            </a:r>
          </a:p>
          <a:p>
            <a:r>
              <a:rPr lang="en-US" sz="4400" cap="none" dirty="0" smtClean="0"/>
              <a:t>LAWLESSNESS</a:t>
            </a:r>
          </a:p>
          <a:p>
            <a:r>
              <a:rPr lang="en-US" sz="4400" cap="none" dirty="0" smtClean="0"/>
              <a:t>(2 Thessalonians 2:7)</a:t>
            </a:r>
            <a:endParaRPr lang="en-US" sz="4400" cap="none" dirty="0"/>
          </a:p>
        </p:txBody>
      </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lnSpcReduction="10000"/>
          </a:bodyPr>
          <a:lstStyle/>
          <a:p>
            <a:pPr algn="ctr"/>
            <a:r>
              <a:rPr lang="en-US" sz="2400" b="1" dirty="0" smtClean="0">
                <a:latin typeface="Bookman Old Style" panose="02050604050505020204" pitchFamily="18" charset="0"/>
              </a:rPr>
              <a:t>The most common heresies of Gnosticism </a:t>
            </a:r>
          </a:p>
          <a:p>
            <a:pPr algn="ctr">
              <a:lnSpc>
                <a:spcPct val="0"/>
              </a:lnSpc>
            </a:pPr>
            <a:r>
              <a:rPr lang="en-US" sz="2400" dirty="0" smtClean="0">
                <a:latin typeface="Bookman Old Style" panose="02050604050505020204" pitchFamily="18" charset="0"/>
              </a:rPr>
              <a:t>(Many of these affect modern Christianity.)</a:t>
            </a:r>
          </a:p>
          <a:p>
            <a:pPr marL="377190" indent="-342900">
              <a:buFont typeface="Arial" panose="020B0604020202020204" pitchFamily="34" charset="0"/>
              <a:buChar char="•"/>
            </a:pPr>
            <a:r>
              <a:rPr lang="en-US" sz="2400" dirty="0" smtClean="0">
                <a:latin typeface="Bookman Old Style" panose="02050604050505020204" pitchFamily="18" charset="0"/>
              </a:rPr>
              <a:t>They were antinomian (anti=against, nomos=law).</a:t>
            </a:r>
          </a:p>
          <a:p>
            <a:pPr marL="377190" indent="-342900">
              <a:buFont typeface="Arial" panose="020B0604020202020204" pitchFamily="34" charset="0"/>
              <a:buChar char="•"/>
            </a:pPr>
            <a:r>
              <a:rPr lang="en-US" sz="2400" dirty="0">
                <a:latin typeface="Bookman Old Style" panose="02050604050505020204" pitchFamily="18" charset="0"/>
              </a:rPr>
              <a:t>They rejected and despised the Old Testament.</a:t>
            </a:r>
          </a:p>
          <a:p>
            <a:pPr marL="377190" indent="-342900">
              <a:buFont typeface="Arial" panose="020B0604020202020204" pitchFamily="34" charset="0"/>
              <a:buChar char="•"/>
            </a:pPr>
            <a:r>
              <a:rPr lang="en-US" sz="2400" dirty="0" smtClean="0">
                <a:latin typeface="Bookman Old Style" panose="02050604050505020204" pitchFamily="18" charset="0"/>
              </a:rPr>
              <a:t>They embraced radical </a:t>
            </a:r>
            <a:r>
              <a:rPr lang="en-US" sz="2400" u="sng" dirty="0" smtClean="0">
                <a:latin typeface="Bookman Old Style" panose="02050604050505020204" pitchFamily="18" charset="0"/>
              </a:rPr>
              <a:t>dualism—</a:t>
            </a:r>
            <a:r>
              <a:rPr lang="en-US" sz="2400" dirty="0" smtClean="0">
                <a:latin typeface="Bookman Old Style" panose="02050604050505020204" pitchFamily="18" charset="0"/>
              </a:rPr>
              <a:t>strictly dividing everything into either spiritual or physical, and believing everything physical is evil and everything spiritual is good.</a:t>
            </a:r>
          </a:p>
          <a:p>
            <a:pPr marL="377190" indent="-342900">
              <a:buFont typeface="Arial" panose="020B0604020202020204" pitchFamily="34" charset="0"/>
              <a:buChar char="•"/>
            </a:pPr>
            <a:r>
              <a:rPr lang="en-US" sz="2400" dirty="0" smtClean="0">
                <a:latin typeface="Bookman Old Style" panose="02050604050505020204" pitchFamily="18" charset="0"/>
              </a:rPr>
              <a:t>Hence, they believed the creator of the physical world could not be a good God.  (He was a lesser god and evil!)</a:t>
            </a:r>
          </a:p>
          <a:p>
            <a:pPr marL="377190" indent="-342900">
              <a:buFont typeface="Arial" panose="020B0604020202020204" pitchFamily="34" charset="0"/>
              <a:buChar char="•"/>
            </a:pPr>
            <a:r>
              <a:rPr lang="en-US" sz="2400" dirty="0" smtClean="0">
                <a:latin typeface="Bookman Old Style" panose="02050604050505020204" pitchFamily="18" charset="0"/>
              </a:rPr>
              <a:t>Hence, they believed Christ never became a physical man.  They believed Christ entered the man Jesus at birth or at His baptism, and then left Jesus before He died.  This belief is “Docetism”—the belief that Christ only “seemed” to be a human man.  (This heresy lost popularity but we still frequently hear the view that Jesus was not God incarnated, no virgin birth, etc.)</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2993932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92500"/>
          </a:bodyPr>
          <a:lstStyle/>
          <a:p>
            <a:pPr algn="ctr"/>
            <a:r>
              <a:rPr lang="en-US" sz="2600" b="1" dirty="0" smtClean="0">
                <a:latin typeface="Bookman Old Style" panose="02050604050505020204" pitchFamily="18" charset="0"/>
              </a:rPr>
              <a:t>More about Gnostic Dualism</a:t>
            </a:r>
          </a:p>
          <a:p>
            <a:pPr marL="377190" indent="-342900">
              <a:buFont typeface="Arial" panose="020B0604020202020204" pitchFamily="34" charset="0"/>
              <a:buChar char="•"/>
            </a:pPr>
            <a:r>
              <a:rPr lang="en-US" sz="2400" dirty="0" smtClean="0">
                <a:latin typeface="Bookman Old Style" panose="02050604050505020204" pitchFamily="18" charset="0"/>
              </a:rPr>
              <a:t>Gnosticism sounds beautiful, but perverted by dualism.</a:t>
            </a:r>
          </a:p>
          <a:p>
            <a:pPr marL="377190" indent="-342900">
              <a:buFont typeface="Arial" panose="020B0604020202020204" pitchFamily="34" charset="0"/>
              <a:buChar char="•"/>
            </a:pPr>
            <a:r>
              <a:rPr lang="en-US" sz="2400" dirty="0" smtClean="0">
                <a:latin typeface="Bookman Old Style" panose="02050604050505020204" pitchFamily="18" charset="0"/>
              </a:rPr>
              <a:t>This is </a:t>
            </a:r>
            <a:r>
              <a:rPr lang="en-US" sz="2400" i="1" dirty="0" smtClean="0">
                <a:latin typeface="Bookman Old Style" panose="02050604050505020204" pitchFamily="18" charset="0"/>
              </a:rPr>
              <a:t>not</a:t>
            </a:r>
            <a:r>
              <a:rPr lang="en-US" sz="2400" dirty="0" smtClean="0">
                <a:latin typeface="Bookman Old Style" panose="02050604050505020204" pitchFamily="18" charset="0"/>
              </a:rPr>
              <a:t> same as the “duality” in the Bible!</a:t>
            </a:r>
          </a:p>
          <a:p>
            <a:pPr marL="377190" indent="-342900">
              <a:buFont typeface="Arial" panose="020B0604020202020204" pitchFamily="34" charset="0"/>
              <a:buChar char="•"/>
            </a:pPr>
            <a:r>
              <a:rPr lang="en-US" sz="2400" dirty="0" smtClean="0">
                <a:latin typeface="Bookman Old Style" panose="02050604050505020204" pitchFamily="18" charset="0"/>
              </a:rPr>
              <a:t>“Dualism” is the belief that all spirit is good and all physical matter—including the human body—is bad and even evil.  That leads to the following conclusions:</a:t>
            </a:r>
          </a:p>
          <a:p>
            <a:pPr marL="377190" indent="-342900">
              <a:buFont typeface="Arial" panose="020B0604020202020204" pitchFamily="34" charset="0"/>
              <a:buChar char="•"/>
            </a:pPr>
            <a:r>
              <a:rPr lang="en-US" sz="2400" dirty="0" smtClean="0">
                <a:latin typeface="Bookman Old Style" panose="02050604050505020204" pitchFamily="18" charset="0"/>
              </a:rPr>
              <a:t>“</a:t>
            </a:r>
            <a:r>
              <a:rPr lang="en-US" sz="2400" u="sng" dirty="0">
                <a:latin typeface="Bookman Old Style" panose="02050604050505020204" pitchFamily="18" charset="0"/>
              </a:rPr>
              <a:t>I</a:t>
            </a:r>
            <a:r>
              <a:rPr lang="en-US" sz="2400" u="sng" dirty="0" smtClean="0">
                <a:latin typeface="Bookman Old Style" panose="02050604050505020204" pitchFamily="18" charset="0"/>
              </a:rPr>
              <a:t>mmortal souls</a:t>
            </a:r>
            <a:r>
              <a:rPr lang="en-US" sz="2400" dirty="0" smtClean="0">
                <a:latin typeface="Bookman Old Style" panose="02050604050505020204" pitchFamily="18" charset="0"/>
              </a:rPr>
              <a:t>” are trapped inside evil bodies!</a:t>
            </a:r>
          </a:p>
          <a:p>
            <a:pPr marL="377190" indent="-342900">
              <a:buFont typeface="Arial" panose="020B0604020202020204" pitchFamily="34" charset="0"/>
              <a:buChar char="•"/>
            </a:pPr>
            <a:r>
              <a:rPr lang="en-US" sz="2400" dirty="0" smtClean="0">
                <a:latin typeface="Bookman Old Style" panose="02050604050505020204" pitchFamily="18" charset="0"/>
              </a:rPr>
              <a:t>The “soul” originated in heaven &amp; must return there!</a:t>
            </a:r>
          </a:p>
          <a:p>
            <a:pPr marL="377190" indent="-342900">
              <a:buFont typeface="Arial" panose="020B0604020202020204" pitchFamily="34" charset="0"/>
              <a:buChar char="•"/>
            </a:pPr>
            <a:r>
              <a:rPr lang="en-US" sz="2400" dirty="0" smtClean="0">
                <a:latin typeface="Bookman Old Style" panose="02050604050505020204" pitchFamily="18" charset="0"/>
              </a:rPr>
              <a:t>The true God would not have created a physical world.</a:t>
            </a:r>
          </a:p>
          <a:p>
            <a:pPr marL="377190" indent="-342900">
              <a:buFont typeface="Arial" panose="020B0604020202020204" pitchFamily="34" charset="0"/>
              <a:buChar char="•"/>
            </a:pPr>
            <a:r>
              <a:rPr lang="en-US" sz="2400" dirty="0" smtClean="0">
                <a:latin typeface="Bookman Old Style" panose="02050604050505020204" pitchFamily="18" charset="0"/>
              </a:rPr>
              <a:t>The creator (YHVH) was an inferior (or evil!) deity!</a:t>
            </a:r>
          </a:p>
          <a:p>
            <a:pPr marL="377190" indent="-342900">
              <a:buFont typeface="Arial" panose="020B0604020202020204" pitchFamily="34" charset="0"/>
              <a:buChar char="•"/>
            </a:pPr>
            <a:r>
              <a:rPr lang="en-US" sz="2400" dirty="0" smtClean="0">
                <a:latin typeface="Bookman Old Style" panose="02050604050505020204" pitchFamily="18" charset="0"/>
              </a:rPr>
              <a:t>OT laws regulate physical actions, so are legalistic &amp; bad!</a:t>
            </a:r>
          </a:p>
          <a:p>
            <a:pPr marL="377190" indent="-342900">
              <a:buFont typeface="Arial" panose="020B0604020202020204" pitchFamily="34" charset="0"/>
              <a:buChar char="•"/>
            </a:pPr>
            <a:r>
              <a:rPr lang="en-US" sz="2400" dirty="0" smtClean="0">
                <a:latin typeface="Bookman Old Style" panose="02050604050505020204" pitchFamily="18" charset="0"/>
              </a:rPr>
              <a:t>Hence, all the OT is nullified and bad!</a:t>
            </a:r>
          </a:p>
          <a:p>
            <a:pPr marL="377190" indent="-342900">
              <a:buFont typeface="Arial" panose="020B0604020202020204" pitchFamily="34" charset="0"/>
              <a:buChar char="•"/>
            </a:pPr>
            <a:r>
              <a:rPr lang="en-US" sz="2400" dirty="0" smtClean="0">
                <a:latin typeface="Bookman Old Style" panose="02050604050505020204" pitchFamily="18" charset="0"/>
              </a:rPr>
              <a:t>Judaism and all things Jewish are bad! </a:t>
            </a:r>
          </a:p>
          <a:p>
            <a:pPr marL="377190" indent="-342900">
              <a:buFont typeface="Arial" panose="020B0604020202020204" pitchFamily="34" charset="0"/>
              <a:buChar char="•"/>
            </a:pPr>
            <a:r>
              <a:rPr lang="en-US" sz="2400" dirty="0" smtClean="0">
                <a:latin typeface="Bookman Old Style" panose="02050604050505020204" pitchFamily="18" charset="0"/>
              </a:rPr>
              <a:t>(Each of these ideas reinforces the other ideas!)</a:t>
            </a:r>
          </a:p>
        </p:txBody>
      </p:sp>
    </p:spTree>
    <p:extLst>
      <p:ext uri="{BB962C8B-B14F-4D97-AF65-F5344CB8AC3E}">
        <p14:creationId xmlns:p14="http://schemas.microsoft.com/office/powerpoint/2010/main" val="302744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lnSpcReduction="10000"/>
          </a:bodyPr>
          <a:lstStyle/>
          <a:p>
            <a:pPr algn="ctr"/>
            <a:r>
              <a:rPr lang="en-US" sz="2400" b="1" dirty="0" smtClean="0">
                <a:latin typeface="Bookman Old Style" panose="02050604050505020204" pitchFamily="18" charset="0"/>
              </a:rPr>
              <a:t>Dualism has led to modern “spiritualizing”</a:t>
            </a:r>
            <a:endParaRPr lang="en-US" sz="2400" dirty="0" smtClean="0">
              <a:latin typeface="Bookman Old Style" panose="02050604050505020204" pitchFamily="18" charset="0"/>
            </a:endParaRPr>
          </a:p>
          <a:p>
            <a:pPr algn="ctr">
              <a:spcBef>
                <a:spcPts val="600"/>
              </a:spcBef>
            </a:pPr>
            <a:r>
              <a:rPr lang="en-US" sz="2400" b="1" dirty="0" smtClean="0">
                <a:latin typeface="Bookman Old Style" panose="02050604050505020204" pitchFamily="18" charset="0"/>
              </a:rPr>
              <a:t>“No need to literally </a:t>
            </a:r>
            <a:r>
              <a:rPr lang="en-US" sz="2400" b="1" u="sng" dirty="0" smtClean="0">
                <a:latin typeface="Bookman Old Style" panose="02050604050505020204" pitchFamily="18" charset="0"/>
              </a:rPr>
              <a:t>do or practice </a:t>
            </a:r>
            <a:r>
              <a:rPr lang="en-US" sz="2400" b="1" dirty="0" smtClean="0">
                <a:latin typeface="Bookman Old Style" panose="02050604050505020204" pitchFamily="18" charset="0"/>
              </a:rPr>
              <a:t>anything”</a:t>
            </a:r>
            <a:endParaRPr lang="en-US" sz="2400" dirty="0" smtClean="0">
              <a:latin typeface="Bookman Old Style" panose="02050604050505020204" pitchFamily="18" charset="0"/>
            </a:endParaRPr>
          </a:p>
          <a:p>
            <a:pPr marL="377190" indent="-342900">
              <a:spcBef>
                <a:spcPts val="600"/>
              </a:spcBef>
              <a:buFont typeface="Arial" panose="020B0604020202020204" pitchFamily="34" charset="0"/>
              <a:buChar char="•"/>
            </a:pPr>
            <a:endParaRPr lang="en-US" sz="2400" dirty="0" smtClean="0">
              <a:latin typeface="Bookman Old Style" panose="02050604050505020204" pitchFamily="18" charset="0"/>
            </a:endParaRPr>
          </a:p>
          <a:p>
            <a:pPr marL="377190" indent="-342900">
              <a:spcBef>
                <a:spcPts val="600"/>
              </a:spcBef>
              <a:buFont typeface="Arial" panose="020B0604020202020204" pitchFamily="34" charset="0"/>
              <a:buChar char="•"/>
            </a:pPr>
            <a:r>
              <a:rPr lang="en-US" sz="2400" u="sng" dirty="0" smtClean="0">
                <a:latin typeface="Bookman Old Style" panose="02050604050505020204" pitchFamily="18" charset="0"/>
              </a:rPr>
              <a:t>To those influenced by Gnostic thinking:</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quit working on the Sabbath.</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have water baptism or laying on of hands.</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wash feet and partake of wine and bread.</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not work on HD’s and attend services.</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put leaven out of our homes. </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avoid unclean meats.</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avoid wearing crosses, etc.</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dress modestly, dress up for church, etc.</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even attend church services.</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to study the Bible(God speaks directly to me.)</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No need for any disciplinary action (“Judge not…”)</a:t>
            </a:r>
          </a:p>
          <a:p>
            <a:pPr marL="377190" indent="-342900">
              <a:spcBef>
                <a:spcPts val="600"/>
              </a:spcBef>
              <a:buFont typeface="Arial" panose="020B0604020202020204" pitchFamily="34" charset="0"/>
              <a:buChar char="•"/>
            </a:pPr>
            <a:r>
              <a:rPr lang="en-US" sz="2400" u="sng" dirty="0" smtClean="0">
                <a:latin typeface="Bookman Old Style" panose="02050604050505020204" pitchFamily="18" charset="0"/>
              </a:rPr>
              <a:t>But, significantly, true Christianity was referred to as </a:t>
            </a:r>
            <a:r>
              <a:rPr lang="en-US" sz="2400" b="1" u="sng" dirty="0" smtClean="0">
                <a:latin typeface="Bookman Old Style" panose="02050604050505020204" pitchFamily="18" charset="0"/>
              </a:rPr>
              <a:t>“the Way” </a:t>
            </a:r>
            <a:r>
              <a:rPr lang="en-US" sz="2400" u="sng" dirty="0" smtClean="0">
                <a:latin typeface="Bookman Old Style" panose="02050604050505020204" pitchFamily="18" charset="0"/>
              </a:rPr>
              <a:t>(Acts 9:2; 19:9, 23; 24:14</a:t>
            </a:r>
            <a:r>
              <a:rPr lang="en-US" sz="2400" dirty="0" smtClean="0">
                <a:latin typeface="Bookman Old Style" panose="02050604050505020204" pitchFamily="18" charset="0"/>
              </a:rPr>
              <a:t>).</a:t>
            </a:r>
          </a:p>
          <a:p>
            <a:pPr marL="377190" indent="-342900">
              <a:spcBef>
                <a:spcPts val="600"/>
              </a:spcBef>
              <a:buFont typeface="Arial" panose="020B0604020202020204" pitchFamily="34" charset="0"/>
              <a:buChar char="•"/>
            </a:pPr>
            <a:endParaRPr lang="en-US" sz="2400" dirty="0" smtClean="0">
              <a:latin typeface="Bookman Old Style" panose="02050604050505020204" pitchFamily="18" charset="0"/>
            </a:endParaRPr>
          </a:p>
          <a:p>
            <a:pPr marL="377190" indent="-342900">
              <a:spcBef>
                <a:spcPts val="600"/>
              </a:spcBef>
              <a:buFont typeface="Arial" panose="020B0604020202020204" pitchFamily="34" charset="0"/>
              <a:buChar char="•"/>
            </a:pPr>
            <a:endParaRPr lang="en-US" sz="2400" dirty="0" smtClean="0">
              <a:latin typeface="Bookman Old Style" panose="02050604050505020204" pitchFamily="18" charset="0"/>
            </a:endParaRPr>
          </a:p>
          <a:p>
            <a:pPr marL="377190" indent="-342900">
              <a:spcBef>
                <a:spcPts val="600"/>
              </a:spcBef>
              <a:buFont typeface="Arial" panose="020B0604020202020204" pitchFamily="34" charset="0"/>
              <a:buChar char="•"/>
            </a:pPr>
            <a:endParaRPr lang="en-US" sz="2400" dirty="0" smtClean="0">
              <a:latin typeface="Bookman Old Style" panose="02050604050505020204" pitchFamily="18" charset="0"/>
            </a:endParaRPr>
          </a:p>
          <a:p>
            <a:pPr marL="377190" indent="-342900">
              <a:spcBef>
                <a:spcPts val="600"/>
              </a:spcBef>
              <a:buFont typeface="Arial" panose="020B0604020202020204" pitchFamily="34" charset="0"/>
              <a:buChar char="•"/>
            </a:pPr>
            <a:endParaRPr lang="en-US" sz="2400" dirty="0" smtClean="0">
              <a:latin typeface="Bookman Old Style" panose="02050604050505020204" pitchFamily="18" charset="0"/>
            </a:endParaRPr>
          </a:p>
          <a:p>
            <a:pPr algn="ctr"/>
            <a:endParaRPr lang="en-US" sz="2400" b="1" dirty="0">
              <a:latin typeface="Bookman Old Style" panose="02050604050505020204" pitchFamily="18" charset="0"/>
            </a:endParaRPr>
          </a:p>
        </p:txBody>
      </p:sp>
    </p:spTree>
    <p:extLst>
      <p:ext uri="{BB962C8B-B14F-4D97-AF65-F5344CB8AC3E}">
        <p14:creationId xmlns:p14="http://schemas.microsoft.com/office/powerpoint/2010/main" val="3227834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92500" lnSpcReduction="10000"/>
          </a:bodyPr>
          <a:lstStyle/>
          <a:p>
            <a:pPr algn="ctr"/>
            <a:r>
              <a:rPr lang="en-US" sz="2400" b="1" dirty="0" smtClean="0">
                <a:latin typeface="Bookman Old Style" panose="02050604050505020204" pitchFamily="18" charset="0"/>
              </a:rPr>
              <a:t> Major Gnostic Influences in the First Century </a:t>
            </a:r>
          </a:p>
          <a:p>
            <a:pPr algn="ctr"/>
            <a:endParaRPr lang="en-US" sz="2400" b="1" dirty="0" smtClean="0">
              <a:latin typeface="Bookman Old Style" panose="02050604050505020204" pitchFamily="18" charset="0"/>
            </a:endParaRPr>
          </a:p>
          <a:p>
            <a:pPr algn="ctr"/>
            <a:r>
              <a:rPr lang="en-US" sz="2400" b="1" dirty="0" smtClean="0">
                <a:latin typeface="Bookman Old Style" panose="02050604050505020204" pitchFamily="18" charset="0"/>
              </a:rPr>
              <a:t>Simon Magus </a:t>
            </a:r>
          </a:p>
          <a:p>
            <a:r>
              <a:rPr lang="en-US" sz="2400" dirty="0" smtClean="0">
                <a:latin typeface="Bookman Old Style" panose="02050604050505020204" pitchFamily="18" charset="0"/>
              </a:rPr>
              <a:t>Read about Simon the Magician in Acts 8:9-13, 18-24.  A considerable amount of history was written about him.  He wanted the power of the Holy Spirit to do miracles!</a:t>
            </a:r>
          </a:p>
          <a:p>
            <a:endParaRPr lang="en-US" sz="2400" dirty="0" smtClean="0">
              <a:latin typeface="Bookman Old Style" panose="02050604050505020204" pitchFamily="18" charset="0"/>
            </a:endParaRPr>
          </a:p>
          <a:p>
            <a:pPr algn="ctr"/>
            <a:r>
              <a:rPr lang="en-US" sz="2400" b="1" dirty="0" smtClean="0">
                <a:latin typeface="Bookman Old Style" panose="02050604050505020204" pitchFamily="18" charset="0"/>
              </a:rPr>
              <a:t>The </a:t>
            </a:r>
            <a:r>
              <a:rPr lang="en-US" sz="2400" b="1" dirty="0" err="1" smtClean="0">
                <a:latin typeface="Bookman Old Style" panose="02050604050505020204" pitchFamily="18" charset="0"/>
              </a:rPr>
              <a:t>Nicolaitans</a:t>
            </a:r>
            <a:endParaRPr lang="en-US" sz="2400" b="1" dirty="0" smtClean="0">
              <a:latin typeface="Bookman Old Style" panose="02050604050505020204" pitchFamily="18" charset="0"/>
            </a:endParaRPr>
          </a:p>
          <a:p>
            <a:r>
              <a:rPr lang="en-US" sz="2400" dirty="0" smtClean="0">
                <a:latin typeface="Bookman Old Style" panose="02050604050505020204" pitchFamily="18" charset="0"/>
              </a:rPr>
              <a:t>Later in this series, we will examine Rev. 2:6 and 2:15.</a:t>
            </a:r>
          </a:p>
          <a:p>
            <a:r>
              <a:rPr lang="en-US" sz="2400" dirty="0" smtClean="0">
                <a:latin typeface="Bookman Old Style" panose="02050604050505020204" pitchFamily="18" charset="0"/>
              </a:rPr>
              <a:t>The </a:t>
            </a:r>
            <a:r>
              <a:rPr lang="en-US" sz="2400" dirty="0" err="1" smtClean="0">
                <a:latin typeface="Bookman Old Style" panose="02050604050505020204" pitchFamily="18" charset="0"/>
              </a:rPr>
              <a:t>Nicolaitans</a:t>
            </a:r>
            <a:r>
              <a:rPr lang="en-US" sz="2400" dirty="0" smtClean="0">
                <a:latin typeface="Bookman Old Style" panose="02050604050505020204" pitchFamily="18" charset="0"/>
              </a:rPr>
              <a:t> evidently were founded by “Nicolas, a proselyte from Antioch,” who had been one of the first “deacons” (Acts 6:1-6). </a:t>
            </a:r>
          </a:p>
          <a:p>
            <a:pPr algn="ctr"/>
            <a:r>
              <a:rPr lang="en-US" sz="2400" b="1" dirty="0" err="1" smtClean="0">
                <a:latin typeface="Bookman Old Style" panose="02050604050505020204" pitchFamily="18" charset="0"/>
              </a:rPr>
              <a:t>Cerinthus</a:t>
            </a:r>
            <a:endParaRPr lang="en-US" sz="2400" b="1" dirty="0" smtClean="0">
              <a:latin typeface="Bookman Old Style" panose="02050604050505020204" pitchFamily="18" charset="0"/>
            </a:endParaRPr>
          </a:p>
          <a:p>
            <a:r>
              <a:rPr lang="en-US" sz="2400" dirty="0" smtClean="0">
                <a:latin typeface="Bookman Old Style" panose="02050604050505020204" pitchFamily="18" charset="0"/>
              </a:rPr>
              <a:t>He promoted the idea of dualism and the belief that Christ was not incarnated but entered the body of Jesus.</a:t>
            </a:r>
          </a:p>
          <a:p>
            <a:r>
              <a:rPr lang="en-US" sz="2400" dirty="0" smtClean="0">
                <a:latin typeface="Bookman Old Style" panose="02050604050505020204" pitchFamily="18" charset="0"/>
              </a:rPr>
              <a:t>This is known as “</a:t>
            </a:r>
            <a:r>
              <a:rPr lang="en-US" sz="2400" dirty="0">
                <a:latin typeface="Bookman Old Style" panose="02050604050505020204" pitchFamily="18" charset="0"/>
              </a:rPr>
              <a:t>D</a:t>
            </a:r>
            <a:r>
              <a:rPr lang="en-US" sz="2400" dirty="0" smtClean="0">
                <a:latin typeface="Bookman Old Style" panose="02050604050505020204" pitchFamily="18" charset="0"/>
              </a:rPr>
              <a:t>ocetism.”  More about this later.</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2520059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92500" lnSpcReduction="20000"/>
          </a:bodyPr>
          <a:lstStyle/>
          <a:p>
            <a:pPr algn="ctr"/>
            <a:r>
              <a:rPr lang="en-US" sz="2400" b="1" dirty="0" smtClean="0">
                <a:latin typeface="Bookman Old Style" panose="02050604050505020204" pitchFamily="18" charset="0"/>
              </a:rPr>
              <a:t>Inner Spirituality versus Obedience to Law</a:t>
            </a:r>
          </a:p>
          <a:p>
            <a:pPr algn="ctr">
              <a:spcBef>
                <a:spcPts val="0"/>
              </a:spcBef>
            </a:pPr>
            <a:r>
              <a:rPr lang="en-US" sz="2400" dirty="0" smtClean="0">
                <a:latin typeface="Bookman Old Style" panose="02050604050505020204" pitchFamily="18" charset="0"/>
              </a:rPr>
              <a:t>Gnostic </a:t>
            </a:r>
            <a:r>
              <a:rPr lang="en-US" sz="2400" u="sng" dirty="0" smtClean="0">
                <a:latin typeface="Bookman Old Style" panose="02050604050505020204" pitchFamily="18" charset="0"/>
              </a:rPr>
              <a:t>dualism</a:t>
            </a:r>
            <a:r>
              <a:rPr lang="en-US" sz="2400" dirty="0" smtClean="0">
                <a:latin typeface="Bookman Old Style" panose="02050604050505020204" pitchFamily="18" charset="0"/>
              </a:rPr>
              <a:t> led to the following beliefs:</a:t>
            </a:r>
          </a:p>
          <a:p>
            <a:pPr marL="377190" indent="-342900">
              <a:buFont typeface="Arial" panose="020B0604020202020204" pitchFamily="34" charset="0"/>
              <a:buChar char="•"/>
            </a:pPr>
            <a:r>
              <a:rPr lang="en-US" sz="2400" dirty="0" smtClean="0">
                <a:latin typeface="Bookman Old Style" panose="02050604050505020204" pitchFamily="18" charset="0"/>
              </a:rPr>
              <a:t>Gnostics are obsessed with “inner spirituality” that includes private personal revelation. (“Me and You, God.”)</a:t>
            </a:r>
          </a:p>
          <a:p>
            <a:pPr marL="377190" indent="-342900">
              <a:buFont typeface="Arial" panose="020B0604020202020204" pitchFamily="34" charset="0"/>
              <a:buChar char="•"/>
            </a:pPr>
            <a:r>
              <a:rPr lang="en-US" sz="2400" dirty="0" smtClean="0">
                <a:latin typeface="Bookman Old Style" panose="02050604050505020204" pitchFamily="18" charset="0"/>
              </a:rPr>
              <a:t>God communicates with us through our souls, so we must look within for the inner “voice” and </a:t>
            </a:r>
            <a:r>
              <a:rPr lang="en-US" sz="2400" i="1" dirty="0" smtClean="0">
                <a:latin typeface="Bookman Old Style" panose="02050604050505020204" pitchFamily="18" charset="0"/>
              </a:rPr>
              <a:t>inspired feelings</a:t>
            </a:r>
            <a:r>
              <a:rPr lang="en-US" sz="2400" dirty="0" smtClean="0">
                <a:latin typeface="Bookman Old Style" panose="02050604050505020204" pitchFamily="18" charset="0"/>
              </a:rPr>
              <a:t> (!).</a:t>
            </a:r>
          </a:p>
          <a:p>
            <a:pPr marL="377190" indent="-342900">
              <a:buFont typeface="Arial" panose="020B0604020202020204" pitchFamily="34" charset="0"/>
              <a:buChar char="•"/>
            </a:pPr>
            <a:r>
              <a:rPr lang="en-US" sz="2400" dirty="0" smtClean="0">
                <a:latin typeface="Bookman Old Style" panose="02050604050505020204" pitchFamily="18" charset="0"/>
              </a:rPr>
              <a:t>Laws are imposed from </a:t>
            </a:r>
            <a:r>
              <a:rPr lang="en-US" sz="2400" i="1" dirty="0" smtClean="0">
                <a:latin typeface="Bookman Old Style" panose="02050604050505020204" pitchFamily="18" charset="0"/>
              </a:rPr>
              <a:t>outside, in the physical world</a:t>
            </a:r>
            <a:r>
              <a:rPr lang="en-US" sz="2400" dirty="0" smtClean="0">
                <a:latin typeface="Bookman Old Style" panose="02050604050505020204" pitchFamily="18" charset="0"/>
              </a:rPr>
              <a:t>, so obeying them interferes with true spirituality. “Laws cannot be spiritual”, although Paul said they are! (Rom. 7:14).</a:t>
            </a:r>
          </a:p>
          <a:p>
            <a:pPr marL="377190" indent="-342900">
              <a:buFont typeface="Arial" panose="020B0604020202020204" pitchFamily="34" charset="0"/>
              <a:buChar char="•"/>
            </a:pPr>
            <a:r>
              <a:rPr lang="en-US" sz="2400" dirty="0" smtClean="0">
                <a:latin typeface="Bookman Old Style" panose="02050604050505020204" pitchFamily="18" charset="0"/>
              </a:rPr>
              <a:t>“Codified law and obligatory obedience are ‘of the world’ and are incompatible with true spirituality.”</a:t>
            </a:r>
          </a:p>
          <a:p>
            <a:pPr marL="377190" indent="-342900">
              <a:buFont typeface="Arial" panose="020B0604020202020204" pitchFamily="34" charset="0"/>
              <a:buChar char="•"/>
            </a:pPr>
            <a:r>
              <a:rPr lang="en-US" sz="2400" dirty="0" smtClean="0">
                <a:latin typeface="Bookman Old Style" panose="02050604050505020204" pitchFamily="18" charset="0"/>
              </a:rPr>
              <a:t>Gnosticism teaches against sin and immorality, but “sin” is defined as not following the lead of your inner spark. (“Become more spiritual and you won’t be tempted to do bad things.”  Yeah, right!)  (This appeals to “New Age”)</a:t>
            </a:r>
          </a:p>
          <a:p>
            <a:pPr marL="377190" indent="-342900">
              <a:buFont typeface="Arial" panose="020B0604020202020204" pitchFamily="34" charset="0"/>
              <a:buChar char="•"/>
            </a:pPr>
            <a:r>
              <a:rPr lang="en-US" sz="2400" dirty="0">
                <a:latin typeface="Bookman Old Style" panose="02050604050505020204" pitchFamily="18" charset="0"/>
              </a:rPr>
              <a:t>I</a:t>
            </a:r>
            <a:r>
              <a:rPr lang="en-US" sz="2400" dirty="0" smtClean="0">
                <a:latin typeface="Bookman Old Style" panose="02050604050505020204" pitchFamily="18" charset="0"/>
              </a:rPr>
              <a:t>t teaches </a:t>
            </a:r>
            <a:r>
              <a:rPr lang="en-US" sz="2400" i="1" u="sng" dirty="0" smtClean="0">
                <a:latin typeface="Bookman Old Style" panose="02050604050505020204" pitchFamily="18" charset="0"/>
              </a:rPr>
              <a:t>relativism and situation ethics</a:t>
            </a:r>
            <a:r>
              <a:rPr lang="en-US" sz="2400" dirty="0" smtClean="0">
                <a:latin typeface="Bookman Old Style" panose="02050604050505020204" pitchFamily="18" charset="0"/>
              </a:rPr>
              <a:t>.  Goodness might or might not coincide with biblical laws.  “What is good for you is not what is good for me.” </a:t>
            </a:r>
          </a:p>
          <a:p>
            <a:pPr marL="377190" indent="-342900">
              <a:buFont typeface="Arial" panose="020B0604020202020204" pitchFamily="34" charset="0"/>
              <a:buChar char="•"/>
            </a:pPr>
            <a:r>
              <a:rPr lang="en-US" sz="2400" dirty="0" smtClean="0">
                <a:latin typeface="Bookman Old Style" panose="02050604050505020204" pitchFamily="18" charset="0"/>
              </a:rPr>
              <a:t>“I love God and He reveals to me how to express it.”</a:t>
            </a:r>
          </a:p>
          <a:p>
            <a:pPr marL="377190" indent="-342900">
              <a:buFont typeface="Arial" panose="020B0604020202020204" pitchFamily="34" charset="0"/>
              <a:buChar char="•"/>
            </a:pPr>
            <a:r>
              <a:rPr lang="en-US" sz="2400" dirty="0" smtClean="0">
                <a:latin typeface="Bookman Old Style" panose="02050604050505020204" pitchFamily="18" charset="0"/>
              </a:rPr>
              <a:t>They claim to “know God” in spite of </a:t>
            </a:r>
            <a:r>
              <a:rPr lang="en-US" sz="2400" u="sng" dirty="0" smtClean="0">
                <a:latin typeface="Bookman Old Style" panose="02050604050505020204" pitchFamily="18" charset="0"/>
              </a:rPr>
              <a:t>1 John 2:4-6</a:t>
            </a:r>
            <a:r>
              <a:rPr lang="en-US" sz="2400" dirty="0" smtClean="0">
                <a:latin typeface="Bookman Old Style" panose="02050604050505020204" pitchFamily="18" charset="0"/>
              </a:rPr>
              <a:t>!</a:t>
            </a:r>
          </a:p>
          <a:p>
            <a:pPr marL="377190" indent="-342900">
              <a:buFont typeface="Arial" panose="020B0604020202020204" pitchFamily="34" charset="0"/>
              <a:buChar char="•"/>
            </a:pPr>
            <a:endParaRPr lang="en-US" sz="2400" dirty="0" smtClean="0">
              <a:latin typeface="Bookman Old Style" panose="02050604050505020204" pitchFamily="18" charset="0"/>
            </a:endParaRPr>
          </a:p>
          <a:p>
            <a:pPr marL="377190" indent="-342900">
              <a:buFont typeface="Arial" panose="020B0604020202020204" pitchFamily="34" charset="0"/>
              <a:buChar char="•"/>
            </a:pPr>
            <a:endParaRPr lang="en-US" sz="2400" dirty="0" smtClean="0">
              <a:latin typeface="Bookman Old Style" panose="02050604050505020204" pitchFamily="18" charset="0"/>
            </a:endParaRPr>
          </a:p>
          <a:p>
            <a:pPr marL="377190" indent="-342900">
              <a:buFont typeface="Arial" panose="020B0604020202020204" pitchFamily="34" charset="0"/>
              <a:buChar cha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1289287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pPr algn="ctr"/>
            <a:r>
              <a:rPr lang="en-US" sz="2400" b="1" dirty="0" smtClean="0">
                <a:latin typeface="Bookman Old Style" panose="02050604050505020204" pitchFamily="18" charset="0"/>
              </a:rPr>
              <a:t>Dualism Resulted in Two Opposite Lifestyles!</a:t>
            </a:r>
          </a:p>
          <a:p>
            <a:pPr marL="377190" indent="-342900">
              <a:buFont typeface="Arial" panose="020B0604020202020204" pitchFamily="34" charset="0"/>
              <a:buChar char="•"/>
            </a:pPr>
            <a:r>
              <a:rPr lang="en-US" sz="2400" dirty="0" smtClean="0">
                <a:latin typeface="Bookman Old Style" panose="02050604050505020204" pitchFamily="18" charset="0"/>
              </a:rPr>
              <a:t>Dualism: The pure soul is trapped in an evil body. </a:t>
            </a:r>
          </a:p>
          <a:p>
            <a:pPr marL="377190" indent="-342900">
              <a:buFont typeface="Arial" panose="020B0604020202020204" pitchFamily="34" charset="0"/>
              <a:buChar char="•"/>
            </a:pPr>
            <a:r>
              <a:rPr lang="en-US" sz="2400" dirty="0" smtClean="0">
                <a:latin typeface="Bookman Old Style" panose="02050604050505020204" pitchFamily="18" charset="0"/>
              </a:rPr>
              <a:t>That idea led to two opposite conclusions:</a:t>
            </a:r>
          </a:p>
          <a:p>
            <a:pPr marL="377190" indent="-342900">
              <a:buFont typeface="Arial" panose="020B0604020202020204" pitchFamily="34" charset="0"/>
              <a:buChar char="•"/>
            </a:pPr>
            <a:r>
              <a:rPr lang="en-US" sz="2400" dirty="0" smtClean="0">
                <a:latin typeface="Bookman Old Style" panose="02050604050505020204" pitchFamily="18" charset="0"/>
              </a:rPr>
              <a:t>1. One should deny the body pleasure by practicing </a:t>
            </a:r>
            <a:r>
              <a:rPr lang="en-US" sz="2400" b="1" dirty="0" smtClean="0">
                <a:latin typeface="Bookman Old Style" panose="02050604050505020204" pitchFamily="18" charset="0"/>
              </a:rPr>
              <a:t>asceticism</a:t>
            </a:r>
            <a:r>
              <a:rPr lang="en-US" sz="2400" dirty="0" smtClean="0">
                <a:latin typeface="Bookman Old Style" panose="02050604050505020204" pitchFamily="18" charset="0"/>
              </a:rPr>
              <a:t>.</a:t>
            </a:r>
          </a:p>
          <a:p>
            <a:pPr marL="377190" indent="-342900">
              <a:buFont typeface="Arial" panose="020B0604020202020204" pitchFamily="34" charset="0"/>
              <a:buChar char="•"/>
            </a:pPr>
            <a:r>
              <a:rPr lang="en-US" sz="2400" dirty="0" smtClean="0">
                <a:latin typeface="Bookman Old Style" panose="02050604050505020204" pitchFamily="18" charset="0"/>
              </a:rPr>
              <a:t>See Col. 2:20-23 and 1 Tim. 4:1-5.</a:t>
            </a:r>
          </a:p>
          <a:p>
            <a:pPr marL="377190" indent="-342900">
              <a:buFont typeface="Arial" panose="020B0604020202020204" pitchFamily="34" charset="0"/>
              <a:buChar char="•"/>
            </a:pPr>
            <a:endParaRPr lang="en-US" sz="2400" dirty="0" smtClean="0">
              <a:latin typeface="Bookman Old Style" panose="02050604050505020204" pitchFamily="18" charset="0"/>
            </a:endParaRPr>
          </a:p>
          <a:p>
            <a:pPr marL="377190" indent="-342900">
              <a:buFont typeface="Arial" panose="020B0604020202020204" pitchFamily="34" charset="0"/>
              <a:buChar char="•"/>
            </a:pPr>
            <a:r>
              <a:rPr lang="en-US" sz="2400" dirty="0" smtClean="0">
                <a:latin typeface="Bookman Old Style" panose="02050604050505020204" pitchFamily="18" charset="0"/>
              </a:rPr>
              <a:t>2.  It doesn’t matter what the body does because that has no effect on the soul.  Your body is at “liberty” so it is okay to live a life of </a:t>
            </a:r>
            <a:r>
              <a:rPr lang="en-US" sz="2400" b="1" dirty="0" smtClean="0">
                <a:latin typeface="Bookman Old Style" panose="02050604050505020204" pitchFamily="18" charset="0"/>
              </a:rPr>
              <a:t>libertinism</a:t>
            </a:r>
            <a:r>
              <a:rPr lang="en-US" sz="2400" dirty="0" smtClean="0">
                <a:latin typeface="Bookman Old Style" panose="02050604050505020204" pitchFamily="18" charset="0"/>
              </a:rPr>
              <a:t>. </a:t>
            </a:r>
          </a:p>
          <a:p>
            <a:pPr marL="377190" indent="-342900">
              <a:buFont typeface="Arial" panose="020B0604020202020204" pitchFamily="34" charset="0"/>
              <a:buChar char="•"/>
            </a:pPr>
            <a:r>
              <a:rPr lang="en-US" sz="2400" dirty="0" smtClean="0">
                <a:latin typeface="Bookman Old Style" panose="02050604050505020204" pitchFamily="18" charset="0"/>
              </a:rPr>
              <a:t>See Jude and 2 Peter 2!</a:t>
            </a:r>
          </a:p>
          <a:p>
            <a:pPr algn="ctr"/>
            <a:endParaRPr lang="en-US" sz="2400" dirty="0">
              <a:latin typeface="Bookman Old Style" panose="02050604050505020204" pitchFamily="18" charset="0"/>
            </a:endParaRPr>
          </a:p>
        </p:txBody>
      </p:sp>
    </p:spTree>
    <p:extLst>
      <p:ext uri="{BB962C8B-B14F-4D97-AF65-F5344CB8AC3E}">
        <p14:creationId xmlns:p14="http://schemas.microsoft.com/office/powerpoint/2010/main" val="1804750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pPr algn="ctr"/>
            <a:r>
              <a:rPr lang="en-US" sz="2400" b="1" dirty="0" smtClean="0">
                <a:latin typeface="Bookman Old Style" panose="02050604050505020204" pitchFamily="18" charset="0"/>
              </a:rPr>
              <a:t>Reasoning Behind Sunday-Keeping</a:t>
            </a:r>
          </a:p>
          <a:p>
            <a:pPr marL="377190" indent="-342900">
              <a:buFont typeface="Arial" panose="020B0604020202020204" pitchFamily="34" charset="0"/>
              <a:buChar char="•"/>
            </a:pPr>
            <a:r>
              <a:rPr lang="en-US" sz="2400" dirty="0" smtClean="0">
                <a:latin typeface="Bookman Old Style" panose="02050604050505020204" pitchFamily="18" charset="0"/>
              </a:rPr>
              <a:t>“True liberation gained by rejecting all things Jewish.”</a:t>
            </a:r>
            <a:endParaRPr lang="en-US" sz="2400" dirty="0">
              <a:latin typeface="Bookman Old Style" panose="02050604050505020204" pitchFamily="18" charset="0"/>
            </a:endParaRPr>
          </a:p>
          <a:p>
            <a:pPr marL="377190" indent="-342900">
              <a:buFont typeface="Arial" panose="020B0604020202020204" pitchFamily="34" charset="0"/>
              <a:buChar char="•"/>
            </a:pPr>
            <a:r>
              <a:rPr lang="en-US" sz="2400" dirty="0" smtClean="0">
                <a:latin typeface="Bookman Old Style" panose="02050604050505020204" pitchFamily="18" charset="0"/>
              </a:rPr>
              <a:t>“All things physical are evil, including creation.”</a:t>
            </a:r>
          </a:p>
          <a:p>
            <a:pPr marL="377190" indent="-342900">
              <a:buFont typeface="Arial" panose="020B0604020202020204" pitchFamily="34" charset="0"/>
              <a:buChar char="•"/>
            </a:pPr>
            <a:r>
              <a:rPr lang="en-US" sz="2400" dirty="0" smtClean="0">
                <a:latin typeface="Bookman Old Style" panose="02050604050505020204" pitchFamily="18" charset="0"/>
              </a:rPr>
              <a:t>“Even the 7</a:t>
            </a:r>
            <a:r>
              <a:rPr lang="en-US" sz="2400" baseline="30000" dirty="0" smtClean="0">
                <a:latin typeface="Bookman Old Style" panose="02050604050505020204" pitchFamily="18" charset="0"/>
              </a:rPr>
              <a:t>th</a:t>
            </a:r>
            <a:r>
              <a:rPr lang="en-US" sz="2400" dirty="0" smtClean="0">
                <a:latin typeface="Bookman Old Style" panose="02050604050505020204" pitchFamily="18" charset="0"/>
              </a:rPr>
              <a:t>-day Sabbath is part of creation week.”</a:t>
            </a:r>
          </a:p>
          <a:p>
            <a:pPr marL="377190" indent="-342900">
              <a:buFont typeface="Arial" panose="020B0604020202020204" pitchFamily="34" charset="0"/>
              <a:buChar char="•"/>
            </a:pPr>
            <a:r>
              <a:rPr lang="en-US" sz="2400" dirty="0" smtClean="0">
                <a:latin typeface="Bookman Old Style" panose="02050604050505020204" pitchFamily="18" charset="0"/>
              </a:rPr>
              <a:t>“Hence, Sabbath-keeping is physical and legalistic.”</a:t>
            </a:r>
          </a:p>
          <a:p>
            <a:pPr marL="377190" indent="-342900">
              <a:buFont typeface="Arial" panose="020B0604020202020204" pitchFamily="34" charset="0"/>
              <a:buChar char="•"/>
            </a:pPr>
            <a:r>
              <a:rPr lang="en-US" sz="2400" dirty="0" smtClean="0">
                <a:latin typeface="Bookman Old Style" panose="02050604050505020204" pitchFamily="18" charset="0"/>
              </a:rPr>
              <a:t>“A holy day must be </a:t>
            </a:r>
            <a:r>
              <a:rPr lang="en-US" sz="2400" u="sng" dirty="0" smtClean="0">
                <a:latin typeface="Bookman Old Style" panose="02050604050505020204" pitchFamily="18" charset="0"/>
              </a:rPr>
              <a:t>outside of creation week</a:t>
            </a:r>
            <a:r>
              <a:rPr lang="en-US" sz="2400" dirty="0" smtClean="0">
                <a:latin typeface="Bookman Old Style" panose="02050604050505020204" pitchFamily="18" charset="0"/>
              </a:rPr>
              <a:t>, so the obvious day for worship is the </a:t>
            </a:r>
            <a:r>
              <a:rPr lang="en-US" sz="2400" u="sng" dirty="0" smtClean="0">
                <a:latin typeface="Bookman Old Style" panose="02050604050505020204" pitchFamily="18" charset="0"/>
              </a:rPr>
              <a:t>8</a:t>
            </a:r>
            <a:r>
              <a:rPr lang="en-US" sz="2400" u="sng" baseline="30000" dirty="0" smtClean="0">
                <a:latin typeface="Bookman Old Style" panose="02050604050505020204" pitchFamily="18" charset="0"/>
              </a:rPr>
              <a:t>th</a:t>
            </a:r>
            <a:r>
              <a:rPr lang="en-US" sz="2400" u="sng" dirty="0" smtClean="0">
                <a:latin typeface="Bookman Old Style" panose="02050604050505020204" pitchFamily="18" charset="0"/>
              </a:rPr>
              <a:t> day</a:t>
            </a:r>
            <a:r>
              <a:rPr lang="en-US" sz="2400" dirty="0" smtClean="0">
                <a:latin typeface="Bookman Old Style" panose="02050604050505020204" pitchFamily="18" charset="0"/>
              </a:rPr>
              <a:t>!” (Sunday!)</a:t>
            </a:r>
          </a:p>
          <a:p>
            <a:pPr marL="377190" indent="-342900">
              <a:buFont typeface="Arial" panose="020B0604020202020204" pitchFamily="34" charset="0"/>
              <a:buChar char="•"/>
            </a:pPr>
            <a:r>
              <a:rPr lang="en-US" sz="2400" dirty="0" smtClean="0">
                <a:latin typeface="Bookman Old Style" panose="02050604050505020204" pitchFamily="18" charset="0"/>
              </a:rPr>
              <a:t>“Hence, Sunday is the day of </a:t>
            </a:r>
            <a:r>
              <a:rPr lang="en-US" sz="2400" u="sng" dirty="0" smtClean="0">
                <a:latin typeface="Bookman Old Style" panose="02050604050505020204" pitchFamily="18" charset="0"/>
              </a:rPr>
              <a:t>true</a:t>
            </a:r>
            <a:r>
              <a:rPr lang="en-US" sz="2400" dirty="0" smtClean="0">
                <a:latin typeface="Bookman Old Style" panose="02050604050505020204" pitchFamily="18" charset="0"/>
              </a:rPr>
              <a:t> rest, </a:t>
            </a:r>
            <a:r>
              <a:rPr lang="en-US" sz="2400" u="sng" dirty="0" smtClean="0">
                <a:latin typeface="Bookman Old Style" panose="02050604050505020204" pitchFamily="18" charset="0"/>
              </a:rPr>
              <a:t>spiritual</a:t>
            </a:r>
            <a:r>
              <a:rPr lang="en-US" sz="2400" dirty="0" smtClean="0">
                <a:latin typeface="Bookman Old Style" panose="02050604050505020204" pitchFamily="18" charset="0"/>
              </a:rPr>
              <a:t> rest.”</a:t>
            </a:r>
          </a:p>
          <a:p>
            <a:pPr marL="377190" indent="-342900">
              <a:buFont typeface="Arial" panose="020B0604020202020204" pitchFamily="34" charset="0"/>
              <a:buChar char="•"/>
            </a:pPr>
            <a:endParaRPr lang="en-US" sz="2400" dirty="0">
              <a:latin typeface="Bookman Old Style" panose="02050604050505020204" pitchFamily="18" charset="0"/>
            </a:endParaRP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624804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pPr algn="ctr"/>
            <a:r>
              <a:rPr lang="en-US" sz="2400" b="1" dirty="0" smtClean="0">
                <a:latin typeface="Bookman Old Style" panose="02050604050505020204" pitchFamily="18" charset="0"/>
              </a:rPr>
              <a:t>Reasoning Behind Observing Pagan Holidays</a:t>
            </a:r>
          </a:p>
          <a:p>
            <a:pPr marL="377190" indent="-342900">
              <a:buFont typeface="Arial" panose="020B0604020202020204" pitchFamily="34" charset="0"/>
              <a:buChar char="•"/>
            </a:pPr>
            <a:r>
              <a:rPr lang="en-US" sz="2400" dirty="0" smtClean="0">
                <a:latin typeface="Bookman Old Style" panose="02050604050505020204" pitchFamily="18" charset="0"/>
              </a:rPr>
              <a:t>It’s perfectly fine to </a:t>
            </a:r>
            <a:r>
              <a:rPr lang="en-US" sz="2400" i="1" dirty="0" smtClean="0">
                <a:latin typeface="Bookman Old Style" panose="02050604050505020204" pitchFamily="18" charset="0"/>
              </a:rPr>
              <a:t>choose</a:t>
            </a:r>
            <a:r>
              <a:rPr lang="en-US" sz="2400" dirty="0" smtClean="0">
                <a:latin typeface="Bookman Old Style" panose="02050604050505020204" pitchFamily="18" charset="0"/>
              </a:rPr>
              <a:t> ways to worship God.</a:t>
            </a:r>
          </a:p>
          <a:p>
            <a:pPr marL="377190" indent="-342900">
              <a:buFont typeface="Arial" panose="020B0604020202020204" pitchFamily="34" charset="0"/>
              <a:buChar char="•"/>
            </a:pPr>
            <a:r>
              <a:rPr lang="en-US" sz="2400" dirty="0" smtClean="0">
                <a:latin typeface="Bookman Old Style" panose="02050604050505020204" pitchFamily="18" charset="0"/>
              </a:rPr>
              <a:t>God is pleased because you are honoring Him. </a:t>
            </a:r>
          </a:p>
          <a:p>
            <a:pPr marL="377190" indent="-342900">
              <a:buFont typeface="Arial" panose="020B0604020202020204" pitchFamily="34" charset="0"/>
              <a:buChar char="•"/>
            </a:pPr>
            <a:r>
              <a:rPr lang="en-US" sz="2400" dirty="0" smtClean="0">
                <a:latin typeface="Bookman Old Style" panose="02050604050505020204" pitchFamily="18" charset="0"/>
              </a:rPr>
              <a:t>In fact, God is probably inspiring you to keep holidays because they </a:t>
            </a:r>
            <a:r>
              <a:rPr lang="en-US" sz="2400" dirty="0">
                <a:latin typeface="Bookman Old Style" panose="02050604050505020204" pitchFamily="18" charset="0"/>
              </a:rPr>
              <a:t>“seem </a:t>
            </a:r>
            <a:r>
              <a:rPr lang="en-US" sz="2400" dirty="0" smtClean="0">
                <a:latin typeface="Bookman Old Style" panose="02050604050505020204" pitchFamily="18" charset="0"/>
              </a:rPr>
              <a:t>good” and “feel good.”</a:t>
            </a:r>
          </a:p>
          <a:p>
            <a:pPr marL="377190" indent="-342900">
              <a:buFont typeface="Arial" panose="020B0604020202020204" pitchFamily="34" charset="0"/>
              <a:buChar char="•"/>
            </a:pPr>
            <a:r>
              <a:rPr lang="en-US" sz="2400" dirty="0" smtClean="0">
                <a:latin typeface="Bookman Old Style" panose="02050604050505020204" pitchFamily="18" charset="0"/>
              </a:rPr>
              <a:t>Voluntarily observing special times is far superior (more spiritual) than feeling obligated or forced to observe anything commanded in the Old Testament.</a:t>
            </a:r>
          </a:p>
          <a:p>
            <a:pPr marL="377190" indent="-342900">
              <a:buFont typeface="Arial" panose="020B0604020202020204" pitchFamily="34" charset="0"/>
              <a:buChar char="•"/>
            </a:pPr>
            <a:r>
              <a:rPr lang="en-US" sz="2400" dirty="0" smtClean="0">
                <a:latin typeface="Bookman Old Style" panose="02050604050505020204" pitchFamily="18" charset="0"/>
              </a:rPr>
              <a:t>This is ecumenical!  Let’s compromise with others in order to better “get along.”  Let’s make our religion blended and syncretic. </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221621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pPr algn="ctr"/>
            <a:r>
              <a:rPr lang="en-US" sz="2400" b="1" dirty="0" smtClean="0">
                <a:latin typeface="Bookman Old Style" panose="02050604050505020204" pitchFamily="18" charset="0"/>
              </a:rPr>
              <a:t>The NT does stress the need for sincerity of heart and true spirituality, but Gnostics twist scriptures</a:t>
            </a:r>
            <a:endParaRPr lang="en-US" sz="2400" dirty="0" smtClean="0">
              <a:latin typeface="Bookman Old Style" panose="02050604050505020204" pitchFamily="18" charset="0"/>
            </a:endParaRPr>
          </a:p>
          <a:p>
            <a:pPr marL="377190" indent="-342900">
              <a:buFont typeface="Arial" panose="020B0604020202020204" pitchFamily="34" charset="0"/>
              <a:buChar char="•"/>
            </a:pPr>
            <a:endParaRPr lang="en-US" sz="2400" dirty="0" smtClean="0">
              <a:latin typeface="Bookman Old Style" panose="02050604050505020204" pitchFamily="18" charset="0"/>
            </a:endParaRPr>
          </a:p>
          <a:p>
            <a:pPr marL="377190" indent="-342900">
              <a:buFont typeface="Arial" panose="020B0604020202020204" pitchFamily="34" charset="0"/>
              <a:buChar char="•"/>
            </a:pPr>
            <a:r>
              <a:rPr lang="en-US" sz="2400" dirty="0" smtClean="0">
                <a:latin typeface="Bookman Old Style" panose="02050604050505020204" pitchFamily="18" charset="0"/>
              </a:rPr>
              <a:t>They especially twist the writings of Paul (2 Pet. 3:16).</a:t>
            </a:r>
          </a:p>
          <a:p>
            <a:pPr marL="377190" indent="-342900">
              <a:buFont typeface="Arial" panose="020B0604020202020204" pitchFamily="34" charset="0"/>
              <a:buChar char="•"/>
            </a:pPr>
            <a:r>
              <a:rPr lang="en-US" sz="2400" dirty="0" smtClean="0">
                <a:latin typeface="Bookman Old Style" panose="02050604050505020204" pitchFamily="18" charset="0"/>
              </a:rPr>
              <a:t>Jesus came to “magnify the law” (Isa. 42:21, KJV).  He showed the need to obey the spirit of the law (without neglecting the letter of the law!). Paul taught the same.</a:t>
            </a:r>
          </a:p>
          <a:p>
            <a:pPr marL="377190" indent="-342900">
              <a:buFont typeface="Arial" panose="020B0604020202020204" pitchFamily="34" charset="0"/>
              <a:buChar char="•"/>
            </a:pPr>
            <a:r>
              <a:rPr lang="en-US" sz="2400" dirty="0" smtClean="0">
                <a:latin typeface="Bookman Old Style" panose="02050604050505020204" pitchFamily="18" charset="0"/>
              </a:rPr>
              <a:t>Paul:  Law-keeping does not bring justification.  True repentance plus baptism brings justification.  (True repentance involves submitting to God’s laws!)</a:t>
            </a:r>
          </a:p>
          <a:p>
            <a:pPr marL="377190" indent="-342900">
              <a:buFont typeface="Arial" panose="020B0604020202020204" pitchFamily="34" charset="0"/>
              <a:buChar char="•"/>
            </a:pPr>
            <a:r>
              <a:rPr lang="en-US" sz="2400" dirty="0" smtClean="0">
                <a:latin typeface="Bookman Old Style" panose="02050604050505020204" pitchFamily="18" charset="0"/>
              </a:rPr>
              <a:t>The New Covenant:  God’s laws are written in our hearts (Heb. 8:10; 10:16; Jer. 31:33).  God’s laws are not replaced by “enlightenment from one’s soul”!!</a:t>
            </a:r>
          </a:p>
        </p:txBody>
      </p:sp>
    </p:spTree>
    <p:extLst>
      <p:ext uri="{BB962C8B-B14F-4D97-AF65-F5344CB8AC3E}">
        <p14:creationId xmlns:p14="http://schemas.microsoft.com/office/powerpoint/2010/main" val="496800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92500" lnSpcReduction="10000"/>
          </a:bodyPr>
          <a:lstStyle/>
          <a:p>
            <a:pPr algn="ctr"/>
            <a:r>
              <a:rPr lang="en-US" sz="2400" b="1" dirty="0" smtClean="0">
                <a:latin typeface="Bookman Old Style" panose="02050604050505020204" pitchFamily="18" charset="0"/>
              </a:rPr>
              <a:t>Gnosticism Teaches Progressive Revelation</a:t>
            </a:r>
          </a:p>
          <a:p>
            <a:pPr marL="377190" indent="-342900">
              <a:buFont typeface="Arial" panose="020B0604020202020204" pitchFamily="34" charset="0"/>
              <a:buChar char="•"/>
            </a:pPr>
            <a:r>
              <a:rPr lang="en-US" sz="2400" dirty="0" smtClean="0">
                <a:latin typeface="Bookman Old Style" panose="02050604050505020204" pitchFamily="18" charset="0"/>
              </a:rPr>
              <a:t>In a sense, God gave “progressive </a:t>
            </a:r>
            <a:r>
              <a:rPr lang="en-US" sz="2400" dirty="0">
                <a:latin typeface="Bookman Old Style" panose="02050604050505020204" pitchFamily="18" charset="0"/>
              </a:rPr>
              <a:t>r</a:t>
            </a:r>
            <a:r>
              <a:rPr lang="en-US" sz="2400" dirty="0" smtClean="0">
                <a:latin typeface="Bookman Old Style" panose="02050604050505020204" pitchFamily="18" charset="0"/>
              </a:rPr>
              <a:t>evelation” until the Bible was completed, but none has been needed since then.</a:t>
            </a:r>
          </a:p>
          <a:p>
            <a:pPr marL="377190" indent="-342900">
              <a:buFont typeface="Arial" panose="020B0604020202020204" pitchFamily="34" charset="0"/>
              <a:buChar char="•"/>
            </a:pPr>
            <a:r>
              <a:rPr lang="en-US" sz="2400" dirty="0" smtClean="0">
                <a:latin typeface="Bookman Old Style" panose="02050604050505020204" pitchFamily="18" charset="0"/>
              </a:rPr>
              <a:t>The Gnostics made false claims of “revelation” before the Bible was completed and continued after its completion.</a:t>
            </a:r>
          </a:p>
          <a:p>
            <a:pPr marL="377190" indent="-342900">
              <a:buFont typeface="Arial" panose="020B0604020202020204" pitchFamily="34" charset="0"/>
              <a:buChar char="•"/>
            </a:pPr>
            <a:r>
              <a:rPr lang="en-US" sz="2400" dirty="0" smtClean="0">
                <a:latin typeface="Bookman Old Style" panose="02050604050505020204" pitchFamily="18" charset="0"/>
              </a:rPr>
              <a:t>“The ministry of Jesus Christ was like the middle bridge of that revelation.”  (He supported much of the OT but introduced New Covenant teachings.)</a:t>
            </a:r>
          </a:p>
          <a:p>
            <a:pPr marL="377190" indent="-342900">
              <a:buFont typeface="Arial" panose="020B0604020202020204" pitchFamily="34" charset="0"/>
              <a:buChar char="•"/>
            </a:pPr>
            <a:r>
              <a:rPr lang="en-US" sz="2400" dirty="0" smtClean="0">
                <a:latin typeface="Bookman Old Style" panose="02050604050505020204" pitchFamily="18" charset="0"/>
              </a:rPr>
              <a:t>After Jesus was resurrected, He taught</a:t>
            </a:r>
            <a:r>
              <a:rPr lang="en-US" sz="2400" dirty="0">
                <a:latin typeface="Bookman Old Style" panose="02050604050505020204" pitchFamily="18" charset="0"/>
              </a:rPr>
              <a:t> </a:t>
            </a:r>
            <a:r>
              <a:rPr lang="en-US" sz="2400" dirty="0" smtClean="0">
                <a:latin typeface="Bookman Old Style" panose="02050604050505020204" pitchFamily="18" charset="0"/>
              </a:rPr>
              <a:t>a more </a:t>
            </a:r>
            <a:r>
              <a:rPr lang="en-US" sz="2400" dirty="0">
                <a:latin typeface="Bookman Old Style" panose="02050604050505020204" pitchFamily="18" charset="0"/>
              </a:rPr>
              <a:t>advanced </a:t>
            </a:r>
            <a:r>
              <a:rPr lang="en-US" sz="2400" dirty="0" smtClean="0">
                <a:latin typeface="Bookman Old Style" panose="02050604050505020204" pitchFamily="18" charset="0"/>
              </a:rPr>
              <a:t>theology and then inspired a </a:t>
            </a:r>
            <a:r>
              <a:rPr lang="en-US" sz="2400" dirty="0">
                <a:latin typeface="Bookman Old Style" panose="02050604050505020204" pitchFamily="18" charset="0"/>
              </a:rPr>
              <a:t>superior </a:t>
            </a:r>
            <a:r>
              <a:rPr lang="en-US" sz="2400" dirty="0" smtClean="0">
                <a:latin typeface="Bookman Old Style" panose="02050604050505020204" pitchFamily="18" charset="0"/>
              </a:rPr>
              <a:t>spirituality through the apostle Paul in his epistles.  (“Pauline Theology!”)</a:t>
            </a:r>
          </a:p>
          <a:p>
            <a:pPr marL="377190" indent="-342900">
              <a:buFont typeface="Arial" panose="020B0604020202020204" pitchFamily="34" charset="0"/>
              <a:buChar char="•"/>
            </a:pPr>
            <a:r>
              <a:rPr lang="en-US" sz="2400" dirty="0">
                <a:latin typeface="Bookman Old Style" panose="02050604050505020204" pitchFamily="18" charset="0"/>
              </a:rPr>
              <a:t>The OT is viewed as merely allegories, not to be taken literally.  </a:t>
            </a:r>
            <a:r>
              <a:rPr lang="en-US" sz="2400" dirty="0" smtClean="0">
                <a:latin typeface="Bookman Old Style" panose="02050604050505020204" pitchFamily="18" charset="0"/>
              </a:rPr>
              <a:t>“It’s </a:t>
            </a:r>
            <a:r>
              <a:rPr lang="en-US" sz="2400" dirty="0">
                <a:latin typeface="Bookman Old Style" panose="02050604050505020204" pitchFamily="18" charset="0"/>
              </a:rPr>
              <a:t>now obsolete and </a:t>
            </a:r>
            <a:r>
              <a:rPr lang="en-US" sz="2400" dirty="0" smtClean="0">
                <a:latin typeface="Bookman Old Style" panose="02050604050505020204" pitchFamily="18" charset="0"/>
              </a:rPr>
              <a:t>should be rejected.”</a:t>
            </a:r>
            <a:endParaRPr lang="en-US" sz="2400" dirty="0">
              <a:latin typeface="Bookman Old Style" panose="02050604050505020204" pitchFamily="18" charset="0"/>
            </a:endParaRPr>
          </a:p>
          <a:p>
            <a:pPr marL="377190" indent="-342900">
              <a:buFont typeface="Arial" panose="020B0604020202020204" pitchFamily="34" charset="0"/>
              <a:buChar char="•"/>
            </a:pPr>
            <a:r>
              <a:rPr lang="en-US" sz="2200" dirty="0" smtClean="0">
                <a:latin typeface="Bookman Old Style" panose="02050604050505020204" pitchFamily="18" charset="0"/>
              </a:rPr>
              <a:t>2 Peter 3:16-17—“As our </a:t>
            </a:r>
            <a:r>
              <a:rPr lang="en-US" sz="2200" dirty="0">
                <a:latin typeface="Bookman Old Style" panose="02050604050505020204" pitchFamily="18" charset="0"/>
              </a:rPr>
              <a:t>beloved brother </a:t>
            </a:r>
            <a:r>
              <a:rPr lang="en-US" sz="2200" u="sng" dirty="0" smtClean="0">
                <a:latin typeface="Bookman Old Style" panose="02050604050505020204" pitchFamily="18" charset="0"/>
              </a:rPr>
              <a:t>Paul</a:t>
            </a:r>
            <a:r>
              <a:rPr lang="en-US" sz="2200" dirty="0" smtClean="0">
                <a:latin typeface="Bookman Old Style" panose="02050604050505020204" pitchFamily="18" charset="0"/>
              </a:rPr>
              <a:t>… has </a:t>
            </a:r>
            <a:r>
              <a:rPr lang="en-US" sz="2200" dirty="0">
                <a:latin typeface="Bookman Old Style" panose="02050604050505020204" pitchFamily="18" charset="0"/>
              </a:rPr>
              <a:t>written to you, </a:t>
            </a:r>
            <a:r>
              <a:rPr lang="en-US" sz="2200" dirty="0" smtClean="0">
                <a:latin typeface="Bookman Old Style" panose="02050604050505020204" pitchFamily="18" charset="0"/>
              </a:rPr>
              <a:t>as </a:t>
            </a:r>
            <a:r>
              <a:rPr lang="en-US" sz="2200" dirty="0">
                <a:latin typeface="Bookman Old Style" panose="02050604050505020204" pitchFamily="18" charset="0"/>
              </a:rPr>
              <a:t>also in all his epistles, speaking in them of these things, in which are </a:t>
            </a:r>
            <a:r>
              <a:rPr lang="en-US" sz="2200" u="sng" dirty="0">
                <a:latin typeface="Bookman Old Style" panose="02050604050505020204" pitchFamily="18" charset="0"/>
              </a:rPr>
              <a:t>some things hard to understand, which untaught and unstable </a:t>
            </a:r>
            <a:r>
              <a:rPr lang="en-US" sz="2200" i="1" u="sng" dirty="0">
                <a:latin typeface="Bookman Old Style" panose="02050604050505020204" pitchFamily="18" charset="0"/>
              </a:rPr>
              <a:t>people</a:t>
            </a:r>
            <a:r>
              <a:rPr lang="en-US" sz="2200" u="sng" dirty="0">
                <a:latin typeface="Bookman Old Style" panose="02050604050505020204" pitchFamily="18" charset="0"/>
              </a:rPr>
              <a:t> twist to their own destruction</a:t>
            </a:r>
            <a:r>
              <a:rPr lang="en-US" sz="2200" dirty="0">
                <a:latin typeface="Bookman Old Style" panose="02050604050505020204" pitchFamily="18" charset="0"/>
              </a:rPr>
              <a:t>, as </a:t>
            </a:r>
            <a:r>
              <a:rPr lang="en-US" sz="2200" i="1" dirty="0">
                <a:latin typeface="Bookman Old Style" panose="02050604050505020204" pitchFamily="18" charset="0"/>
              </a:rPr>
              <a:t>they do</a:t>
            </a:r>
            <a:r>
              <a:rPr lang="en-US" sz="2200" dirty="0">
                <a:latin typeface="Bookman Old Style" panose="02050604050505020204" pitchFamily="18" charset="0"/>
              </a:rPr>
              <a:t> also the rest of the Scriptures. </a:t>
            </a:r>
            <a:r>
              <a:rPr lang="en-US" sz="2200" dirty="0" smtClean="0">
                <a:latin typeface="Bookman Old Style" panose="02050604050505020204" pitchFamily="18" charset="0"/>
              </a:rPr>
              <a:t>You </a:t>
            </a:r>
            <a:r>
              <a:rPr lang="en-US" sz="2200" dirty="0">
                <a:latin typeface="Bookman Old Style" panose="02050604050505020204" pitchFamily="18" charset="0"/>
              </a:rPr>
              <a:t>therefore, beloved, since you know </a:t>
            </a:r>
            <a:r>
              <a:rPr lang="en-US" sz="2200" i="1" dirty="0">
                <a:latin typeface="Bookman Old Style" panose="02050604050505020204" pitchFamily="18" charset="0"/>
              </a:rPr>
              <a:t>this</a:t>
            </a:r>
            <a:r>
              <a:rPr lang="en-US" sz="2200" dirty="0">
                <a:latin typeface="Bookman Old Style" panose="02050604050505020204" pitchFamily="18" charset="0"/>
              </a:rPr>
              <a:t> beforehand, beware lest you also fall from your own steadfastness, being led away with the </a:t>
            </a:r>
            <a:r>
              <a:rPr lang="en-US" sz="2200" u="sng" dirty="0">
                <a:latin typeface="Bookman Old Style" panose="02050604050505020204" pitchFamily="18" charset="0"/>
              </a:rPr>
              <a:t>error of the </a:t>
            </a:r>
            <a:r>
              <a:rPr lang="en-US" sz="2200" u="sng" dirty="0" smtClean="0">
                <a:latin typeface="Bookman Old Style" panose="02050604050505020204" pitchFamily="18" charset="0"/>
              </a:rPr>
              <a:t>wicked</a:t>
            </a:r>
            <a:r>
              <a:rPr lang="en-US" sz="2200" dirty="0" smtClean="0">
                <a:latin typeface="Bookman Old Style" panose="02050604050505020204" pitchFamily="18" charset="0"/>
              </a:rPr>
              <a:t>.”</a:t>
            </a:r>
            <a:endParaRPr lang="en-US" sz="2200" dirty="0">
              <a:latin typeface="Bookman Old Style" panose="02050604050505020204" pitchFamily="18" charset="0"/>
            </a:endParaRPr>
          </a:p>
          <a:p>
            <a:pPr marL="377190" indent="-342900">
              <a:buFont typeface="Arial" panose="020B0604020202020204" pitchFamily="34" charset="0"/>
              <a:buChar char="•"/>
            </a:pPr>
            <a:endParaRPr lang="en-US" sz="2400" dirty="0">
              <a:latin typeface="Bookman Old Style" panose="02050604050505020204" pitchFamily="18" charset="0"/>
            </a:endParaRPr>
          </a:p>
          <a:p>
            <a:pPr marL="377190" indent="-342900">
              <a:buFont typeface="Arial" panose="020B0604020202020204" pitchFamily="34" charset="0"/>
              <a:buChar char="•"/>
            </a:pPr>
            <a:endParaRPr lang="en-US" sz="2400" dirty="0" smtClean="0">
              <a:latin typeface="Bookman Old Style" panose="02050604050505020204" pitchFamily="18" charset="0"/>
            </a:endParaRPr>
          </a:p>
          <a:p>
            <a:pPr marL="377190" indent="-342900">
              <a:buFont typeface="Arial" panose="020B0604020202020204" pitchFamily="34" charset="0"/>
              <a:buChar char="•"/>
            </a:pPr>
            <a:endParaRPr lang="en-US" sz="2400" dirty="0" smtClean="0">
              <a:latin typeface="Bookman Old Style" panose="02050604050505020204" pitchFamily="18" charset="0"/>
            </a:endParaRPr>
          </a:p>
          <a:p>
            <a:pPr marL="377190" indent="-342900">
              <a:buFont typeface="Arial" panose="020B0604020202020204" pitchFamily="34" charset="0"/>
              <a:buChar cha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3648226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pPr algn="ctr"/>
            <a:r>
              <a:rPr lang="en-US" sz="2400" b="1" dirty="0" smtClean="0">
                <a:latin typeface="Bookman Old Style" panose="02050604050505020204" pitchFamily="18" charset="0"/>
              </a:rPr>
              <a:t>Sources of Information for this sermon</a:t>
            </a:r>
          </a:p>
          <a:p>
            <a:pPr marL="377190" indent="-342900">
              <a:buFont typeface="Arial" panose="020B0604020202020204" pitchFamily="34" charset="0"/>
              <a:buChar char="•"/>
            </a:pPr>
            <a:endParaRPr lang="en-US" sz="2400" dirty="0" smtClean="0">
              <a:latin typeface="Bookman Old Style" panose="02050604050505020204" pitchFamily="18" charset="0"/>
            </a:endParaRPr>
          </a:p>
          <a:p>
            <a:pPr marL="377190" indent="-342900">
              <a:buFont typeface="Arial" panose="020B0604020202020204" pitchFamily="34" charset="0"/>
              <a:buChar char="•"/>
            </a:pPr>
            <a:r>
              <a:rPr lang="en-US" sz="2400" i="1" dirty="0" smtClean="0">
                <a:latin typeface="Bookman Old Style" panose="02050604050505020204" pitchFamily="18" charset="0"/>
              </a:rPr>
              <a:t>Primitive Christianity in Crisis, </a:t>
            </a:r>
            <a:r>
              <a:rPr lang="en-US" sz="2400" dirty="0" smtClean="0">
                <a:latin typeface="Bookman Old Style" panose="02050604050505020204" pitchFamily="18" charset="0"/>
              </a:rPr>
              <a:t>by Alan Knight</a:t>
            </a:r>
          </a:p>
          <a:p>
            <a:pPr marL="377190" indent="-342900">
              <a:buFont typeface="Arial" panose="020B0604020202020204" pitchFamily="34" charset="0"/>
              <a:buChar char="•"/>
            </a:pPr>
            <a:r>
              <a:rPr lang="en-US" sz="2400" dirty="0" smtClean="0">
                <a:latin typeface="Bookman Old Style" panose="02050604050505020204" pitchFamily="18" charset="0"/>
              </a:rPr>
              <a:t>ABC lectures</a:t>
            </a:r>
            <a:r>
              <a:rPr lang="en-US" sz="2400" dirty="0" smtClean="0">
                <a:latin typeface="Bookman Old Style" panose="02050604050505020204" pitchFamily="18" charset="0"/>
              </a:rPr>
              <a:t> </a:t>
            </a:r>
            <a:r>
              <a:rPr lang="en-US" sz="2400" dirty="0" smtClean="0">
                <a:latin typeface="Bookman Old Style" panose="02050604050505020204" pitchFamily="18" charset="0"/>
              </a:rPr>
              <a:t>by Roy Holladay</a:t>
            </a:r>
          </a:p>
          <a:p>
            <a:pPr marL="377190" indent="-342900">
              <a:buFont typeface="Arial" panose="020B0604020202020204" pitchFamily="34" charset="0"/>
              <a:buChar char="•"/>
            </a:pPr>
            <a:r>
              <a:rPr lang="en-US" sz="2400" dirty="0" smtClean="0">
                <a:latin typeface="Bookman Old Style" panose="02050604050505020204" pitchFamily="18" charset="0"/>
              </a:rPr>
              <a:t>ABC lectures by Darris </a:t>
            </a:r>
            <a:r>
              <a:rPr lang="en-US" sz="2400" dirty="0" smtClean="0">
                <a:latin typeface="Bookman Old Style" panose="02050604050505020204" pitchFamily="18" charset="0"/>
              </a:rPr>
              <a:t>McNeely</a:t>
            </a:r>
          </a:p>
          <a:p>
            <a:pPr marL="377190" indent="-342900">
              <a:buFont typeface="Arial" panose="020B0604020202020204" pitchFamily="34" charset="0"/>
              <a:buChar char="•"/>
            </a:pPr>
            <a:r>
              <a:rPr lang="en-US" sz="2400" dirty="0" smtClean="0">
                <a:latin typeface="Bookman Old Style" panose="02050604050505020204" pitchFamily="18" charset="0"/>
              </a:rPr>
              <a:t>Ambassador College class outlines by Dr. Don Ward</a:t>
            </a:r>
            <a:endParaRPr lang="en-US" sz="2400" dirty="0" smtClean="0">
              <a:latin typeface="Bookman Old Style" panose="02050604050505020204" pitchFamily="18" charset="0"/>
            </a:endParaRPr>
          </a:p>
          <a:p>
            <a:pPr marL="377190" indent="-342900">
              <a:buFont typeface="Arial" panose="020B0604020202020204" pitchFamily="34" charset="0"/>
              <a:buChar char="•"/>
            </a:pPr>
            <a:r>
              <a:rPr lang="en-US" sz="2400" dirty="0" smtClean="0">
                <a:latin typeface="Bookman Old Style" panose="02050604050505020204" pitchFamily="18" charset="0"/>
              </a:rPr>
              <a:t>Other information at </a:t>
            </a:r>
            <a:r>
              <a:rPr lang="en-US" sz="2400" dirty="0" smtClean="0">
                <a:latin typeface="Bookman Old Style" panose="02050604050505020204" pitchFamily="18" charset="0"/>
                <a:hlinkClick r:id="rId2"/>
              </a:rPr>
              <a:t>www.ucg.org</a:t>
            </a:r>
            <a:endParaRPr lang="en-US" sz="2400" dirty="0" smtClean="0">
              <a:latin typeface="Bookman Old Style" panose="02050604050505020204" pitchFamily="18" charset="0"/>
            </a:endParaRPr>
          </a:p>
          <a:p>
            <a:pPr marL="377190" indent="-342900">
              <a:buFont typeface="Arial" panose="020B0604020202020204" pitchFamily="34" charset="0"/>
              <a:buChar char="•"/>
            </a:pPr>
            <a:r>
              <a:rPr lang="en-US" sz="2400" dirty="0" smtClean="0">
                <a:latin typeface="Bookman Old Style" panose="02050604050505020204" pitchFamily="18" charset="0"/>
              </a:rPr>
              <a:t>Internet websites</a:t>
            </a:r>
          </a:p>
          <a:p>
            <a:pPr marL="377190" indent="-342900">
              <a:buFont typeface="Arial" panose="020B0604020202020204" pitchFamily="34" charset="0"/>
              <a:buChar cha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1135465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pPr algn="ctr"/>
            <a:r>
              <a:rPr lang="en-US" sz="2400" b="1" dirty="0" smtClean="0">
                <a:latin typeface="Bookman Old Style" panose="02050604050505020204" pitchFamily="18" charset="0"/>
              </a:rPr>
              <a:t>Gnosticism is the “mystery of lawlessness”</a:t>
            </a:r>
          </a:p>
          <a:p>
            <a:pPr algn="ctr">
              <a:spcBef>
                <a:spcPts val="600"/>
              </a:spcBef>
            </a:pPr>
            <a:r>
              <a:rPr lang="en-US" sz="2400" b="1" dirty="0" smtClean="0">
                <a:latin typeface="Bookman Old Style" panose="02050604050505020204" pitchFamily="18" charset="0"/>
              </a:rPr>
              <a:t>(2 Thessalonians 2:7)</a:t>
            </a:r>
            <a:endParaRPr lang="en-US" sz="2400" dirty="0" smtClean="0">
              <a:latin typeface="Bookman Old Style" panose="02050604050505020204" pitchFamily="18" charset="0"/>
            </a:endParaRPr>
          </a:p>
          <a:p>
            <a:pPr marL="377190" indent="-342900">
              <a:buFont typeface="Arial" panose="020B0604020202020204" pitchFamily="34" charset="0"/>
              <a:buChar char="•"/>
            </a:pPr>
            <a:r>
              <a:rPr lang="en-US" sz="2400" dirty="0" smtClean="0">
                <a:latin typeface="Bookman Old Style" panose="02050604050505020204" pitchFamily="18" charset="0"/>
              </a:rPr>
              <a:t>Satan’s “mysteries” are meant to hide truth.</a:t>
            </a:r>
          </a:p>
          <a:p>
            <a:pPr marL="377190" indent="-342900">
              <a:buFont typeface="Arial" panose="020B0604020202020204" pitchFamily="34" charset="0"/>
              <a:buChar char="•"/>
            </a:pPr>
            <a:r>
              <a:rPr lang="en-US" sz="2400" dirty="0">
                <a:latin typeface="Bookman Old Style" panose="02050604050505020204" pitchFamily="18" charset="0"/>
              </a:rPr>
              <a:t>2 Thes. 2:7 “lawlessness” (NKJV) or “iniquity” (KJV). </a:t>
            </a:r>
          </a:p>
          <a:p>
            <a:pPr marL="377190" indent="-342900">
              <a:buFont typeface="Arial" panose="020B0604020202020204" pitchFamily="34" charset="0"/>
              <a:buChar char="•"/>
            </a:pPr>
            <a:r>
              <a:rPr lang="en-US" sz="2400" dirty="0" smtClean="0">
                <a:latin typeface="Bookman Old Style" panose="02050604050505020204" pitchFamily="18" charset="0"/>
              </a:rPr>
              <a:t>“Lawlessness”: </a:t>
            </a:r>
            <a:r>
              <a:rPr lang="en-US" sz="2400" b="1" i="1" dirty="0" smtClean="0">
                <a:latin typeface="Bookman Old Style" panose="02050604050505020204" pitchFamily="18" charset="0"/>
              </a:rPr>
              <a:t>Anomia</a:t>
            </a:r>
            <a:r>
              <a:rPr lang="en-US" sz="2400" dirty="0" smtClean="0">
                <a:latin typeface="Bookman Old Style" panose="02050604050505020204" pitchFamily="18" charset="0"/>
              </a:rPr>
              <a:t> </a:t>
            </a:r>
            <a:r>
              <a:rPr lang="en-US" sz="2400" dirty="0">
                <a:latin typeface="Bookman Old Style" panose="02050604050505020204" pitchFamily="18" charset="0"/>
              </a:rPr>
              <a:t>(</a:t>
            </a:r>
            <a:r>
              <a:rPr lang="en-US" sz="2400" i="1" dirty="0">
                <a:latin typeface="Bookman Old Style" panose="02050604050505020204" pitchFamily="18" charset="0"/>
              </a:rPr>
              <a:t>a</a:t>
            </a:r>
            <a:r>
              <a:rPr lang="en-US" sz="2400" dirty="0">
                <a:latin typeface="Bookman Old Style" panose="02050604050505020204" pitchFamily="18" charset="0"/>
              </a:rPr>
              <a:t> = against; </a:t>
            </a:r>
            <a:r>
              <a:rPr lang="en-US" sz="2400" i="1" dirty="0">
                <a:latin typeface="Bookman Old Style" panose="02050604050505020204" pitchFamily="18" charset="0"/>
              </a:rPr>
              <a:t>nomos</a:t>
            </a:r>
            <a:r>
              <a:rPr lang="en-US" sz="2400" dirty="0">
                <a:latin typeface="Bookman Old Style" panose="02050604050505020204" pitchFamily="18" charset="0"/>
              </a:rPr>
              <a:t> = law)  </a:t>
            </a:r>
            <a:r>
              <a:rPr lang="en-US" sz="2400" dirty="0" smtClean="0">
                <a:latin typeface="Bookman Old Style" panose="02050604050505020204" pitchFamily="18" charset="0"/>
              </a:rPr>
              <a:t> </a:t>
            </a:r>
            <a:endParaRPr lang="en-US" sz="2400" dirty="0">
              <a:latin typeface="Bookman Old Style" panose="02050604050505020204" pitchFamily="18" charset="0"/>
            </a:endParaRPr>
          </a:p>
          <a:p>
            <a:pPr marL="377190" indent="-342900">
              <a:spcBef>
                <a:spcPts val="600"/>
              </a:spcBef>
              <a:buFont typeface="Arial" panose="020B0604020202020204" pitchFamily="34" charset="0"/>
              <a:buChar char="•"/>
            </a:pPr>
            <a:r>
              <a:rPr lang="en-US" sz="2400" u="sng" dirty="0" smtClean="0">
                <a:latin typeface="Bookman Old Style" panose="02050604050505020204" pitchFamily="18" charset="0"/>
              </a:rPr>
              <a:t>Why</a:t>
            </a:r>
            <a:r>
              <a:rPr lang="en-US" sz="2400" dirty="0" smtClean="0">
                <a:latin typeface="Bookman Old Style" panose="02050604050505020204" pitchFamily="18" charset="0"/>
              </a:rPr>
              <a:t> is this heresy called a “mystery”?  Because </a:t>
            </a:r>
            <a:r>
              <a:rPr lang="en-US" sz="2400" dirty="0">
                <a:latin typeface="Bookman Old Style" panose="02050604050505020204" pitchFamily="18" charset="0"/>
              </a:rPr>
              <a:t> </a:t>
            </a:r>
            <a:r>
              <a:rPr lang="en-US" sz="2400" dirty="0" smtClean="0">
                <a:latin typeface="Bookman Old Style" panose="02050604050505020204" pitchFamily="18" charset="0"/>
              </a:rPr>
              <a:t>“good Christians” think “lawless” refers to gross</a:t>
            </a:r>
            <a:r>
              <a:rPr lang="en-US" sz="2400" dirty="0">
                <a:latin typeface="Bookman Old Style" panose="02050604050505020204" pitchFamily="18" charset="0"/>
              </a:rPr>
              <a:t>, violent, or criminal </a:t>
            </a:r>
            <a:r>
              <a:rPr lang="en-US" sz="2400" dirty="0" smtClean="0">
                <a:latin typeface="Bookman Old Style" panose="02050604050505020204" pitchFamily="18" charset="0"/>
              </a:rPr>
              <a:t>acts, they don’t think of themselves as lawless. </a:t>
            </a:r>
            <a:r>
              <a:rPr lang="en-US" sz="2400" dirty="0">
                <a:latin typeface="Bookman Old Style" panose="02050604050505020204" pitchFamily="18" charset="0"/>
              </a:rPr>
              <a:t>They are “obeying God</a:t>
            </a:r>
            <a:r>
              <a:rPr lang="en-US" sz="2400" dirty="0" smtClean="0">
                <a:latin typeface="Bookman Old Style" panose="02050604050505020204" pitchFamily="18" charset="0"/>
              </a:rPr>
              <a:t>” as He speaks to them through their hearts and souls.</a:t>
            </a:r>
            <a:endParaRPr lang="en-US" sz="2400" dirty="0">
              <a:latin typeface="Bookman Old Style" panose="02050604050505020204" pitchFamily="18" charset="0"/>
            </a:endParaRP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“OT laws are replaced by grace and faith.  Legalism is replaced by liberty and inner spirituality.”</a:t>
            </a:r>
          </a:p>
          <a:p>
            <a:pPr marL="377190" indent="-342900">
              <a:spcBef>
                <a:spcPts val="600"/>
              </a:spcBef>
              <a:buFont typeface="Arial" panose="020B0604020202020204" pitchFamily="34" charset="0"/>
              <a:buChar char="•"/>
            </a:pPr>
            <a:r>
              <a:rPr lang="en-US" sz="2400" dirty="0" smtClean="0">
                <a:latin typeface="Bookman Old Style" panose="02050604050505020204" pitchFamily="18" charset="0"/>
              </a:rPr>
              <a:t>It sounds righteous and spiritual and opposed to evil, but it </a:t>
            </a:r>
            <a:r>
              <a:rPr lang="en-US" sz="2400" u="sng" dirty="0" smtClean="0">
                <a:latin typeface="Bookman Old Style" panose="02050604050505020204" pitchFamily="18" charset="0"/>
              </a:rPr>
              <a:t>allows or licenses </a:t>
            </a:r>
            <a:r>
              <a:rPr lang="en-US" sz="2400" dirty="0" smtClean="0">
                <a:latin typeface="Bookman Old Style" panose="02050604050505020204" pitchFamily="18" charset="0"/>
              </a:rPr>
              <a:t>ignoring biblical laws.</a:t>
            </a:r>
          </a:p>
          <a:p>
            <a:pPr marL="377190" indent="-342900">
              <a:spcBef>
                <a:spcPts val="600"/>
              </a:spcBef>
              <a:buFont typeface="Arial" panose="020B0604020202020204" pitchFamily="34" charset="0"/>
              <a:buChar char="•"/>
            </a:pPr>
            <a:r>
              <a:rPr lang="en-US" sz="2400" b="1" u="sng" dirty="0" smtClean="0">
                <a:latin typeface="Bookman Old Style" panose="02050604050505020204" pitchFamily="18" charset="0"/>
              </a:rPr>
              <a:t>2 </a:t>
            </a:r>
            <a:r>
              <a:rPr lang="en-US" sz="2400" b="1" u="sng" dirty="0" smtClean="0">
                <a:latin typeface="Bookman Old Style" panose="02050604050505020204" pitchFamily="18" charset="0"/>
              </a:rPr>
              <a:t>Thes. </a:t>
            </a:r>
            <a:r>
              <a:rPr lang="en-US" sz="2400" b="1" u="sng" dirty="0" smtClean="0">
                <a:latin typeface="Bookman Old Style" panose="02050604050505020204" pitchFamily="18" charset="0"/>
              </a:rPr>
              <a:t>2:7-15</a:t>
            </a:r>
            <a:r>
              <a:rPr lang="en-US" sz="2400" b="1" dirty="0">
                <a:latin typeface="Bookman Old Style" panose="02050604050505020204" pitchFamily="18" charset="0"/>
              </a:rPr>
              <a:t> </a:t>
            </a:r>
            <a:r>
              <a:rPr lang="en-US" sz="2400" b="1" dirty="0" smtClean="0">
                <a:latin typeface="Bookman Old Style" panose="02050604050505020204" pitchFamily="18" charset="0"/>
              </a:rPr>
              <a:t> </a:t>
            </a:r>
            <a:r>
              <a:rPr lang="en-US" sz="2400" dirty="0" smtClean="0">
                <a:latin typeface="Bookman Old Style" panose="02050604050505020204" pitchFamily="18" charset="0"/>
              </a:rPr>
              <a:t>Paul says this heresy was already at work and would continue until the return </a:t>
            </a:r>
            <a:r>
              <a:rPr lang="en-US" sz="2400" smtClean="0">
                <a:latin typeface="Bookman Old Style" panose="02050604050505020204" pitchFamily="18" charset="0"/>
              </a:rPr>
              <a:t>of Christ!</a:t>
            </a:r>
            <a:endParaRPr lang="en-US" sz="2400" b="1" dirty="0" smtClean="0">
              <a:latin typeface="Bookman Old Style" panose="02050604050505020204" pitchFamily="18" charset="0"/>
            </a:endParaRPr>
          </a:p>
          <a:p>
            <a:pPr marL="377190" indent="-342900">
              <a:spcBef>
                <a:spcPts val="600"/>
              </a:spcBef>
              <a:buFont typeface="Arial" panose="020B0604020202020204" pitchFamily="34" charset="0"/>
              <a:buChar cha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2879017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endParaRPr lang="en-US" dirty="0" smtClean="0"/>
          </a:p>
          <a:p>
            <a:r>
              <a:rPr lang="en-US" sz="2400" b="1" dirty="0" smtClean="0">
                <a:latin typeface="Bookman Old Style" panose="02050604050505020204" pitchFamily="18" charset="0"/>
              </a:rPr>
              <a:t>Why learn about Gnosticism?</a:t>
            </a:r>
          </a:p>
          <a:p>
            <a:r>
              <a:rPr lang="en-US" sz="2400" b="1" dirty="0" smtClean="0">
                <a:latin typeface="Bookman Old Style" panose="02050604050505020204" pitchFamily="18" charset="0"/>
              </a:rPr>
              <a:t># 1</a:t>
            </a:r>
            <a:r>
              <a:rPr lang="en-US" sz="2400" dirty="0" smtClean="0">
                <a:latin typeface="Bookman Old Style" panose="02050604050505020204" pitchFamily="18" charset="0"/>
              </a:rPr>
              <a:t>  Being </a:t>
            </a:r>
            <a:r>
              <a:rPr lang="en-US" sz="2400" u="sng" dirty="0" smtClean="0">
                <a:latin typeface="Bookman Old Style" panose="02050604050505020204" pitchFamily="18" charset="0"/>
              </a:rPr>
              <a:t>the number one set of heresies </a:t>
            </a:r>
            <a:r>
              <a:rPr lang="en-US" sz="2400" dirty="0" smtClean="0">
                <a:latin typeface="Bookman Old Style" panose="02050604050505020204" pitchFamily="18" charset="0"/>
              </a:rPr>
              <a:t>affecting the early NT Church, having some understanding of Gnosticism enables us to understand why the apostles wrote many of the things they did. </a:t>
            </a:r>
          </a:p>
          <a:p>
            <a:r>
              <a:rPr lang="en-US" sz="2400" dirty="0" smtClean="0">
                <a:latin typeface="Bookman Old Style" panose="02050604050505020204" pitchFamily="18" charset="0"/>
              </a:rPr>
              <a:t>This in turn helps us to better understand and appreciate many sections of the New Testament.</a:t>
            </a:r>
          </a:p>
          <a:p>
            <a:endParaRPr lang="en-US" sz="2400" dirty="0" smtClean="0">
              <a:latin typeface="Bookman Old Style" panose="02050604050505020204" pitchFamily="18" charset="0"/>
            </a:endParaRPr>
          </a:p>
          <a:p>
            <a:r>
              <a:rPr lang="en-US" sz="2400" b="1" dirty="0" smtClean="0">
                <a:latin typeface="Bookman Old Style" panose="02050604050505020204" pitchFamily="18" charset="0"/>
              </a:rPr>
              <a:t># 2</a:t>
            </a:r>
            <a:r>
              <a:rPr lang="en-US" sz="2400" dirty="0" smtClean="0">
                <a:latin typeface="Bookman Old Style" panose="02050604050505020204" pitchFamily="18" charset="0"/>
              </a:rPr>
              <a:t>  Gnosticism lost popularity in the third century A.D., but </a:t>
            </a:r>
            <a:r>
              <a:rPr lang="en-US" sz="2400" u="sng" dirty="0" smtClean="0">
                <a:latin typeface="Bookman Old Style" panose="02050604050505020204" pitchFamily="18" charset="0"/>
              </a:rPr>
              <a:t>many of its heresies have persisted</a:t>
            </a:r>
            <a:r>
              <a:rPr lang="en-US" sz="2400" dirty="0" smtClean="0">
                <a:latin typeface="Bookman Old Style" panose="02050604050505020204" pitchFamily="18" charset="0"/>
              </a:rPr>
              <a:t>.  This enables us to better understand today’s “Christianity” (WCG!). </a:t>
            </a:r>
          </a:p>
          <a:p>
            <a:r>
              <a:rPr lang="en-US" sz="2400" dirty="0" smtClean="0">
                <a:latin typeface="Bookman Old Style" panose="02050604050505020204" pitchFamily="18" charset="0"/>
              </a:rPr>
              <a:t>The worst heresy is its teaching that obedience to God’s commandments is unnecessary and “legalistic”!</a:t>
            </a:r>
          </a:p>
          <a:p>
            <a:r>
              <a:rPr lang="en-US" sz="2400" dirty="0" smtClean="0">
                <a:latin typeface="Bookman Old Style" panose="02050604050505020204" pitchFamily="18" charset="0"/>
              </a:rPr>
              <a:t>This view is “</a:t>
            </a:r>
            <a:r>
              <a:rPr lang="en-US" sz="2400" b="1" dirty="0" smtClean="0">
                <a:latin typeface="Bookman Old Style" panose="02050604050505020204" pitchFamily="18" charset="0"/>
              </a:rPr>
              <a:t>antinomian</a:t>
            </a:r>
            <a:r>
              <a:rPr lang="en-US" sz="2400" dirty="0" smtClean="0">
                <a:latin typeface="Bookman Old Style" panose="02050604050505020204" pitchFamily="18" charset="0"/>
              </a:rPr>
              <a:t>” (</a:t>
            </a:r>
            <a:r>
              <a:rPr lang="en-US" sz="2400" i="1" dirty="0" smtClean="0">
                <a:latin typeface="Bookman Old Style" panose="02050604050505020204" pitchFamily="18" charset="0"/>
              </a:rPr>
              <a:t>anti</a:t>
            </a:r>
            <a:r>
              <a:rPr lang="en-US" sz="2400" dirty="0" smtClean="0">
                <a:latin typeface="Bookman Old Style" panose="02050604050505020204" pitchFamily="18" charset="0"/>
              </a:rPr>
              <a:t>=against; </a:t>
            </a:r>
            <a:r>
              <a:rPr lang="en-US" sz="2400" i="1" dirty="0" smtClean="0">
                <a:latin typeface="Bookman Old Style" panose="02050604050505020204" pitchFamily="18" charset="0"/>
              </a:rPr>
              <a:t>nomos</a:t>
            </a:r>
            <a:r>
              <a:rPr lang="en-US" sz="2400" dirty="0" smtClean="0">
                <a:latin typeface="Bookman Old Style" panose="02050604050505020204" pitchFamily="18" charset="0"/>
              </a:rPr>
              <a:t>=law). </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09401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25000" lnSpcReduction="20000"/>
          </a:bodyPr>
          <a:lstStyle/>
          <a:p>
            <a:endParaRPr lang="en-US" sz="1400" dirty="0" smtClean="0">
              <a:latin typeface="Bookman Old Style" panose="02050604050505020204" pitchFamily="18" charset="0"/>
            </a:endParaRPr>
          </a:p>
          <a:p>
            <a:pPr algn="ctr"/>
            <a:r>
              <a:rPr lang="en-US" sz="9600" b="1" dirty="0" smtClean="0">
                <a:latin typeface="Bookman Old Style" panose="02050604050505020204" pitchFamily="18" charset="0"/>
              </a:rPr>
              <a:t>Gnosticism</a:t>
            </a:r>
            <a:r>
              <a:rPr lang="en-US" sz="9600" b="1" dirty="0">
                <a:latin typeface="Bookman Old Style" panose="02050604050505020204" pitchFamily="18" charset="0"/>
              </a:rPr>
              <a:t> </a:t>
            </a:r>
            <a:r>
              <a:rPr lang="en-US" sz="9600" b="1" dirty="0" smtClean="0">
                <a:latin typeface="Bookman Old Style" panose="02050604050505020204" pitchFamily="18" charset="0"/>
              </a:rPr>
              <a:t>plagued the NT Church!</a:t>
            </a:r>
          </a:p>
          <a:p>
            <a:pPr marL="491490" indent="-457200">
              <a:buFont typeface="Arial" panose="020B0604020202020204" pitchFamily="34" charset="0"/>
              <a:buChar char="•"/>
            </a:pPr>
            <a:r>
              <a:rPr lang="en-US" sz="8000" dirty="0" smtClean="0">
                <a:latin typeface="Bookman Old Style" panose="02050604050505020204" pitchFamily="18" charset="0"/>
              </a:rPr>
              <a:t>“Gnosticism” is a modern label used for the heresies that quickly infiltrated </a:t>
            </a:r>
            <a:r>
              <a:rPr lang="en-US" sz="8000" dirty="0">
                <a:latin typeface="Bookman Old Style" panose="02050604050505020204" pitchFamily="18" charset="0"/>
              </a:rPr>
              <a:t>the </a:t>
            </a:r>
            <a:r>
              <a:rPr lang="en-US" sz="8000" dirty="0" smtClean="0">
                <a:latin typeface="Bookman Old Style" panose="02050604050505020204" pitchFamily="18" charset="0"/>
              </a:rPr>
              <a:t>NT Church from the late 1</a:t>
            </a:r>
            <a:r>
              <a:rPr lang="en-US" sz="8000" baseline="30000" dirty="0" smtClean="0">
                <a:latin typeface="Bookman Old Style" panose="02050604050505020204" pitchFamily="18" charset="0"/>
              </a:rPr>
              <a:t>st</a:t>
            </a:r>
            <a:r>
              <a:rPr lang="en-US" sz="8000" dirty="0" smtClean="0">
                <a:latin typeface="Bookman Old Style" panose="02050604050505020204" pitchFamily="18" charset="0"/>
              </a:rPr>
              <a:t> century to the 3rd century</a:t>
            </a:r>
            <a:r>
              <a:rPr lang="en-US" sz="8000" dirty="0">
                <a:latin typeface="Bookman Old Style" panose="02050604050505020204" pitchFamily="18" charset="0"/>
              </a:rPr>
              <a:t>.</a:t>
            </a:r>
          </a:p>
          <a:p>
            <a:pPr marL="491490" indent="-457200">
              <a:buFont typeface="Arial" panose="020B0604020202020204" pitchFamily="34" charset="0"/>
              <a:buChar char="•"/>
            </a:pPr>
            <a:r>
              <a:rPr lang="en-US" sz="8000" dirty="0">
                <a:latin typeface="Bookman Old Style" panose="02050604050505020204" pitchFamily="18" charset="0"/>
              </a:rPr>
              <a:t>God commanded that no one “add to” or “take away from” Gods Word (Deut. 4:2; 12:32; Rev. 22:18-19). </a:t>
            </a:r>
            <a:r>
              <a:rPr lang="en-US" sz="8000" dirty="0" smtClean="0">
                <a:latin typeface="Bookman Old Style" panose="02050604050505020204" pitchFamily="18" charset="0"/>
              </a:rPr>
              <a:t> Gnosticism flagrantly transgressed this command both ways.</a:t>
            </a:r>
          </a:p>
          <a:p>
            <a:pPr marL="491490" indent="-457200">
              <a:buFont typeface="Arial" panose="020B0604020202020204" pitchFamily="34" charset="0"/>
              <a:buChar char="•"/>
            </a:pPr>
            <a:r>
              <a:rPr lang="en-US" sz="8000" dirty="0" smtClean="0">
                <a:latin typeface="Bookman Old Style" panose="02050604050505020204" pitchFamily="18" charset="0"/>
              </a:rPr>
              <a:t>They replaced biblical laws with man’s do’s and don’ts—customs and traditions—the very thing that infuriated Jesus (Mt. 23 and Mark 7). </a:t>
            </a:r>
            <a:endParaRPr lang="en-US" sz="8000" dirty="0">
              <a:latin typeface="Bookman Old Style" panose="02050604050505020204" pitchFamily="18" charset="0"/>
            </a:endParaRPr>
          </a:p>
          <a:p>
            <a:pPr marL="491490" indent="-457200">
              <a:buFont typeface="Arial" panose="020B0604020202020204" pitchFamily="34" charset="0"/>
              <a:buChar char="•"/>
            </a:pPr>
            <a:r>
              <a:rPr lang="en-US" sz="8000" dirty="0" smtClean="0">
                <a:latin typeface="Bookman Old Style" panose="02050604050505020204" pitchFamily="18" charset="0"/>
              </a:rPr>
              <a:t>Jesus: </a:t>
            </a:r>
            <a:r>
              <a:rPr lang="en-US" sz="8000" dirty="0">
                <a:latin typeface="Bookman Old Style" panose="02050604050505020204" pitchFamily="18" charset="0"/>
              </a:rPr>
              <a:t>"I am the way, the truth, and the </a:t>
            </a:r>
            <a:r>
              <a:rPr lang="en-US" sz="8000" dirty="0" smtClean="0">
                <a:latin typeface="Bookman Old Style" panose="02050604050505020204" pitchFamily="18" charset="0"/>
              </a:rPr>
              <a:t>life” (John 14:6). </a:t>
            </a:r>
            <a:r>
              <a:rPr lang="en-US" sz="8000" u="sng" dirty="0" smtClean="0">
                <a:latin typeface="Bookman Old Style" panose="02050604050505020204" pitchFamily="18" charset="0"/>
              </a:rPr>
              <a:t>ONE</a:t>
            </a:r>
            <a:r>
              <a:rPr lang="en-US" sz="8000" dirty="0" smtClean="0">
                <a:latin typeface="Bookman Old Style" panose="02050604050505020204" pitchFamily="18" charset="0"/>
              </a:rPr>
              <a:t> way!  (The “strait and narrow” way.)</a:t>
            </a:r>
          </a:p>
          <a:p>
            <a:pPr marL="491490" indent="-457200">
              <a:buFont typeface="Arial" panose="020B0604020202020204" pitchFamily="34" charset="0"/>
              <a:buChar char="•"/>
            </a:pPr>
            <a:r>
              <a:rPr lang="en-US" sz="8000" dirty="0" smtClean="0">
                <a:latin typeface="Bookman Old Style" panose="02050604050505020204" pitchFamily="18" charset="0"/>
              </a:rPr>
              <a:t>Christ’s way includes faith </a:t>
            </a:r>
            <a:r>
              <a:rPr lang="en-US" sz="8000" i="1" u="sng" dirty="0" smtClean="0">
                <a:latin typeface="Bookman Old Style" panose="02050604050505020204" pitchFamily="18" charset="0"/>
              </a:rPr>
              <a:t>and</a:t>
            </a:r>
            <a:r>
              <a:rPr lang="en-US" sz="8000" dirty="0" smtClean="0">
                <a:latin typeface="Bookman Old Style" panose="02050604050505020204" pitchFamily="18" charset="0"/>
              </a:rPr>
              <a:t> works, grace </a:t>
            </a:r>
            <a:r>
              <a:rPr lang="en-US" sz="8000" i="1" u="sng" dirty="0" smtClean="0">
                <a:latin typeface="Bookman Old Style" panose="02050604050505020204" pitchFamily="18" charset="0"/>
              </a:rPr>
              <a:t>and</a:t>
            </a:r>
            <a:r>
              <a:rPr lang="en-US" sz="8000" dirty="0" smtClean="0">
                <a:latin typeface="Bookman Old Style" panose="02050604050505020204" pitchFamily="18" charset="0"/>
              </a:rPr>
              <a:t> obedience, inner spirituality </a:t>
            </a:r>
            <a:r>
              <a:rPr lang="en-US" sz="8000" i="1" u="sng" dirty="0" smtClean="0">
                <a:latin typeface="Bookman Old Style" panose="02050604050505020204" pitchFamily="18" charset="0"/>
              </a:rPr>
              <a:t>and</a:t>
            </a:r>
            <a:r>
              <a:rPr lang="en-US" sz="8000" dirty="0" smtClean="0">
                <a:latin typeface="Bookman Old Style" panose="02050604050505020204" pitchFamily="18" charset="0"/>
              </a:rPr>
              <a:t> outer works.</a:t>
            </a:r>
          </a:p>
          <a:p>
            <a:pPr marL="491490" indent="-457200">
              <a:buFont typeface="Arial" panose="020B0604020202020204" pitchFamily="34" charset="0"/>
              <a:buChar char="•"/>
            </a:pPr>
            <a:r>
              <a:rPr lang="en-US" sz="8000" dirty="0" smtClean="0">
                <a:latin typeface="Bookman Old Style" panose="02050604050505020204" pitchFamily="18" charset="0"/>
              </a:rPr>
              <a:t>Satan offers </a:t>
            </a:r>
            <a:r>
              <a:rPr lang="en-US" sz="8000" u="sng" dirty="0" smtClean="0">
                <a:latin typeface="Bookman Old Style" panose="02050604050505020204" pitchFamily="18" charset="0"/>
              </a:rPr>
              <a:t>MANY</a:t>
            </a:r>
            <a:r>
              <a:rPr lang="en-US" sz="8000" dirty="0" smtClean="0">
                <a:latin typeface="Bookman Old Style" panose="02050604050505020204" pitchFamily="18" charset="0"/>
              </a:rPr>
              <a:t> ways! Irenaeus: “200 varieties of Gnosticism”</a:t>
            </a:r>
          </a:p>
          <a:p>
            <a:pPr marL="491490" indent="-457200">
              <a:buFont typeface="Arial" panose="020B0604020202020204" pitchFamily="34" charset="0"/>
              <a:buChar char="•"/>
            </a:pPr>
            <a:r>
              <a:rPr lang="en-US" sz="8000" dirty="0" smtClean="0">
                <a:latin typeface="Bookman Old Style" panose="02050604050505020204" pitchFamily="18" charset="0"/>
              </a:rPr>
              <a:t>Luke 21:8 – “Be not deceived… </a:t>
            </a:r>
            <a:r>
              <a:rPr lang="en-US" sz="8000" u="sng" dirty="0" smtClean="0">
                <a:latin typeface="Bookman Old Style" panose="02050604050505020204" pitchFamily="18" charset="0"/>
              </a:rPr>
              <a:t>many</a:t>
            </a:r>
            <a:r>
              <a:rPr lang="en-US" sz="8000" dirty="0" smtClean="0">
                <a:latin typeface="Bookman Old Style" panose="02050604050505020204" pitchFamily="18" charset="0"/>
              </a:rPr>
              <a:t> will come in My name…”</a:t>
            </a:r>
          </a:p>
          <a:p>
            <a:pPr marL="491490" indent="-457200">
              <a:buFont typeface="Arial" panose="020B0604020202020204" pitchFamily="34" charset="0"/>
              <a:buChar char="•"/>
            </a:pPr>
            <a:r>
              <a:rPr lang="en-US" sz="8000" dirty="0" smtClean="0">
                <a:latin typeface="Bookman Old Style" panose="02050604050505020204" pitchFamily="18" charset="0"/>
              </a:rPr>
              <a:t>In fact, Gnosticism is not just one way.  Gnosticism includes many variations!  (Like variations in today’s “Christianity!”)</a:t>
            </a:r>
          </a:p>
          <a:p>
            <a:pPr marL="491490" indent="-457200">
              <a:buFont typeface="Arial" panose="020B0604020202020204" pitchFamily="34" charset="0"/>
              <a:buChar char="•"/>
            </a:pPr>
            <a:r>
              <a:rPr lang="en-US" sz="8000" dirty="0" smtClean="0">
                <a:latin typeface="Bookman Old Style" panose="02050604050505020204" pitchFamily="18" charset="0"/>
              </a:rPr>
              <a:t>Satan went to work immediately before the Church had the New Testament to rely on.  </a:t>
            </a:r>
            <a:endParaRPr lang="en-US" sz="8000" dirty="0">
              <a:latin typeface="Bookman Old Style" panose="02050604050505020204" pitchFamily="18" charset="0"/>
            </a:endParaRPr>
          </a:p>
          <a:p>
            <a:endParaRPr lang="en-US" sz="2800" dirty="0"/>
          </a:p>
          <a:p>
            <a:endParaRPr lang="en-US" sz="2800" dirty="0">
              <a:latin typeface="Bookman Old Style" panose="02050604050505020204" pitchFamily="18" charset="0"/>
            </a:endParaRPr>
          </a:p>
        </p:txBody>
      </p:sp>
    </p:spTree>
    <p:extLst>
      <p:ext uri="{BB962C8B-B14F-4D97-AF65-F5344CB8AC3E}">
        <p14:creationId xmlns:p14="http://schemas.microsoft.com/office/powerpoint/2010/main" val="229688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25000" lnSpcReduction="20000"/>
          </a:bodyPr>
          <a:lstStyle/>
          <a:p>
            <a:pPr algn="ctr"/>
            <a:r>
              <a:rPr lang="en-US" sz="9600" b="1" dirty="0" smtClean="0"/>
              <a:t>“Gnosticism” is from the Greek  word </a:t>
            </a:r>
            <a:r>
              <a:rPr lang="en-US" sz="9600" b="1" i="1" u="sng" dirty="0" smtClean="0"/>
              <a:t>gnosis</a:t>
            </a:r>
            <a:r>
              <a:rPr lang="en-US" sz="9600" b="1" dirty="0" smtClean="0"/>
              <a:t> </a:t>
            </a:r>
          </a:p>
          <a:p>
            <a:pPr marL="491490" indent="-457200">
              <a:buFont typeface="Arial" panose="020B0604020202020204" pitchFamily="34" charset="0"/>
              <a:buChar char="•"/>
            </a:pPr>
            <a:endParaRPr lang="en-US" dirty="0" smtClean="0"/>
          </a:p>
          <a:p>
            <a:pPr marL="491490" indent="-457200">
              <a:buFont typeface="Arial" panose="020B0604020202020204" pitchFamily="34" charset="0"/>
              <a:buChar char="•"/>
            </a:pPr>
            <a:r>
              <a:rPr lang="en-US" sz="9600" dirty="0" smtClean="0"/>
              <a:t>In the NT, “knowledge” is the translation of </a:t>
            </a:r>
            <a:r>
              <a:rPr lang="en-US" sz="9600" b="1" i="1" dirty="0" smtClean="0"/>
              <a:t>gnosis</a:t>
            </a:r>
            <a:r>
              <a:rPr lang="en-US" sz="9600" dirty="0" smtClean="0"/>
              <a:t> or a derivative of it. (The “g” is silent just as “k” is silent in “know.”)</a:t>
            </a:r>
          </a:p>
          <a:p>
            <a:pPr marL="491490" indent="-457200">
              <a:buFont typeface="Arial" panose="020B0604020202020204" pitchFamily="34" charset="0"/>
              <a:buChar char="•"/>
            </a:pPr>
            <a:r>
              <a:rPr lang="en-US" sz="9600" dirty="0" smtClean="0"/>
              <a:t>In Gnosticism, </a:t>
            </a:r>
            <a:r>
              <a:rPr lang="en-US" sz="9600" i="1" dirty="0" smtClean="0"/>
              <a:t>gnosis</a:t>
            </a:r>
            <a:r>
              <a:rPr lang="en-US" sz="9600" dirty="0" smtClean="0"/>
              <a:t> meant mystical or hidden knowledge and wisdom that led to salvation. God’s will is learned from within instead of from the Bible.</a:t>
            </a:r>
          </a:p>
          <a:p>
            <a:pPr marL="491490" indent="-457200">
              <a:buFont typeface="Arial" panose="020B0604020202020204" pitchFamily="34" charset="0"/>
              <a:buChar char="•"/>
            </a:pPr>
            <a:r>
              <a:rPr lang="en-US" sz="9600" dirty="0" smtClean="0"/>
              <a:t>Satan:  “For </a:t>
            </a:r>
            <a:r>
              <a:rPr lang="en-US" sz="9600" dirty="0"/>
              <a:t>God knows that in the day you eat of it your eyes will be opened, and you will be like God, knowing good and </a:t>
            </a:r>
            <a:r>
              <a:rPr lang="en-US" sz="9600" dirty="0" smtClean="0"/>
              <a:t>evil” (Genesis 3:5).</a:t>
            </a:r>
          </a:p>
          <a:p>
            <a:pPr marL="491490" indent="-457200">
              <a:buFont typeface="Arial" panose="020B0604020202020204" pitchFamily="34" charset="0"/>
              <a:buChar char="•"/>
            </a:pPr>
            <a:r>
              <a:rPr lang="en-US" sz="9600" dirty="0" smtClean="0"/>
              <a:t>Eve saw that it was “a </a:t>
            </a:r>
            <a:r>
              <a:rPr lang="en-US" sz="9600" dirty="0"/>
              <a:t>tree desirable to make </a:t>
            </a:r>
            <a:r>
              <a:rPr lang="en-US" sz="9600" i="1" dirty="0"/>
              <a:t>one</a:t>
            </a:r>
            <a:r>
              <a:rPr lang="en-US" sz="9600" dirty="0"/>
              <a:t> </a:t>
            </a:r>
            <a:r>
              <a:rPr lang="en-US" sz="9600" dirty="0" smtClean="0"/>
              <a:t>wise” (verse 6). (“</a:t>
            </a:r>
            <a:r>
              <a:rPr lang="en-US" sz="9600" dirty="0"/>
              <a:t>Knowledge is superior to virtue</a:t>
            </a:r>
            <a:r>
              <a:rPr lang="en-US" sz="9600" dirty="0" smtClean="0"/>
              <a:t>.”)</a:t>
            </a:r>
          </a:p>
          <a:p>
            <a:pPr marL="491490" indent="-457200">
              <a:buFont typeface="Arial" panose="020B0604020202020204" pitchFamily="34" charset="0"/>
              <a:buChar char="•"/>
            </a:pPr>
            <a:r>
              <a:rPr lang="en-US" sz="9600" dirty="0" smtClean="0"/>
              <a:t>Lucifer (“light bringer”) has always confused people with his counterfeit “light.” (Think: my last sermon.)</a:t>
            </a:r>
          </a:p>
          <a:p>
            <a:pPr marL="491490" indent="-457200">
              <a:buFont typeface="Arial" panose="020B0604020202020204" pitchFamily="34" charset="0"/>
              <a:buChar char="•"/>
            </a:pPr>
            <a:r>
              <a:rPr lang="en-US" sz="9600" dirty="0" smtClean="0"/>
              <a:t>“O Timothy!... Turn away from godless chatter and the opposing ideas of what is </a:t>
            </a:r>
            <a:r>
              <a:rPr lang="en-US" sz="9600" u="sng" dirty="0" smtClean="0"/>
              <a:t>falsely called knowledge (</a:t>
            </a:r>
            <a:r>
              <a:rPr lang="en-US" sz="9600" i="1" u="sng" dirty="0" smtClean="0"/>
              <a:t>gnosis</a:t>
            </a:r>
            <a:r>
              <a:rPr lang="en-US" sz="9600" dirty="0" smtClean="0"/>
              <a:t>)” (1 Tim. 6:20, NIV).  (Idealistic but a little truth was mixed with the leaven of major errors.)</a:t>
            </a:r>
          </a:p>
          <a:p>
            <a:pPr marL="491490" indent="-457200">
              <a:buFont typeface="Arial" panose="020B0604020202020204" pitchFamily="34" charset="0"/>
              <a:buChar char="•"/>
            </a:pPr>
            <a:endParaRPr lang="en-US" sz="9600" dirty="0"/>
          </a:p>
          <a:p>
            <a:r>
              <a:rPr lang="en-US" sz="2800" dirty="0" smtClean="0"/>
              <a:t> </a:t>
            </a:r>
            <a:endParaRPr lang="en-US" sz="2800" dirty="0"/>
          </a:p>
          <a:p>
            <a:endParaRPr lang="en-US" sz="2800" dirty="0"/>
          </a:p>
        </p:txBody>
      </p:sp>
    </p:spTree>
    <p:extLst>
      <p:ext uri="{BB962C8B-B14F-4D97-AF65-F5344CB8AC3E}">
        <p14:creationId xmlns:p14="http://schemas.microsoft.com/office/powerpoint/2010/main" val="1572918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77500" lnSpcReduction="20000"/>
          </a:bodyPr>
          <a:lstStyle/>
          <a:p>
            <a:endParaRPr lang="en-US" dirty="0" smtClean="0"/>
          </a:p>
          <a:p>
            <a:pPr algn="ctr"/>
            <a:r>
              <a:rPr lang="en-US" sz="2800" b="1" dirty="0" smtClean="0">
                <a:latin typeface="Bookman Old Style" panose="02050604050505020204" pitchFamily="18" charset="0"/>
              </a:rPr>
              <a:t>Gnosticism is the core of “</a:t>
            </a:r>
            <a:r>
              <a:rPr lang="en-US" sz="2800" b="1" dirty="0" err="1" smtClean="0">
                <a:latin typeface="Bookman Old Style" panose="02050604050505020204" pitchFamily="18" charset="0"/>
              </a:rPr>
              <a:t>Helenistic</a:t>
            </a:r>
            <a:r>
              <a:rPr lang="en-US" sz="2800" b="1" dirty="0">
                <a:latin typeface="Bookman Old Style" panose="02050604050505020204" pitchFamily="18" charset="0"/>
              </a:rPr>
              <a:t> </a:t>
            </a:r>
            <a:r>
              <a:rPr lang="en-US" sz="2800" b="1" dirty="0" smtClean="0">
                <a:latin typeface="Bookman Old Style" panose="02050604050505020204" pitchFamily="18" charset="0"/>
              </a:rPr>
              <a:t>Christianity.” </a:t>
            </a:r>
          </a:p>
          <a:p>
            <a:pPr marL="377190" indent="-342900">
              <a:buFont typeface="Arial" panose="020B0604020202020204" pitchFamily="34" charset="0"/>
              <a:buChar char="•"/>
            </a:pPr>
            <a:r>
              <a:rPr lang="en-US" sz="2400" dirty="0" smtClean="0">
                <a:latin typeface="Bookman Old Style" panose="02050604050505020204" pitchFamily="18" charset="0"/>
              </a:rPr>
              <a:t>In </a:t>
            </a:r>
            <a:r>
              <a:rPr lang="en-US" sz="2400" dirty="0">
                <a:latin typeface="Bookman Old Style" panose="02050604050505020204" pitchFamily="18" charset="0"/>
              </a:rPr>
              <a:t>this </a:t>
            </a:r>
            <a:r>
              <a:rPr lang="en-US" sz="2400" dirty="0" smtClean="0">
                <a:latin typeface="Bookman Old Style" panose="02050604050505020204" pitchFamily="18" charset="0"/>
              </a:rPr>
              <a:t>sermon, “Gnostic Christianity” will be shorthand for today’s “</a:t>
            </a:r>
            <a:r>
              <a:rPr lang="en-US" sz="2400" dirty="0" err="1" smtClean="0">
                <a:latin typeface="Bookman Old Style" panose="02050604050505020204" pitchFamily="18" charset="0"/>
              </a:rPr>
              <a:t>Helenistic</a:t>
            </a:r>
            <a:r>
              <a:rPr lang="en-US" sz="2400" dirty="0" smtClean="0">
                <a:latin typeface="Bookman Old Style" panose="02050604050505020204" pitchFamily="18" charset="0"/>
              </a:rPr>
              <a:t> Christianity,” especially evangelicalism.</a:t>
            </a:r>
          </a:p>
          <a:p>
            <a:pPr marL="377190" indent="-342900">
              <a:buFont typeface="Arial" panose="020B0604020202020204" pitchFamily="34" charset="0"/>
              <a:buChar char="•"/>
            </a:pPr>
            <a:r>
              <a:rPr lang="en-US" sz="2400" dirty="0" smtClean="0">
                <a:latin typeface="Bookman Old Style" panose="02050604050505020204" pitchFamily="18" charset="0"/>
              </a:rPr>
              <a:t>In contrast to </a:t>
            </a:r>
            <a:r>
              <a:rPr lang="en-US" sz="2400" i="1" dirty="0" smtClean="0">
                <a:latin typeface="Bookman Old Style" panose="02050604050505020204" pitchFamily="18" charset="0"/>
              </a:rPr>
              <a:t>NT, Primitive</a:t>
            </a:r>
            <a:r>
              <a:rPr lang="en-US" sz="2400" dirty="0" smtClean="0">
                <a:latin typeface="Bookman Old Style" panose="02050604050505020204" pitchFamily="18" charset="0"/>
              </a:rPr>
              <a:t>, </a:t>
            </a:r>
            <a:r>
              <a:rPr lang="en-US" sz="2400" i="1" dirty="0" smtClean="0">
                <a:latin typeface="Bookman Old Style" panose="02050604050505020204" pitchFamily="18" charset="0"/>
              </a:rPr>
              <a:t>Apostolic</a:t>
            </a:r>
            <a:r>
              <a:rPr lang="en-US" sz="2400" dirty="0" smtClean="0">
                <a:latin typeface="Bookman Old Style" panose="02050604050505020204" pitchFamily="18" charset="0"/>
              </a:rPr>
              <a:t> or </a:t>
            </a:r>
            <a:r>
              <a:rPr lang="en-US" sz="2400" i="1" dirty="0" smtClean="0">
                <a:latin typeface="Bookman Old Style" panose="02050604050505020204" pitchFamily="18" charset="0"/>
              </a:rPr>
              <a:t>Jewish</a:t>
            </a:r>
            <a:r>
              <a:rPr lang="en-US" sz="2400" dirty="0" smtClean="0">
                <a:latin typeface="Bookman Old Style" panose="02050604050505020204" pitchFamily="18" charset="0"/>
              </a:rPr>
              <a:t> Christianity.</a:t>
            </a:r>
          </a:p>
          <a:p>
            <a:pPr marL="377190" indent="-342900">
              <a:buFont typeface="Arial" panose="020B0604020202020204" pitchFamily="34" charset="0"/>
              <a:buChar char="•"/>
            </a:pPr>
            <a:r>
              <a:rPr lang="en-US" sz="2400" dirty="0" smtClean="0">
                <a:latin typeface="Bookman Old Style" panose="02050604050505020204" pitchFamily="18" charset="0"/>
              </a:rPr>
              <a:t>“</a:t>
            </a:r>
            <a:r>
              <a:rPr lang="en-US" sz="2400" dirty="0" err="1" smtClean="0">
                <a:latin typeface="Bookman Old Style" panose="02050604050505020204" pitchFamily="18" charset="0"/>
              </a:rPr>
              <a:t>Helenism</a:t>
            </a:r>
            <a:r>
              <a:rPr lang="en-US" sz="2400" dirty="0" smtClean="0">
                <a:latin typeface="Bookman Old Style" panose="02050604050505020204" pitchFamily="18" charset="0"/>
              </a:rPr>
              <a:t>” was the culture, philosophies and religions of ancient Greece.  The famous Greek philosophers were </a:t>
            </a:r>
            <a:r>
              <a:rPr lang="en-US" sz="2400" u="sng" dirty="0" smtClean="0">
                <a:latin typeface="Bookman Old Style" panose="02050604050505020204" pitchFamily="18" charset="0"/>
              </a:rPr>
              <a:t>Socrates</a:t>
            </a:r>
            <a:r>
              <a:rPr lang="en-US" sz="2400" dirty="0" smtClean="0">
                <a:latin typeface="Bookman Old Style" panose="02050604050505020204" pitchFamily="18" charset="0"/>
              </a:rPr>
              <a:t> (470-399 BC), </a:t>
            </a:r>
            <a:r>
              <a:rPr lang="en-US" sz="2400" u="sng" dirty="0" smtClean="0">
                <a:latin typeface="Bookman Old Style" panose="02050604050505020204" pitchFamily="18" charset="0"/>
              </a:rPr>
              <a:t>Plato</a:t>
            </a:r>
            <a:r>
              <a:rPr lang="en-US" sz="2400" dirty="0">
                <a:latin typeface="Bookman Old Style" panose="02050604050505020204" pitchFamily="18" charset="0"/>
              </a:rPr>
              <a:t> </a:t>
            </a:r>
            <a:r>
              <a:rPr lang="en-US" sz="2400" dirty="0" smtClean="0">
                <a:latin typeface="Bookman Old Style" panose="02050604050505020204" pitchFamily="18" charset="0"/>
              </a:rPr>
              <a:t>(428-387 BC), </a:t>
            </a:r>
            <a:r>
              <a:rPr lang="en-US" sz="2400" u="sng" dirty="0" smtClean="0">
                <a:latin typeface="Bookman Old Style" panose="02050604050505020204" pitchFamily="18" charset="0"/>
              </a:rPr>
              <a:t>Aristotle</a:t>
            </a:r>
            <a:r>
              <a:rPr lang="en-US" sz="2400" dirty="0" smtClean="0">
                <a:latin typeface="Bookman Old Style" panose="02050604050505020204" pitchFamily="18" charset="0"/>
              </a:rPr>
              <a:t> (384-322 BC), </a:t>
            </a:r>
            <a:r>
              <a:rPr lang="en-US" sz="2400" u="sng" dirty="0" smtClean="0">
                <a:latin typeface="Bookman Old Style" panose="02050604050505020204" pitchFamily="18" charset="0"/>
              </a:rPr>
              <a:t>Philo</a:t>
            </a:r>
            <a:r>
              <a:rPr lang="en-US" sz="2400" dirty="0" smtClean="0">
                <a:latin typeface="Bookman Old Style" panose="02050604050505020204" pitchFamily="18" charset="0"/>
              </a:rPr>
              <a:t> (25 BC-50 AD) </a:t>
            </a:r>
          </a:p>
          <a:p>
            <a:pPr marL="377190" indent="-342900">
              <a:buFont typeface="Arial" panose="020B0604020202020204" pitchFamily="34" charset="0"/>
              <a:buChar char="•"/>
            </a:pPr>
            <a:r>
              <a:rPr lang="en-US" sz="2400" dirty="0" smtClean="0">
                <a:latin typeface="Bookman Old Style" panose="02050604050505020204" pitchFamily="18" charset="0"/>
              </a:rPr>
              <a:t>Much of the </a:t>
            </a:r>
            <a:r>
              <a:rPr lang="en-US" sz="2400" dirty="0" err="1" smtClean="0">
                <a:latin typeface="Bookman Old Style" panose="02050604050505020204" pitchFamily="18" charset="0"/>
              </a:rPr>
              <a:t>Helenistic</a:t>
            </a:r>
            <a:r>
              <a:rPr lang="en-US" sz="2400" dirty="0" smtClean="0">
                <a:latin typeface="Bookman Old Style" panose="02050604050505020204" pitchFamily="18" charset="0"/>
              </a:rPr>
              <a:t> culture continued in the Roman Empire</a:t>
            </a:r>
            <a:r>
              <a:rPr lang="en-US" sz="2400" dirty="0">
                <a:latin typeface="Bookman Old Style" panose="02050604050505020204" pitchFamily="18" charset="0"/>
              </a:rPr>
              <a:t> </a:t>
            </a:r>
            <a:r>
              <a:rPr lang="en-US" sz="2400" dirty="0" smtClean="0">
                <a:latin typeface="Bookman Old Style" panose="02050604050505020204" pitchFamily="18" charset="0"/>
              </a:rPr>
              <a:t>(e.g., the Greek language was still widely spoken.)</a:t>
            </a:r>
          </a:p>
          <a:p>
            <a:pPr marL="377190" indent="-342900">
              <a:buFont typeface="Arial" panose="020B0604020202020204" pitchFamily="34" charset="0"/>
              <a:buChar char="•"/>
            </a:pPr>
            <a:r>
              <a:rPr lang="en-US" sz="2400" dirty="0" smtClean="0">
                <a:latin typeface="Bookman Old Style" panose="02050604050505020204" pitchFamily="18" charset="0"/>
              </a:rPr>
              <a:t>Why is that period called “Hellenistic?”     In the NT…</a:t>
            </a:r>
          </a:p>
          <a:p>
            <a:pPr marL="377190" indent="-342900">
              <a:buFont typeface="Arial" panose="020B0604020202020204" pitchFamily="34" charset="0"/>
              <a:buChar char="•"/>
            </a:pPr>
            <a:r>
              <a:rPr lang="en-US" sz="2400" dirty="0" smtClean="0">
                <a:latin typeface="Bookman Old Style" panose="02050604050505020204" pitchFamily="18" charset="0"/>
              </a:rPr>
              <a:t>“Greece” is from the Greek word </a:t>
            </a:r>
            <a:r>
              <a:rPr lang="en-US" sz="2400" i="1" dirty="0" err="1" smtClean="0">
                <a:latin typeface="Bookman Old Style" panose="02050604050505020204" pitchFamily="18" charset="0"/>
              </a:rPr>
              <a:t>hellas</a:t>
            </a:r>
            <a:r>
              <a:rPr lang="en-US" sz="2400" dirty="0" smtClean="0">
                <a:latin typeface="Bookman Old Style" panose="02050604050505020204" pitchFamily="18" charset="0"/>
              </a:rPr>
              <a:t>.</a:t>
            </a:r>
          </a:p>
          <a:p>
            <a:pPr marL="377190" indent="-342900">
              <a:buFont typeface="Arial" panose="020B0604020202020204" pitchFamily="34" charset="0"/>
              <a:buChar char="•"/>
            </a:pPr>
            <a:r>
              <a:rPr lang="en-US" sz="2400" dirty="0" smtClean="0">
                <a:latin typeface="Bookman Old Style" panose="02050604050505020204" pitchFamily="18" charset="0"/>
              </a:rPr>
              <a:t>A “Greek” (man) is from the Greek word </a:t>
            </a:r>
            <a:r>
              <a:rPr lang="en-US" sz="2400" i="1" dirty="0" err="1" smtClean="0">
                <a:latin typeface="Bookman Old Style" panose="02050604050505020204" pitchFamily="18" charset="0"/>
              </a:rPr>
              <a:t>hellen</a:t>
            </a:r>
            <a:r>
              <a:rPr lang="en-US" sz="2400" dirty="0" smtClean="0">
                <a:latin typeface="Bookman Old Style" panose="02050604050505020204" pitchFamily="18" charset="0"/>
              </a:rPr>
              <a:t>.</a:t>
            </a:r>
          </a:p>
          <a:p>
            <a:pPr marL="377190" indent="-342900">
              <a:buFont typeface="Arial" panose="020B0604020202020204" pitchFamily="34" charset="0"/>
              <a:buChar char="•"/>
            </a:pPr>
            <a:r>
              <a:rPr lang="en-US" sz="2400" dirty="0" smtClean="0">
                <a:latin typeface="Bookman Old Style" panose="02050604050505020204" pitchFamily="18" charset="0"/>
              </a:rPr>
              <a:t>A “Greek” (woman) is from the Greek word </a:t>
            </a:r>
            <a:r>
              <a:rPr lang="en-US" sz="2400" i="1" dirty="0" err="1" smtClean="0">
                <a:latin typeface="Bookman Old Style" panose="02050604050505020204" pitchFamily="18" charset="0"/>
              </a:rPr>
              <a:t>hellenis</a:t>
            </a:r>
            <a:r>
              <a:rPr lang="en-US" sz="2400" dirty="0" smtClean="0">
                <a:latin typeface="Bookman Old Style" panose="02050604050505020204" pitchFamily="18" charset="0"/>
              </a:rPr>
              <a:t>.</a:t>
            </a:r>
          </a:p>
          <a:p>
            <a:pPr marL="377190" indent="-342900">
              <a:buFont typeface="Arial" panose="020B0604020202020204" pitchFamily="34" charset="0"/>
              <a:buChar char="•"/>
            </a:pPr>
            <a:r>
              <a:rPr lang="en-US" sz="2400" dirty="0" smtClean="0">
                <a:latin typeface="Bookman Old Style" panose="02050604050505020204" pitchFamily="18" charset="0"/>
              </a:rPr>
              <a:t>The “Greek” (language) is from </a:t>
            </a:r>
            <a:r>
              <a:rPr lang="en-US" sz="2400" i="1" dirty="0" err="1" smtClean="0">
                <a:latin typeface="Bookman Old Style" panose="02050604050505020204" pitchFamily="18" charset="0"/>
              </a:rPr>
              <a:t>hellenikos</a:t>
            </a:r>
            <a:r>
              <a:rPr lang="en-US" sz="2400" dirty="0" smtClean="0">
                <a:latin typeface="Bookman Old Style" panose="02050604050505020204" pitchFamily="18" charset="0"/>
              </a:rPr>
              <a:t>.</a:t>
            </a:r>
          </a:p>
          <a:p>
            <a:pPr marL="377190" indent="-342900">
              <a:buFont typeface="Arial" panose="020B0604020202020204" pitchFamily="34" charset="0"/>
              <a:buChar char="•"/>
            </a:pPr>
            <a:r>
              <a:rPr lang="en-US" sz="2400" dirty="0" smtClean="0">
                <a:latin typeface="Bookman Old Style" panose="02050604050505020204" pitchFamily="18" charset="0"/>
              </a:rPr>
              <a:t>“Hellenistic” sounds </a:t>
            </a:r>
            <a:r>
              <a:rPr lang="en-US" sz="2400" dirty="0">
                <a:latin typeface="Bookman Old Style" panose="02050604050505020204" pitchFamily="18" charset="0"/>
              </a:rPr>
              <a:t>more intellectual </a:t>
            </a:r>
            <a:r>
              <a:rPr lang="en-US" sz="2400" dirty="0" smtClean="0">
                <a:latin typeface="Bookman Old Style" panose="02050604050505020204" pitchFamily="18" charset="0"/>
              </a:rPr>
              <a:t>than “Grecian!”</a:t>
            </a:r>
            <a:endParaRPr lang="en-US" sz="2400" dirty="0">
              <a:latin typeface="Bookman Old Style" panose="02050604050505020204" pitchFamily="18" charset="0"/>
            </a:endParaRPr>
          </a:p>
          <a:p>
            <a:pPr marL="377190" indent="-342900">
              <a:buFont typeface="Arial" panose="020B0604020202020204" pitchFamily="34" charset="0"/>
              <a:buChar char="•"/>
            </a:pPr>
            <a:r>
              <a:rPr lang="en-US" sz="2400" dirty="0" smtClean="0"/>
              <a:t>So:  When </a:t>
            </a:r>
            <a:r>
              <a:rPr lang="en-US" sz="2400" dirty="0"/>
              <a:t>the beliefs of a Christian group </a:t>
            </a:r>
            <a:r>
              <a:rPr lang="en-US" sz="2400" dirty="0" smtClean="0"/>
              <a:t>are partly </a:t>
            </a:r>
            <a:r>
              <a:rPr lang="en-US" sz="2400" dirty="0"/>
              <a:t>biblical and partly Hellenistic philosophy, we call that </a:t>
            </a:r>
            <a:r>
              <a:rPr lang="en-US" sz="2400" u="sng" dirty="0" smtClean="0"/>
              <a:t>syncretism (amalgam)</a:t>
            </a:r>
            <a:r>
              <a:rPr lang="en-US" sz="2400" dirty="0" smtClean="0"/>
              <a:t> “</a:t>
            </a:r>
            <a:r>
              <a:rPr lang="en-US" sz="2400" dirty="0" err="1" smtClean="0"/>
              <a:t>Helenistic</a:t>
            </a:r>
            <a:r>
              <a:rPr lang="en-US" sz="2400" dirty="0" smtClean="0"/>
              <a:t> </a:t>
            </a:r>
            <a:r>
              <a:rPr lang="en-US" sz="2400" dirty="0"/>
              <a:t>Christianity</a:t>
            </a:r>
            <a:r>
              <a:rPr lang="en-US" sz="2400" dirty="0" smtClean="0"/>
              <a:t>.”  A major excuse is often </a:t>
            </a:r>
            <a:r>
              <a:rPr lang="en-US" sz="2400" u="sng" dirty="0" smtClean="0"/>
              <a:t>ecumenism</a:t>
            </a:r>
            <a:r>
              <a:rPr lang="en-US" sz="2400" dirty="0"/>
              <a:t> </a:t>
            </a:r>
            <a:r>
              <a:rPr lang="en-US" sz="2400" dirty="0" smtClean="0"/>
              <a:t>(“many pathways to God!”). </a:t>
            </a:r>
            <a:endParaRPr lang="en-US" sz="2400" dirty="0"/>
          </a:p>
          <a:p>
            <a:endParaRPr lang="en-US" sz="2400" dirty="0">
              <a:latin typeface="Bookman Old Style" panose="02050604050505020204" pitchFamily="18" charset="0"/>
            </a:endParaRP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3058985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lnSpcReduction="10000"/>
          </a:bodyPr>
          <a:lstStyle/>
          <a:p>
            <a:endParaRPr lang="en-US" dirty="0" smtClean="0"/>
          </a:p>
          <a:p>
            <a:pPr algn="ctr"/>
            <a:r>
              <a:rPr lang="en-US" sz="2400" b="1" dirty="0" smtClean="0">
                <a:latin typeface="Bookman Old Style" panose="02050604050505020204" pitchFamily="18" charset="0"/>
              </a:rPr>
              <a:t>The good and bad of Hellenistic influences</a:t>
            </a:r>
          </a:p>
          <a:p>
            <a:pPr marL="377190" indent="-342900">
              <a:buFont typeface="Arial" panose="020B0604020202020204" pitchFamily="34" charset="0"/>
              <a:buChar char="•"/>
            </a:pPr>
            <a:r>
              <a:rPr lang="en-US" sz="2400" dirty="0" smtClean="0">
                <a:latin typeface="Bookman Old Style" panose="02050604050505020204" pitchFamily="18" charset="0"/>
              </a:rPr>
              <a:t>The Roman Empire absorbed much of the </a:t>
            </a:r>
            <a:r>
              <a:rPr lang="en-US" sz="2400" dirty="0" err="1" smtClean="0">
                <a:latin typeface="Bookman Old Style" panose="02050604050505020204" pitchFamily="18" charset="0"/>
              </a:rPr>
              <a:t>Helenistic</a:t>
            </a:r>
            <a:r>
              <a:rPr lang="en-US" sz="2400" dirty="0" smtClean="0">
                <a:latin typeface="Bookman Old Style" panose="02050604050505020204" pitchFamily="18" charset="0"/>
              </a:rPr>
              <a:t> culture plus the Greek language. </a:t>
            </a:r>
            <a:r>
              <a:rPr lang="en-US" sz="2400" dirty="0">
                <a:latin typeface="Bookman Old Style" panose="02050604050505020204" pitchFamily="18" charset="0"/>
              </a:rPr>
              <a:t> T</a:t>
            </a:r>
            <a:r>
              <a:rPr lang="en-US" sz="2400" dirty="0" smtClean="0">
                <a:latin typeface="Bookman Old Style" panose="02050604050505020204" pitchFamily="18" charset="0"/>
              </a:rPr>
              <a:t>hat Greek/Roman culture was a major influence at the time of Christ. </a:t>
            </a:r>
          </a:p>
          <a:p>
            <a:pPr marL="377190" indent="-342900">
              <a:buFont typeface="Arial" panose="020B0604020202020204" pitchFamily="34" charset="0"/>
              <a:buChar char="•"/>
            </a:pPr>
            <a:r>
              <a:rPr lang="en-US" sz="2400" dirty="0" smtClean="0">
                <a:latin typeface="Bookman Old Style" panose="02050604050505020204" pitchFamily="18" charset="0"/>
              </a:rPr>
              <a:t>The rise and spread of the Greek empire was </a:t>
            </a:r>
            <a:r>
              <a:rPr lang="en-US" sz="2400" u="sng" dirty="0" smtClean="0">
                <a:latin typeface="Bookman Old Style" panose="02050604050505020204" pitchFamily="18" charset="0"/>
              </a:rPr>
              <a:t>both good and bad</a:t>
            </a:r>
            <a:r>
              <a:rPr lang="en-US" sz="2400" dirty="0" smtClean="0">
                <a:latin typeface="Bookman Old Style" panose="02050604050505020204" pitchFamily="18" charset="0"/>
              </a:rPr>
              <a:t> for the ministry of Jesus Christ and the start of NT Christianity.</a:t>
            </a:r>
          </a:p>
          <a:p>
            <a:pPr marL="377190" indent="-342900">
              <a:buFont typeface="Arial" panose="020B0604020202020204" pitchFamily="34" charset="0"/>
              <a:buChar char="•"/>
            </a:pPr>
            <a:r>
              <a:rPr lang="en-US" sz="2400" dirty="0" smtClean="0">
                <a:latin typeface="Bookman Old Style" panose="02050604050505020204" pitchFamily="18" charset="0"/>
              </a:rPr>
              <a:t>Some </a:t>
            </a:r>
            <a:r>
              <a:rPr lang="en-US" sz="2400" u="sng" dirty="0" smtClean="0">
                <a:latin typeface="Bookman Old Style" panose="02050604050505020204" pitchFamily="18" charset="0"/>
              </a:rPr>
              <a:t>good</a:t>
            </a:r>
            <a:r>
              <a:rPr lang="en-US" sz="2400" dirty="0" smtClean="0">
                <a:latin typeface="Bookman Old Style" panose="02050604050505020204" pitchFamily="18" charset="0"/>
              </a:rPr>
              <a:t> benefits:  More peaceful (less violent and brutal), more civilized, a common language, more literacy and interest in learning, better roads, etc.</a:t>
            </a:r>
          </a:p>
          <a:p>
            <a:pPr marL="377190" indent="-342900">
              <a:buFont typeface="Arial" panose="020B0604020202020204" pitchFamily="34" charset="0"/>
              <a:buChar char="•"/>
            </a:pPr>
            <a:r>
              <a:rPr lang="en-US" sz="2400" dirty="0" smtClean="0">
                <a:latin typeface="Bookman Old Style" panose="02050604050505020204" pitchFamily="18" charset="0"/>
              </a:rPr>
              <a:t>But a major problem was how Hellenistic philosophies quickly began to infiltrate true Christianity. </a:t>
            </a:r>
          </a:p>
          <a:p>
            <a:pPr marL="377190" indent="-342900">
              <a:buFont typeface="Arial" panose="020B0604020202020204" pitchFamily="34" charset="0"/>
              <a:buChar char="•"/>
            </a:pPr>
            <a:r>
              <a:rPr lang="en-US" sz="2400" dirty="0" smtClean="0">
                <a:latin typeface="Bookman Old Style" panose="02050604050505020204" pitchFamily="18" charset="0"/>
              </a:rPr>
              <a:t>Therefore, the NT Church had to battle against Jewish resistance </a:t>
            </a:r>
            <a:r>
              <a:rPr lang="en-US" sz="2400" i="1" dirty="0" smtClean="0">
                <a:latin typeface="Bookman Old Style" panose="02050604050505020204" pitchFamily="18" charset="0"/>
              </a:rPr>
              <a:t>and</a:t>
            </a:r>
            <a:r>
              <a:rPr lang="en-US" sz="2400" dirty="0" smtClean="0">
                <a:latin typeface="Bookman Old Style" panose="02050604050505020204" pitchFamily="18" charset="0"/>
              </a:rPr>
              <a:t> Greek heresies.  Absorbing Greek religious philosophies resulted in what came to be called “Gnosticism” and “Hellenistic Christianity.” </a:t>
            </a:r>
          </a:p>
        </p:txBody>
      </p:sp>
    </p:spTree>
    <p:extLst>
      <p:ext uri="{BB962C8B-B14F-4D97-AF65-F5344CB8AC3E}">
        <p14:creationId xmlns:p14="http://schemas.microsoft.com/office/powerpoint/2010/main" val="376642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92500" lnSpcReduction="10000"/>
          </a:bodyPr>
          <a:lstStyle/>
          <a:p>
            <a:pPr algn="ctr"/>
            <a:r>
              <a:rPr lang="en-US" sz="2400" b="1" dirty="0" smtClean="0">
                <a:latin typeface="Bookman Old Style" panose="02050604050505020204" pitchFamily="18" charset="0"/>
              </a:rPr>
              <a:t>Christian Antinomianism</a:t>
            </a:r>
          </a:p>
          <a:p>
            <a:pPr marL="377190" indent="-342900">
              <a:buFont typeface="Arial" panose="020B0604020202020204" pitchFamily="34" charset="0"/>
              <a:buChar char="•"/>
            </a:pPr>
            <a:r>
              <a:rPr lang="en-US" sz="2400" dirty="0">
                <a:latin typeface="Bookman Old Style" panose="02050604050505020204" pitchFamily="18" charset="0"/>
              </a:rPr>
              <a:t>Christian </a:t>
            </a:r>
            <a:r>
              <a:rPr lang="en-US" sz="2400" dirty="0" smtClean="0">
                <a:latin typeface="Bookman Old Style" panose="02050604050505020204" pitchFamily="18" charset="0"/>
              </a:rPr>
              <a:t>antinomianism:  Grace has replaced law, </a:t>
            </a:r>
            <a:r>
              <a:rPr lang="en-US" sz="2400" dirty="0">
                <a:latin typeface="Bookman Old Style" panose="02050604050505020204" pitchFamily="18" charset="0"/>
              </a:rPr>
              <a:t>especially OT laws</a:t>
            </a:r>
            <a:r>
              <a:rPr lang="en-US" sz="2400" dirty="0" smtClean="0">
                <a:latin typeface="Bookman Old Style" panose="02050604050505020204" pitchFamily="18" charset="0"/>
              </a:rPr>
              <a:t>. Law </a:t>
            </a:r>
            <a:r>
              <a:rPr lang="en-US" sz="2400" dirty="0">
                <a:latin typeface="Bookman Old Style" panose="02050604050505020204" pitchFamily="18" charset="0"/>
              </a:rPr>
              <a:t>OR </a:t>
            </a:r>
            <a:r>
              <a:rPr lang="en-US" sz="2400" dirty="0" smtClean="0">
                <a:latin typeface="Bookman Old Style" panose="02050604050505020204" pitchFamily="18" charset="0"/>
              </a:rPr>
              <a:t>grace.  Obedience OR faith.  </a:t>
            </a:r>
            <a:endParaRPr lang="en-US" sz="2400" dirty="0">
              <a:latin typeface="Bookman Old Style" panose="02050604050505020204" pitchFamily="18" charset="0"/>
            </a:endParaRPr>
          </a:p>
          <a:p>
            <a:pPr marL="377190" indent="-342900">
              <a:buFont typeface="Arial" panose="020B0604020202020204" pitchFamily="34" charset="0"/>
              <a:buChar char="•"/>
            </a:pPr>
            <a:r>
              <a:rPr lang="en-US" sz="2400" dirty="0" smtClean="0">
                <a:latin typeface="Bookman Old Style" panose="02050604050505020204" pitchFamily="18" charset="0"/>
              </a:rPr>
              <a:t>It’s not pure antinomianism (that would be anarchy!).</a:t>
            </a:r>
            <a:endParaRPr lang="en-US" sz="2400" dirty="0">
              <a:latin typeface="Bookman Old Style" panose="02050604050505020204" pitchFamily="18" charset="0"/>
            </a:endParaRPr>
          </a:p>
          <a:p>
            <a:pPr marL="377190" indent="-342900">
              <a:buFont typeface="Arial" panose="020B0604020202020204" pitchFamily="34" charset="0"/>
              <a:buChar char="•"/>
            </a:pPr>
            <a:r>
              <a:rPr lang="en-US" sz="2400" dirty="0" smtClean="0">
                <a:latin typeface="Bookman Old Style" panose="02050604050505020204" pitchFamily="18" charset="0"/>
              </a:rPr>
              <a:t>It </a:t>
            </a:r>
            <a:r>
              <a:rPr lang="en-US" sz="2400" dirty="0">
                <a:latin typeface="Bookman Old Style" panose="02050604050505020204" pitchFamily="18" charset="0"/>
              </a:rPr>
              <a:t>is </a:t>
            </a:r>
            <a:r>
              <a:rPr lang="en-US" sz="2400" i="1" u="sng" dirty="0" smtClean="0">
                <a:latin typeface="Bookman Old Style" panose="02050604050505020204" pitchFamily="18" charset="0"/>
              </a:rPr>
              <a:t>selective</a:t>
            </a:r>
            <a:r>
              <a:rPr lang="en-US" sz="2400" dirty="0" smtClean="0">
                <a:latin typeface="Bookman Old Style" panose="02050604050505020204" pitchFamily="18" charset="0"/>
              </a:rPr>
              <a:t>.  Religions and individuals adopt their own “do’s and don’ts, and sometimes they coincide with biblical laws. </a:t>
            </a:r>
          </a:p>
          <a:p>
            <a:pPr marL="377190" indent="-342900">
              <a:buFont typeface="Arial" panose="020B0604020202020204" pitchFamily="34" charset="0"/>
              <a:buChar char="•"/>
            </a:pPr>
            <a:r>
              <a:rPr lang="en-US" sz="2400" dirty="0" smtClean="0"/>
              <a:t>Romans </a:t>
            </a:r>
            <a:r>
              <a:rPr lang="en-US" sz="2400" dirty="0"/>
              <a:t>8:7 </a:t>
            </a:r>
            <a:r>
              <a:rPr lang="en-US" sz="2400" dirty="0" smtClean="0"/>
              <a:t>   “Because </a:t>
            </a:r>
            <a:r>
              <a:rPr lang="en-US" sz="2400" dirty="0"/>
              <a:t>the carnal </a:t>
            </a:r>
            <a:r>
              <a:rPr lang="en-US" sz="2400" dirty="0" smtClean="0"/>
              <a:t>mind [HUMAN NATURE] </a:t>
            </a:r>
            <a:r>
              <a:rPr lang="en-US" sz="2400" dirty="0"/>
              <a:t>is enmity against God; for it is not subject to the law of God, nor indeed can be</a:t>
            </a:r>
            <a:r>
              <a:rPr lang="en-US" sz="2400" dirty="0" smtClean="0"/>
              <a:t>.”</a:t>
            </a:r>
          </a:p>
          <a:p>
            <a:pPr marL="377190" indent="-342900">
              <a:buFont typeface="Arial" panose="020B0604020202020204" pitchFamily="34" charset="0"/>
              <a:buChar char="•"/>
            </a:pPr>
            <a:r>
              <a:rPr lang="en-US" sz="2400" dirty="0" smtClean="0"/>
              <a:t>Hence: “God doesn’t require me to obey this law, but I’m choosing to abide by it (most of the time) to show my love for God, because it’s practical, or because I’m a ‘good’ person.”  (Self-righteous!)</a:t>
            </a:r>
            <a:endParaRPr lang="en-US" sz="2400" dirty="0"/>
          </a:p>
          <a:p>
            <a:pPr marL="377190" indent="-342900">
              <a:buFont typeface="Arial" panose="020B0604020202020204" pitchFamily="34" charset="0"/>
              <a:buChar char="•"/>
            </a:pPr>
            <a:r>
              <a:rPr lang="en-US" sz="2400" dirty="0" smtClean="0">
                <a:latin typeface="Bookman Old Style" panose="02050604050505020204" pitchFamily="18" charset="0"/>
              </a:rPr>
              <a:t> It ignores the many OT and NT scriptures that teach “fear of God” and warn of consequences of disobedience.</a:t>
            </a:r>
          </a:p>
          <a:p>
            <a:pPr marL="377190" indent="-342900">
              <a:buFont typeface="Arial" panose="020B0604020202020204" pitchFamily="34" charset="0"/>
              <a:buChar char="•"/>
            </a:pPr>
            <a:r>
              <a:rPr lang="en-US" sz="2400" u="sng" dirty="0" smtClean="0">
                <a:latin typeface="Bookman Old Style" panose="02050604050505020204" pitchFamily="18" charset="0"/>
              </a:rPr>
              <a:t>God “hates” antinomianism</a:t>
            </a:r>
            <a:r>
              <a:rPr lang="en-US" sz="2400" dirty="0" smtClean="0">
                <a:latin typeface="Bookman Old Style" panose="02050604050505020204" pitchFamily="18" charset="0"/>
              </a:rPr>
              <a:t>, even selective antinomianism!  </a:t>
            </a:r>
            <a:r>
              <a:rPr lang="en-US" sz="2400" u="sng" dirty="0" smtClean="0">
                <a:latin typeface="Bookman Old Style" panose="02050604050505020204" pitchFamily="18" charset="0"/>
              </a:rPr>
              <a:t>The NT has many stern warnings</a:t>
            </a:r>
            <a:r>
              <a:rPr lang="en-US" sz="2400" dirty="0" smtClean="0">
                <a:latin typeface="Bookman Old Style" panose="02050604050505020204" pitchFamily="18" charset="0"/>
              </a:rPr>
              <a:t>!</a:t>
            </a:r>
          </a:p>
          <a:p>
            <a:pPr marL="377190" indent="-342900">
              <a:buFont typeface="Arial" panose="020B0604020202020204" pitchFamily="34" charset="0"/>
              <a:buChar char="•"/>
            </a:pPr>
            <a:endParaRPr lang="en-US" sz="2400" dirty="0" smtClean="0">
              <a:latin typeface="Bookman Old Style" panose="02050604050505020204" pitchFamily="18" charset="0"/>
            </a:endParaRPr>
          </a:p>
        </p:txBody>
      </p:sp>
    </p:spTree>
    <p:extLst>
      <p:ext uri="{BB962C8B-B14F-4D97-AF65-F5344CB8AC3E}">
        <p14:creationId xmlns:p14="http://schemas.microsoft.com/office/powerpoint/2010/main" val="81153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92500" lnSpcReduction="10000"/>
          </a:bodyPr>
          <a:lstStyle/>
          <a:p>
            <a:endParaRPr lang="en-US" sz="2400" dirty="0" smtClean="0">
              <a:latin typeface="Bookman Old Style" panose="02050604050505020204" pitchFamily="18" charset="0"/>
            </a:endParaRPr>
          </a:p>
          <a:p>
            <a:pPr algn="ctr"/>
            <a:r>
              <a:rPr lang="en-US" sz="2400" b="1" dirty="0" smtClean="0">
                <a:latin typeface="Bookman Old Style" panose="02050604050505020204" pitchFamily="18" charset="0"/>
              </a:rPr>
              <a:t>Primitive Christianity versus Hellenistic Christianity. </a:t>
            </a:r>
          </a:p>
          <a:p>
            <a:pPr marL="377190" indent="-342900">
              <a:buFont typeface="Arial" panose="020B0604020202020204" pitchFamily="34" charset="0"/>
              <a:buChar char="•"/>
            </a:pPr>
            <a:r>
              <a:rPr lang="en-US" sz="2400" dirty="0" smtClean="0">
                <a:latin typeface="Bookman Old Style" panose="02050604050505020204" pitchFamily="18" charset="0"/>
              </a:rPr>
              <a:t>The apostolic Church can be called “Primitive Christianity.” (aka NT, orthodox, apostolic or Jewish Christianity). </a:t>
            </a:r>
          </a:p>
          <a:p>
            <a:pPr marL="377190" indent="-342900">
              <a:buFont typeface="Arial" panose="020B0604020202020204" pitchFamily="34" charset="0"/>
              <a:buChar char="•"/>
            </a:pPr>
            <a:r>
              <a:rPr lang="en-US" sz="2400" dirty="0" smtClean="0">
                <a:latin typeface="Bookman Old Style" panose="02050604050505020204" pitchFamily="18" charset="0"/>
              </a:rPr>
              <a:t>We consider “primitive” a compliment, meaning </a:t>
            </a:r>
            <a:r>
              <a:rPr lang="en-US" sz="2400" u="sng" dirty="0" smtClean="0">
                <a:latin typeface="Bookman Old Style" panose="02050604050505020204" pitchFamily="18" charset="0"/>
              </a:rPr>
              <a:t>original</a:t>
            </a:r>
            <a:r>
              <a:rPr lang="en-US" sz="2400" dirty="0" smtClean="0">
                <a:latin typeface="Bookman Old Style" panose="02050604050505020204" pitchFamily="18" charset="0"/>
              </a:rPr>
              <a:t>.</a:t>
            </a:r>
          </a:p>
          <a:p>
            <a:pPr marL="377190" indent="-342900">
              <a:buFont typeface="Arial" panose="020B0604020202020204" pitchFamily="34" charset="0"/>
              <a:buChar char="•"/>
            </a:pPr>
            <a:r>
              <a:rPr lang="en-US" sz="2400" dirty="0" smtClean="0">
                <a:latin typeface="Bookman Old Style" panose="02050604050505020204" pitchFamily="18" charset="0"/>
              </a:rPr>
              <a:t>However, the intellectual and snobbish Greeks regarded “Jewish Christianity” as “primitive” in the sense of simplistic, legalistic, juvenile, backwards, in bondage.</a:t>
            </a:r>
          </a:p>
          <a:p>
            <a:pPr marL="377190" indent="-342900">
              <a:buFont typeface="Arial" panose="020B0604020202020204" pitchFamily="34" charset="0"/>
              <a:buChar char="•"/>
            </a:pPr>
            <a:r>
              <a:rPr lang="en-US" sz="2400" dirty="0" smtClean="0">
                <a:latin typeface="Bookman Old Style" panose="02050604050505020204" pitchFamily="18" charset="0"/>
              </a:rPr>
              <a:t>Worse yet, they considered it materialistic and evil!!</a:t>
            </a:r>
          </a:p>
          <a:p>
            <a:pPr marL="377190" indent="-342900">
              <a:buFont typeface="Arial" panose="020B0604020202020204" pitchFamily="34" charset="0"/>
              <a:buChar char="•"/>
            </a:pPr>
            <a:r>
              <a:rPr lang="en-US" sz="2400" dirty="0" smtClean="0">
                <a:latin typeface="Bookman Old Style" panose="02050604050505020204" pitchFamily="18" charset="0"/>
              </a:rPr>
              <a:t>The Greeks (including </a:t>
            </a:r>
            <a:r>
              <a:rPr lang="en-US" sz="2400" dirty="0" err="1" smtClean="0">
                <a:latin typeface="Bookman Old Style" panose="02050604050505020204" pitchFamily="18" charset="0"/>
              </a:rPr>
              <a:t>Helenized</a:t>
            </a:r>
            <a:r>
              <a:rPr lang="en-US" sz="2400" dirty="0" smtClean="0">
                <a:latin typeface="Bookman Old Style" panose="02050604050505020204" pitchFamily="18" charset="0"/>
              </a:rPr>
              <a:t> Jews) were attracted to the wise and charismatic Jesus Christ and the power of the Holy Spirit, but many of them were determined to “improve” Christianity by making it more intellectual and “spiritual” by combining </a:t>
            </a:r>
            <a:r>
              <a:rPr lang="en-US" sz="2400" dirty="0">
                <a:latin typeface="Bookman Old Style" panose="02050604050505020204" pitchFamily="18" charset="0"/>
              </a:rPr>
              <a:t>it with Hellenistic </a:t>
            </a:r>
            <a:r>
              <a:rPr lang="en-US" sz="2400" dirty="0" smtClean="0">
                <a:latin typeface="Bookman Old Style" panose="02050604050505020204" pitchFamily="18" charset="0"/>
              </a:rPr>
              <a:t>beliefs and divorcing it from the Old Testament. </a:t>
            </a:r>
          </a:p>
          <a:p>
            <a:pPr marL="377190" indent="-342900">
              <a:buFont typeface="Arial" panose="020B0604020202020204" pitchFamily="34" charset="0"/>
              <a:buChar char="•"/>
            </a:pPr>
            <a:r>
              <a:rPr lang="en-US" sz="2400" dirty="0" smtClean="0">
                <a:latin typeface="Bookman Old Style" panose="02050604050505020204" pitchFamily="18" charset="0"/>
              </a:rPr>
              <a:t>They believed in </a:t>
            </a:r>
            <a:r>
              <a:rPr lang="en-US" sz="2400" dirty="0">
                <a:latin typeface="Bookman Old Style" panose="02050604050505020204" pitchFamily="18" charset="0"/>
              </a:rPr>
              <a:t>“immortal </a:t>
            </a:r>
            <a:r>
              <a:rPr lang="en-US" sz="2400" dirty="0" smtClean="0">
                <a:latin typeface="Bookman Old Style" panose="02050604050505020204" pitchFamily="18" charset="0"/>
              </a:rPr>
              <a:t>souls” through which </a:t>
            </a:r>
            <a:r>
              <a:rPr lang="en-US" sz="2400" i="1" dirty="0" smtClean="0">
                <a:latin typeface="Bookman Old Style" panose="02050604050505020204" pitchFamily="18" charset="0"/>
              </a:rPr>
              <a:t>inward</a:t>
            </a:r>
            <a:r>
              <a:rPr lang="en-US" sz="2400" dirty="0" smtClean="0">
                <a:latin typeface="Bookman Old Style" panose="02050604050505020204" pitchFamily="18" charset="0"/>
              </a:rPr>
              <a:t> “spirituality” and “revelation” comes to us from God.</a:t>
            </a:r>
          </a:p>
        </p:txBody>
      </p:sp>
    </p:spTree>
    <p:extLst>
      <p:ext uri="{BB962C8B-B14F-4D97-AF65-F5344CB8AC3E}">
        <p14:creationId xmlns:p14="http://schemas.microsoft.com/office/powerpoint/2010/main" val="3797499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heer Blue 16x9">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2851</Words>
  <Application>Microsoft Office PowerPoint</Application>
  <PresentationFormat>On-screen Show (4:3)</PresentationFormat>
  <Paragraphs>183</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Bookman Old Style</vt:lpstr>
      <vt:lpstr>Constantia</vt:lpstr>
      <vt:lpstr>Sheer Blue 16x9</vt:lpstr>
      <vt:lpstr>Gnosticism—Part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2016-12-14T03:08:49Z</dcterms:created>
  <dcterms:modified xsi:type="dcterms:W3CDTF">2016-12-26T03:27:10Z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