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0" r:id="rId3"/>
    <p:sldId id="267" r:id="rId4"/>
    <p:sldId id="266" r:id="rId5"/>
    <p:sldId id="275" r:id="rId6"/>
    <p:sldId id="261" r:id="rId7"/>
    <p:sldId id="280" r:id="rId8"/>
    <p:sldId id="272" r:id="rId9"/>
    <p:sldId id="276" r:id="rId10"/>
    <p:sldId id="262" r:id="rId11"/>
    <p:sldId id="277" r:id="rId12"/>
    <p:sldId id="263" r:id="rId13"/>
    <p:sldId id="281" r:id="rId14"/>
    <p:sldId id="264" r:id="rId15"/>
    <p:sldId id="265" r:id="rId16"/>
    <p:sldId id="268" r:id="rId17"/>
    <p:sldId id="279" r:id="rId18"/>
    <p:sldId id="282" r:id="rId19"/>
    <p:sldId id="269" r:id="rId20"/>
    <p:sldId id="283" r:id="rId21"/>
    <p:sldId id="270" r:id="rId22"/>
    <p:sldId id="271" r:id="rId23"/>
    <p:sldId id="274"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2" autoAdjust="0"/>
    <p:restoredTop sz="50179" autoAdjust="0"/>
  </p:normalViewPr>
  <p:slideViewPr>
    <p:cSldViewPr>
      <p:cViewPr varScale="1">
        <p:scale>
          <a:sx n="45" d="100"/>
          <a:sy n="45" d="100"/>
        </p:scale>
        <p:origin x="1982" y="48"/>
      </p:cViewPr>
      <p:guideLst>
        <p:guide orient="horz" pos="2160"/>
        <p:guide pos="2880"/>
      </p:guideLst>
    </p:cSldViewPr>
  </p:slideViewPr>
  <p:notesTextViewPr>
    <p:cViewPr>
      <p:scale>
        <a:sx n="100" d="100"/>
        <a:sy n="100" d="100"/>
      </p:scale>
      <p:origin x="0" y="0"/>
    </p:cViewPr>
  </p:notesTextViewPr>
  <p:notesViewPr>
    <p:cSldViewPr>
      <p:cViewPr>
        <p:scale>
          <a:sx n="60" d="100"/>
          <a:sy n="60" d="100"/>
        </p:scale>
        <p:origin x="-4326" y="-11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40B5D6-B7D6-4484-AB02-09E33BEAC75B}" type="datetimeFigureOut">
              <a:rPr lang="en-US" smtClean="0"/>
              <a:pPr/>
              <a:t>11/3/2018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DC08C1-6CDE-4E56-985B-47FBCB7CB9A0}" type="slidenum">
              <a:rPr lang="en-US" smtClean="0"/>
              <a:pPr/>
              <a:t>‹#›</a:t>
            </a:fld>
            <a:endParaRPr lang="en-US"/>
          </a:p>
        </p:txBody>
      </p:sp>
    </p:spTree>
    <p:extLst>
      <p:ext uri="{BB962C8B-B14F-4D97-AF65-F5344CB8AC3E}">
        <p14:creationId xmlns:p14="http://schemas.microsoft.com/office/powerpoint/2010/main" val="2567313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8C78B-0952-4E6E-ACA1-D1075AF971CF}" type="datetimeFigureOut">
              <a:rPr lang="en-US" smtClean="0"/>
              <a:pPr/>
              <a:t>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63B62-2FA8-4353-988E-5165AEF11EC6}" type="slidenum">
              <a:rPr lang="en-US" smtClean="0"/>
              <a:pPr/>
              <a:t>‹#›</a:t>
            </a:fld>
            <a:endParaRPr lang="en-US"/>
          </a:p>
        </p:txBody>
      </p:sp>
    </p:spTree>
    <p:extLst>
      <p:ext uri="{BB962C8B-B14F-4D97-AF65-F5344CB8AC3E}">
        <p14:creationId xmlns:p14="http://schemas.microsoft.com/office/powerpoint/2010/main" val="127756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blegateway.com/passage/?search=James+4:1-2&amp;version=NKJV#fen-NKJV-30339a"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biblegateway.com/passage/?search=James+4:1-2&amp;version=NKJV#fen-NKJV-30340c" TargetMode="External"/><Relationship Id="rId4" Type="http://schemas.openxmlformats.org/officeDocument/2006/relationships/hyperlink" Target="https://www.biblegateway.com/passage/?search=James+4:1-2&amp;version=NKJV#fen-NKJV-30340b"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Josh+24:15&amp;version=NKJV#fen-NKJV-6492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iblegateway.com/passage/?search=2+Pet+3:9&amp;version=NKJV#fen-NKJV-30532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Greetings.</a:t>
            </a:r>
            <a:r>
              <a:rPr lang="en-US" baseline="0" dirty="0"/>
              <a:t> How would you define God’s Will? Not examples of God’s Will but a dictionary definition. Is the topic a little confusing to you or are you confident in understanding. {CLICK}. When some of you think of God’s Will do you picture </a:t>
            </a:r>
            <a:r>
              <a:rPr lang="en-US" baseline="0" dirty="0" smtClean="0"/>
              <a:t>a </a:t>
            </a:r>
            <a:r>
              <a:rPr lang="en-US" baseline="0" dirty="0"/>
              <a:t>mean God ready to squash us for any reason. Is this a representation of what you believe God’s will is? {CLICK} Today we are going to talk about the definition of God’s Will. The goal at the end of this message is for all of us to be on the same page. We will either all have a good understanding of the definition of God’s Will or we will all be confused. </a:t>
            </a:r>
            <a:endParaRPr lang="en-US"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1</a:t>
            </a:fld>
            <a:endParaRPr lang="en-US"/>
          </a:p>
        </p:txBody>
      </p:sp>
    </p:spTree>
    <p:extLst>
      <p:ext uri="{BB962C8B-B14F-4D97-AF65-F5344CB8AC3E}">
        <p14:creationId xmlns:p14="http://schemas.microsoft.com/office/powerpoint/2010/main" val="119520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Does God cause tragedy?</a:t>
            </a:r>
          </a:p>
          <a:p>
            <a:r>
              <a:rPr lang="en-US" dirty="0"/>
              <a:t>Next we need to understand that</a:t>
            </a:r>
            <a:r>
              <a:rPr lang="en-US" baseline="0" dirty="0"/>
              <a:t> </a:t>
            </a:r>
            <a:r>
              <a:rPr lang="en-US" dirty="0"/>
              <a:t>Satan</a:t>
            </a:r>
            <a:r>
              <a:rPr lang="en-US" baseline="0" dirty="0"/>
              <a:t> does exists and Satan has a Will. This is called Satan’s Will. </a:t>
            </a:r>
            <a:r>
              <a:rPr lang="en-US" dirty="0"/>
              <a:t>When tragedy or horrific events occur</a:t>
            </a:r>
            <a:r>
              <a:rPr lang="en-US" baseline="0" dirty="0"/>
              <a:t> is it easy to blame God. We ask the question why? Why did this happen. Why do bad things happen to good people? But </a:t>
            </a:r>
            <a:r>
              <a:rPr lang="en-US" baseline="0" dirty="0" smtClean="0"/>
              <a:t>99% of </a:t>
            </a:r>
            <a:r>
              <a:rPr lang="en-US" baseline="0" dirty="0"/>
              <a:t>time these tragedies are the result of Satan’s Will </a:t>
            </a:r>
            <a:r>
              <a:rPr lang="en-US" baseline="0" dirty="0" smtClean="0"/>
              <a:t>and our Free Will not </a:t>
            </a:r>
            <a:r>
              <a:rPr lang="en-US" baseline="0" dirty="0"/>
              <a:t>God’s Will</a:t>
            </a:r>
          </a:p>
          <a:p>
            <a:r>
              <a:rPr lang="en-US" baseline="0" dirty="0"/>
              <a:t>But let’s look at the future. In the end God will restore all things </a:t>
            </a:r>
          </a:p>
          <a:p>
            <a:r>
              <a:rPr lang="en-US" baseline="0" dirty="0"/>
              <a:t>We find this fact in </a:t>
            </a:r>
            <a:r>
              <a:rPr lang="en-US" sz="1200" b="0" i="0" kern="1200" dirty="0">
                <a:latin typeface="+mn-lt"/>
                <a:ea typeface="+mn-ea"/>
                <a:cs typeface="+mn-cs"/>
              </a:rPr>
              <a:t>Acts 3:21. I</a:t>
            </a:r>
            <a:r>
              <a:rPr lang="en-US" sz="1200" b="0" i="0" kern="1200" baseline="0" dirty="0">
                <a:latin typeface="+mn-lt"/>
                <a:ea typeface="+mn-ea"/>
                <a:cs typeface="+mn-cs"/>
              </a:rPr>
              <a:t> will read Acts 3:21 </a:t>
            </a:r>
            <a:endParaRPr lang="en-US" sz="1200" b="0" i="0" kern="1200" dirty="0">
              <a:latin typeface="+mn-lt"/>
              <a:ea typeface="+mn-ea"/>
              <a:cs typeface="+mn-cs"/>
            </a:endParaRPr>
          </a:p>
          <a:p>
            <a:r>
              <a:rPr lang="en-US" sz="1200" b="1" i="0" kern="1200" baseline="30000" dirty="0">
                <a:latin typeface="+mn-lt"/>
                <a:ea typeface="+mn-ea"/>
                <a:cs typeface="+mn-cs"/>
              </a:rPr>
              <a:t>21 </a:t>
            </a:r>
            <a:r>
              <a:rPr lang="en-US" sz="1200" b="0" i="0" kern="1200" dirty="0">
                <a:latin typeface="+mn-lt"/>
                <a:ea typeface="+mn-ea"/>
                <a:cs typeface="+mn-cs"/>
              </a:rPr>
              <a:t>whom heaven must receive until the times of restoration of all things, which God has spoken by the mouth of all His holy prophets since the world began.</a:t>
            </a:r>
          </a:p>
          <a:p>
            <a:r>
              <a:rPr lang="en-US" baseline="0" dirty="0"/>
              <a:t>So no matter what tragedy comes upon us it is only temporary from God’s perspective. All things we be restored. We will be healed of sickness. We will be raised from the dead. But as comforting as Act 3:21 is </a:t>
            </a:r>
          </a:p>
          <a:p>
            <a:r>
              <a:rPr lang="en-US" baseline="0" dirty="0"/>
              <a:t>Did or </a:t>
            </a:r>
            <a:r>
              <a:rPr lang="en-US" dirty="0"/>
              <a:t>d</a:t>
            </a:r>
            <a:r>
              <a:rPr lang="en-US" baseline="0" dirty="0"/>
              <a:t>oes God cause temporary tragedy? The simple answer is no.  </a:t>
            </a:r>
          </a:p>
          <a:p>
            <a:r>
              <a:rPr lang="en-US" baseline="0" dirty="0"/>
              <a:t>To be complete God’s has harden the hearts of leaders, Pharaoh.  God’s has killed humans and God has cause destruction.  </a:t>
            </a:r>
          </a:p>
          <a:p>
            <a:r>
              <a:rPr lang="en-US" baseline="0" dirty="0"/>
              <a:t>But in these cases this was done for His (God’s) specific purpose. </a:t>
            </a:r>
            <a:r>
              <a:rPr lang="en-US" baseline="0" dirty="0" smtClean="0"/>
              <a:t>{Explain} In </a:t>
            </a:r>
            <a:r>
              <a:rPr lang="en-US" baseline="0" dirty="0"/>
              <a:t>the future we know God’s wrath will be poured out on this earth to bring mankind to repentance. </a:t>
            </a:r>
          </a:p>
          <a:p>
            <a:r>
              <a:rPr lang="en-US" baseline="0" dirty="0"/>
              <a:t>What God does in the past and future that we may consider a tragedy will be restored by God. </a:t>
            </a:r>
          </a:p>
          <a:p>
            <a:endParaRPr lang="en-US" baseline="0" dirty="0"/>
          </a:p>
          <a:p>
            <a:r>
              <a:rPr lang="en-US" baseline="0" dirty="0"/>
              <a:t>On the other hand Satan wants to destroy us. Satan cannot wait to bring tragedy upon us. Satan will use deception and any means he is allowed to destroy us.  </a:t>
            </a:r>
          </a:p>
          <a:p>
            <a:r>
              <a:rPr lang="en-US" baseline="0" dirty="0"/>
              <a:t>The good news is that Satan cannot directly bring tragedy upon us w/o God or us allowing it. We have this understanding from Job. </a:t>
            </a:r>
          </a:p>
          <a:p>
            <a:r>
              <a:rPr lang="en-US" baseline="0" dirty="0"/>
              <a:t>Most of the time God is holding Satan at bay. </a:t>
            </a:r>
          </a:p>
          <a:p>
            <a:r>
              <a:rPr lang="en-US" baseline="0" dirty="0"/>
              <a:t>All the tragedy in my life was caused either by me or I listening to Satan’s deception and allowing Satan to bring tragedy in my life. </a:t>
            </a:r>
          </a:p>
          <a:p>
            <a:r>
              <a:rPr lang="en-US" sz="1400" dirty="0">
                <a:solidFill>
                  <a:schemeClr val="bg1"/>
                </a:solidFill>
              </a:rPr>
              <a:t>1</a:t>
            </a:r>
            <a:r>
              <a:rPr lang="en-US" sz="1200" dirty="0">
                <a:solidFill>
                  <a:schemeClr val="bg1"/>
                </a:solidFill>
              </a:rPr>
              <a:t> Peter 5:8 </a:t>
            </a:r>
            <a:r>
              <a:rPr lang="en-US" sz="1200" b="1" baseline="30000" dirty="0">
                <a:solidFill>
                  <a:schemeClr val="bg1"/>
                </a:solidFill>
              </a:rPr>
              <a:t> </a:t>
            </a:r>
            <a:r>
              <a:rPr lang="en-US" sz="1200" dirty="0">
                <a:solidFill>
                  <a:schemeClr val="bg1"/>
                </a:solidFill>
              </a:rPr>
              <a:t>Be sober, be vigilant; because your adversary the devil walks about like a roaring lion, seeking whom he may devour</a:t>
            </a:r>
            <a:r>
              <a:rPr lang="en-US" sz="1400" dirty="0"/>
              <a:t>.</a:t>
            </a:r>
          </a:p>
          <a:p>
            <a:endParaRPr lang="en-US" sz="1400" dirty="0"/>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5FD63B62-2FA8-4353-988E-5165AEF11EC6}" type="slidenum">
              <a:rPr lang="en-US" smtClean="0"/>
              <a:pPr/>
              <a:t>10</a:t>
            </a:fld>
            <a:endParaRPr lang="en-US"/>
          </a:p>
        </p:txBody>
      </p:sp>
    </p:spTree>
    <p:extLst>
      <p:ext uri="{BB962C8B-B14F-4D97-AF65-F5344CB8AC3E}">
        <p14:creationId xmlns:p14="http://schemas.microsoft.com/office/powerpoint/2010/main" val="268874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does God Allow Suffering?</a:t>
            </a:r>
            <a:r>
              <a:rPr lang="en-US" baseline="0" dirty="0"/>
              <a:t> There is a good Beyond Today program on this topic. </a:t>
            </a:r>
            <a:r>
              <a:rPr lang="en-US" baseline="0" dirty="0" smtClean="0"/>
              <a:t>{Talk} Tree of Life. Etc. James </a:t>
            </a:r>
            <a:r>
              <a:rPr lang="en-US" baseline="0" dirty="0"/>
              <a:t>4 has the answer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James 4:1-2 New King James Version (NKJV)</a:t>
            </a:r>
          </a:p>
          <a:p>
            <a:r>
              <a:rPr lang="en-US" sz="1200" b="1" i="0" kern="12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Where do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wars and fights </a:t>
            </a:r>
            <a:r>
              <a:rPr lang="en-US" sz="1200" b="0" i="1" kern="1200" dirty="0">
                <a:solidFill>
                  <a:schemeClr val="tx1"/>
                </a:solidFill>
                <a:effectLst/>
                <a:latin typeface="+mn-lt"/>
                <a:ea typeface="+mn-ea"/>
                <a:cs typeface="+mn-cs"/>
              </a:rPr>
              <a:t>come</a:t>
            </a:r>
            <a:r>
              <a:rPr lang="en-US" sz="1200" b="0" i="0" kern="1200" dirty="0">
                <a:solidFill>
                  <a:schemeClr val="tx1"/>
                </a:solidFill>
                <a:effectLst/>
                <a:latin typeface="+mn-lt"/>
                <a:ea typeface="+mn-ea"/>
                <a:cs typeface="+mn-cs"/>
              </a:rPr>
              <a:t> from among you? Do </a:t>
            </a:r>
            <a:r>
              <a:rPr lang="en-US" sz="1200" b="0" i="1" kern="1200" dirty="0">
                <a:solidFill>
                  <a:schemeClr val="tx1"/>
                </a:solidFill>
                <a:effectLst/>
                <a:latin typeface="+mn-lt"/>
                <a:ea typeface="+mn-ea"/>
                <a:cs typeface="+mn-cs"/>
              </a:rPr>
              <a:t>they</a:t>
            </a:r>
            <a:r>
              <a:rPr lang="en-US" sz="1200" b="0" i="0" kern="1200" dirty="0">
                <a:solidFill>
                  <a:schemeClr val="tx1"/>
                </a:solidFill>
                <a:effectLst/>
                <a:latin typeface="+mn-lt"/>
                <a:ea typeface="+mn-ea"/>
                <a:cs typeface="+mn-cs"/>
              </a:rPr>
              <a:t> not </a:t>
            </a:r>
            <a:r>
              <a:rPr lang="en-US" sz="1200" b="0" i="1" kern="1200" dirty="0">
                <a:solidFill>
                  <a:schemeClr val="tx1"/>
                </a:solidFill>
                <a:effectLst/>
                <a:latin typeface="+mn-lt"/>
                <a:ea typeface="+mn-ea"/>
                <a:cs typeface="+mn-cs"/>
              </a:rPr>
              <a:t>come </a:t>
            </a:r>
            <a:r>
              <a:rPr lang="en-US" sz="1200" b="0" i="0" kern="1200" dirty="0">
                <a:solidFill>
                  <a:schemeClr val="tx1"/>
                </a:solidFill>
                <a:effectLst/>
                <a:latin typeface="+mn-lt"/>
                <a:ea typeface="+mn-ea"/>
                <a:cs typeface="+mn-cs"/>
              </a:rPr>
              <a:t>from your </a:t>
            </a:r>
            <a:r>
              <a:rPr lang="en-US" sz="1200" b="0" i="1" kern="1200" dirty="0">
                <a:solidFill>
                  <a:schemeClr val="tx1"/>
                </a:solidFill>
                <a:effectLst/>
                <a:latin typeface="+mn-lt"/>
                <a:ea typeface="+mn-ea"/>
                <a:cs typeface="+mn-cs"/>
              </a:rPr>
              <a:t>desires for</a:t>
            </a:r>
            <a:r>
              <a:rPr lang="en-US" sz="1200" b="0" i="0" kern="1200" dirty="0">
                <a:solidFill>
                  <a:schemeClr val="tx1"/>
                </a:solidFill>
                <a:effectLst/>
                <a:latin typeface="+mn-lt"/>
                <a:ea typeface="+mn-ea"/>
                <a:cs typeface="+mn-cs"/>
              </a:rPr>
              <a:t> pleasure that war in your members?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You lust and do not have. You murder and covet and cannot obtain. You fight and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b"/>
              </a:rPr>
              <a:t>b</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war.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tooltip="See footnote c"/>
              </a:rPr>
              <a:t>c</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Yet you do not have because you do not ask.</a:t>
            </a:r>
          </a:p>
          <a:p>
            <a:endParaRPr lang="en-US" baseline="0" dirty="0"/>
          </a:p>
          <a:p>
            <a:r>
              <a:rPr lang="en-US" baseline="0" dirty="0"/>
              <a:t>For us to understand that consequences of our Free Will. Our deciding what is Good and Evil or Our choosing the follow Satan way. God must allow to see and experience our choices. We must understand the consequences of not choosing God. If God forced us to make good choices so there would be no more suffering we would be robots. W/O a will. God’s wants beings of Free Will in His family. </a:t>
            </a:r>
          </a:p>
        </p:txBody>
      </p:sp>
      <p:sp>
        <p:nvSpPr>
          <p:cNvPr id="4" name="Slide Number Placeholder 3"/>
          <p:cNvSpPr>
            <a:spLocks noGrp="1"/>
          </p:cNvSpPr>
          <p:nvPr>
            <p:ph type="sldNum" sz="quarter" idx="10"/>
          </p:nvPr>
        </p:nvSpPr>
        <p:spPr/>
        <p:txBody>
          <a:bodyPr/>
          <a:lstStyle/>
          <a:p>
            <a:fld id="{5FD63B62-2FA8-4353-988E-5165AEF11EC6}" type="slidenum">
              <a:rPr lang="en-US" smtClean="0"/>
              <a:pPr/>
              <a:t>11</a:t>
            </a:fld>
            <a:endParaRPr lang="en-US"/>
          </a:p>
        </p:txBody>
      </p:sp>
    </p:spTree>
    <p:extLst>
      <p:ext uri="{BB962C8B-B14F-4D97-AF65-F5344CB8AC3E}">
        <p14:creationId xmlns:p14="http://schemas.microsoft.com/office/powerpoint/2010/main" val="19637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With</a:t>
            </a:r>
            <a:r>
              <a:rPr lang="en-US" baseline="0" dirty="0"/>
              <a:t> God allowing Satan to bring all this tragedy and destruction one may ask the Question. </a:t>
            </a:r>
            <a:r>
              <a:rPr lang="en-US" dirty="0">
                <a:solidFill>
                  <a:schemeClr val="bg1"/>
                </a:solidFill>
              </a:rPr>
              <a:t>Is God in control or is Satan in control? {CLICK}</a:t>
            </a:r>
            <a:r>
              <a:rPr lang="en-US" baseline="0" dirty="0">
                <a:solidFill>
                  <a:schemeClr val="bg1"/>
                </a:solidFill>
              </a:rPr>
              <a:t> Clearly God is in control, but </a:t>
            </a:r>
            <a:r>
              <a:rPr lang="en-US" baseline="0" dirty="0"/>
              <a:t>currently Satan is the “God of this world” All the tragedy that Satan is allowed to bring in only temporary to God. It is not what God wants. It is not His Will. </a:t>
            </a:r>
          </a:p>
          <a:p>
            <a:endParaRPr lang="en-US" baseline="0" dirty="0"/>
          </a:p>
          <a:p>
            <a:r>
              <a:rPr lang="en-US" sz="1200" b="0" i="0" kern="1200" dirty="0" smtClean="0">
                <a:solidFill>
                  <a:schemeClr val="tx1"/>
                </a:solidFill>
                <a:effectLst/>
                <a:latin typeface="+mn-lt"/>
                <a:ea typeface="+mn-ea"/>
                <a:cs typeface="+mn-cs"/>
              </a:rPr>
              <a:t>Matthew 19:26 New King James Version (NKJV)</a:t>
            </a:r>
          </a:p>
          <a:p>
            <a:r>
              <a:rPr lang="en-US" sz="1200" b="1" i="0" kern="1200" baseline="30000" dirty="0" smtClean="0">
                <a:solidFill>
                  <a:schemeClr val="tx1"/>
                </a:solidFill>
                <a:effectLst/>
                <a:latin typeface="+mn-lt"/>
                <a:ea typeface="+mn-ea"/>
                <a:cs typeface="+mn-cs"/>
              </a:rPr>
              <a:t>26 </a:t>
            </a:r>
            <a:r>
              <a:rPr lang="en-US" sz="1200" b="0" i="0" kern="1200" dirty="0" smtClean="0">
                <a:solidFill>
                  <a:schemeClr val="tx1"/>
                </a:solidFill>
                <a:effectLst/>
                <a:latin typeface="+mn-lt"/>
                <a:ea typeface="+mn-ea"/>
                <a:cs typeface="+mn-cs"/>
              </a:rPr>
              <a:t>But Jesus looked at </a:t>
            </a:r>
            <a:r>
              <a:rPr lang="en-US" sz="1200" b="0" i="1" kern="1200" dirty="0" smtClean="0">
                <a:solidFill>
                  <a:schemeClr val="tx1"/>
                </a:solidFill>
                <a:effectLst/>
                <a:latin typeface="+mn-lt"/>
                <a:ea typeface="+mn-ea"/>
                <a:cs typeface="+mn-cs"/>
              </a:rPr>
              <a:t>them</a:t>
            </a:r>
            <a:r>
              <a:rPr lang="en-US" sz="1200" b="0" i="0" kern="1200" dirty="0" smtClean="0">
                <a:solidFill>
                  <a:schemeClr val="tx1"/>
                </a:solidFill>
                <a:effectLst/>
                <a:latin typeface="+mn-lt"/>
                <a:ea typeface="+mn-ea"/>
                <a:cs typeface="+mn-cs"/>
              </a:rPr>
              <a:t> and said to them, “With men this is impossible, but with God all things are possible.”</a:t>
            </a:r>
          </a:p>
          <a:p>
            <a:endParaRPr lang="en-US" sz="1200" dirty="0"/>
          </a:p>
          <a:p>
            <a:r>
              <a:rPr lang="en-US" sz="1200" dirty="0" smtClean="0"/>
              <a:t>James 4:7</a:t>
            </a:r>
            <a:r>
              <a:rPr lang="en-US" sz="1200" baseline="0" dirty="0" smtClean="0"/>
              <a:t> </a:t>
            </a:r>
            <a:endParaRPr lang="en-US" sz="1200" dirty="0"/>
          </a:p>
          <a:p>
            <a:r>
              <a:rPr lang="en-US" sz="1200" b="1" i="0" kern="1200" baseline="300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Therefore submit to God. Resist the devil and he will flee from you.</a:t>
            </a:r>
            <a:endParaRPr lang="en-US" sz="1200" dirty="0">
              <a:solidFill>
                <a:schemeClr val="tx1"/>
              </a:solidFill>
            </a:endParaRPr>
          </a:p>
          <a:p>
            <a:endParaRPr lang="en-US" sz="1200" dirty="0" smtClean="0">
              <a:solidFill>
                <a:schemeClr val="tx1"/>
              </a:solidFill>
            </a:endParaRPr>
          </a:p>
          <a:p>
            <a:r>
              <a:rPr lang="en-US" sz="1200" dirty="0" smtClean="0">
                <a:solidFill>
                  <a:schemeClr val="tx1"/>
                </a:solidFill>
              </a:rPr>
              <a:t>With</a:t>
            </a:r>
            <a:r>
              <a:rPr lang="en-US" sz="1200" baseline="0" dirty="0" smtClean="0">
                <a:solidFill>
                  <a:schemeClr val="tx1"/>
                </a:solidFill>
              </a:rPr>
              <a:t> </a:t>
            </a:r>
            <a:r>
              <a:rPr lang="en-US" sz="1200" baseline="0" dirty="0">
                <a:solidFill>
                  <a:schemeClr val="tx1"/>
                </a:solidFill>
              </a:rPr>
              <a:t>all the suffering it is hard to understand that God has a plan. God will restore all things. God gives us tools to help our understanding. We need to use our Free Will to Pray, Study and/or Fast so that our confidence that God is in control is strengthened.  </a:t>
            </a:r>
          </a:p>
          <a:p>
            <a:endParaRPr lang="en-US" sz="1200" baseline="0" dirty="0">
              <a:solidFill>
                <a:schemeClr val="tx1"/>
              </a:solidFill>
            </a:endParaRPr>
          </a:p>
          <a:p>
            <a:r>
              <a:rPr lang="en-US" sz="1200" baseline="0" dirty="0">
                <a:solidFill>
                  <a:schemeClr val="tx1"/>
                </a:solidFill>
              </a:rPr>
              <a:t>God’s Will or what God wants will ultimately prevail.  </a:t>
            </a:r>
          </a:p>
          <a:p>
            <a:endParaRPr lang="en-US" sz="1200" baseline="0" dirty="0">
              <a:solidFill>
                <a:schemeClr val="tx1"/>
              </a:solidFill>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12</a:t>
            </a:fld>
            <a:endParaRPr lang="en-US"/>
          </a:p>
        </p:txBody>
      </p:sp>
    </p:spTree>
    <p:extLst>
      <p:ext uri="{BB962C8B-B14F-4D97-AF65-F5344CB8AC3E}">
        <p14:creationId xmlns:p14="http://schemas.microsoft.com/office/powerpoint/2010/main" val="136927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latin typeface="Times New Roman" pitchFamily="18" charset="0"/>
                <a:cs typeface="Times New Roman" pitchFamily="18" charset="0"/>
              </a:rPr>
              <a:t>{Read}  </a:t>
            </a:r>
            <a:endParaRPr lang="en-US" baseline="0" dirty="0">
              <a:latin typeface="Times New Roman" pitchFamily="18" charset="0"/>
              <a:cs typeface="Times New Roman" pitchFamily="18" charset="0"/>
            </a:endParaRPr>
          </a:p>
          <a:p>
            <a:pPr marL="228600" indent="-228600">
              <a:buNone/>
            </a:pPr>
            <a:r>
              <a:rPr lang="en-US" baseline="0" dirty="0">
                <a:latin typeface="Times New Roman" pitchFamily="18" charset="0"/>
                <a:cs typeface="Times New Roman" pitchFamily="18" charset="0"/>
              </a:rPr>
              <a:t>God’s Will is not a predestination. God’s has a plan and it is God’s Will that we use our Free Will to choice God’s to be part of His Plan</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itchFamily="18" charset="0"/>
                <a:cs typeface="Times New Roman" pitchFamily="18" charset="0"/>
              </a:rPr>
              <a:t>God’s Will is not a predestination. God’s has a plan and it is God’s Will that we use our Free Will to choice God’s to be part of His Plan</a:t>
            </a:r>
            <a:endParaRPr lang="en-US" dirty="0">
              <a:latin typeface="Times New Roman" pitchFamily="18" charset="0"/>
              <a:cs typeface="Times New Roman" pitchFamily="18" charset="0"/>
            </a:endParaRPr>
          </a:p>
          <a:p>
            <a:endParaRPr lang="en-US"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God’s has</a:t>
            </a:r>
            <a:r>
              <a:rPr lang="en-US" sz="1200" baseline="0" dirty="0" smtClean="0">
                <a:solidFill>
                  <a:schemeClr val="bg1"/>
                </a:solidFill>
              </a:rPr>
              <a:t> a plan and </a:t>
            </a:r>
            <a:r>
              <a:rPr lang="en-US" sz="1200" dirty="0" smtClean="0">
                <a:solidFill>
                  <a:schemeClr val="bg1"/>
                </a:solidFill>
              </a:rPr>
              <a:t>God is in control of His plan, but God is not controlling</a:t>
            </a:r>
          </a:p>
          <a:p>
            <a:endParaRPr lang="en-US" sz="1200" baseline="0" dirty="0" smtClean="0">
              <a:solidFill>
                <a:schemeClr val="tx1"/>
              </a:solidFill>
            </a:endParaRPr>
          </a:p>
          <a:p>
            <a:r>
              <a:rPr lang="en-US" sz="1200" baseline="0" dirty="0" smtClean="0">
                <a:solidFill>
                  <a:schemeClr val="tx1"/>
                </a:solidFill>
              </a:rPr>
              <a:t>But God is not controlling us. We are not Robots. Sometimes I think it would be nice to be a Robot controlled by God. I would not make any mistakes. Nothing would be my fault. {Click}</a:t>
            </a:r>
          </a:p>
          <a:p>
            <a:r>
              <a:rPr lang="en-US" sz="1200" baseline="0" dirty="0" smtClean="0">
                <a:solidFill>
                  <a:schemeClr val="tx1"/>
                </a:solidFill>
              </a:rPr>
              <a:t>When my wife say’s “You left the toilet seat up”. Not My Fault – I do not have Free Will.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13</a:t>
            </a:fld>
            <a:endParaRPr lang="en-US"/>
          </a:p>
        </p:txBody>
      </p:sp>
    </p:spTree>
    <p:extLst>
      <p:ext uri="{BB962C8B-B14F-4D97-AF65-F5344CB8AC3E}">
        <p14:creationId xmlns:p14="http://schemas.microsoft.com/office/powerpoint/2010/main" val="171664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a:solidFill>
                  <a:schemeClr val="tx1"/>
                </a:solidFill>
              </a:rPr>
              <a:t>Does God want to give us blessings? Does God want us to overcome Satan.?</a:t>
            </a:r>
            <a:r>
              <a:rPr lang="en-US" sz="1200" dirty="0">
                <a:solidFill>
                  <a:schemeClr val="tx1"/>
                </a:solidFill>
              </a:rPr>
              <a:t> </a:t>
            </a:r>
            <a:r>
              <a:rPr lang="en-US" sz="1200" baseline="0" dirty="0">
                <a:solidFill>
                  <a:schemeClr val="tx1"/>
                </a:solidFill>
              </a:rPr>
              <a:t>{CLICK} Yes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One of God’s greatest blessings is the give </a:t>
            </a:r>
            <a:r>
              <a:rPr lang="en-US" dirty="0"/>
              <a:t>us the</a:t>
            </a:r>
            <a:r>
              <a:rPr lang="en-US" sz="1200" baseline="0" dirty="0">
                <a:solidFill>
                  <a:schemeClr val="tx1"/>
                </a:solidFill>
              </a:rPr>
              <a:t> Holy Spirit which helps us to choose God.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But God does not make us choose Him. We have to freely choose to obey him we have to choose blessings. Referring back to </a:t>
            </a:r>
            <a:r>
              <a:rPr lang="en-US" sz="1200" baseline="0" dirty="0" err="1">
                <a:solidFill>
                  <a:schemeClr val="tx1"/>
                </a:solidFill>
              </a:rPr>
              <a:t>Deu</a:t>
            </a:r>
            <a:r>
              <a:rPr lang="en-US" sz="1200" baseline="0" dirty="0">
                <a:solidFill>
                  <a:schemeClr val="tx1"/>
                </a:solidFill>
              </a:rPr>
              <a:t> 30. </a:t>
            </a:r>
          </a:p>
          <a:p>
            <a:r>
              <a:rPr lang="en-US" sz="1200" baseline="0" dirty="0">
                <a:solidFill>
                  <a:schemeClr val="tx1"/>
                </a:solidFill>
              </a:rPr>
              <a:t>God wants the best for us and God knows what is best for us. Unfortunately what we think is best for us is usually not best for us. </a:t>
            </a:r>
          </a:p>
          <a:p>
            <a:r>
              <a:rPr lang="en-US" sz="1200" baseline="0" dirty="0">
                <a:solidFill>
                  <a:schemeClr val="tx1"/>
                </a:solidFill>
              </a:rPr>
              <a:t>I need Chocolate – I need expensive French Chocolate. God I need to be in charge. If I was in charge all would be good. {Sarcasm} </a:t>
            </a:r>
          </a:p>
          <a:p>
            <a:r>
              <a:rPr lang="en-US" sz="1200" baseline="0" dirty="0">
                <a:solidFill>
                  <a:schemeClr val="tx1"/>
                </a:solidFill>
              </a:rPr>
              <a:t>We need to understand that we </a:t>
            </a:r>
            <a:r>
              <a:rPr lang="en-US" dirty="0"/>
              <a:t>rarely know</a:t>
            </a:r>
            <a:r>
              <a:rPr lang="en-US" sz="1200" baseline="0" dirty="0">
                <a:solidFill>
                  <a:schemeClr val="tx1"/>
                </a:solidFill>
              </a:rPr>
              <a:t> what God’s wants, but we must have confidence that God’s wants what is best for us in Hs Plan. </a:t>
            </a:r>
          </a:p>
          <a:p>
            <a:r>
              <a:rPr lang="en-US" sz="1200" baseline="0" dirty="0">
                <a:solidFill>
                  <a:schemeClr val="tx1"/>
                </a:solidFill>
              </a:rPr>
              <a:t>Also, many times we do not know how much God has blessed us. In the future when God restores all things we can learn how blessed we </a:t>
            </a:r>
            <a:r>
              <a:rPr lang="en-US" dirty="0"/>
              <a:t>were</a:t>
            </a:r>
            <a:r>
              <a:rPr lang="en-US" sz="1200" baseline="0" dirty="0">
                <a:solidFill>
                  <a:schemeClr val="tx1"/>
                </a:solidFill>
              </a:rPr>
              <a:t>.  </a:t>
            </a:r>
          </a:p>
          <a:p>
            <a:r>
              <a:rPr lang="en-US" sz="1200" baseline="0" dirty="0">
                <a:solidFill>
                  <a:schemeClr val="tx1"/>
                </a:solidFill>
              </a:rPr>
              <a:t>  </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14</a:t>
            </a:fld>
            <a:endParaRPr lang="en-US"/>
          </a:p>
        </p:txBody>
      </p:sp>
    </p:spTree>
    <p:extLst>
      <p:ext uri="{BB962C8B-B14F-4D97-AF65-F5344CB8AC3E}">
        <p14:creationId xmlns:p14="http://schemas.microsoft.com/office/powerpoint/2010/main" val="126231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Can</a:t>
            </a:r>
            <a:r>
              <a:rPr lang="en-US" baseline="0" dirty="0"/>
              <a:t> </a:t>
            </a:r>
            <a:r>
              <a:rPr lang="en-US" dirty="0"/>
              <a:t>God’s Will Change? To ask the question differently,</a:t>
            </a:r>
            <a:r>
              <a:rPr lang="en-US" baseline="0" dirty="0"/>
              <a:t> Can we change what God Wants?  God will not change His plan, but there are examples of “Short term adjustments”. </a:t>
            </a:r>
          </a:p>
          <a:p>
            <a:r>
              <a:rPr lang="en-US" baseline="0" dirty="0"/>
              <a:t>Let’s read 2 Kings 20:1-6</a:t>
            </a:r>
          </a:p>
          <a:p>
            <a:r>
              <a:rPr lang="en-US" sz="1200" b="0" i="0" kern="1200" dirty="0">
                <a:solidFill>
                  <a:schemeClr val="tx1"/>
                </a:solidFill>
                <a:effectLst/>
                <a:latin typeface="+mn-lt"/>
                <a:ea typeface="+mn-ea"/>
                <a:cs typeface="+mn-cs"/>
              </a:rPr>
              <a:t>2 Kings 20:1-6 New King James Version (NKJV)</a:t>
            </a:r>
          </a:p>
          <a:p>
            <a:r>
              <a:rPr lang="en-US" sz="1200" b="0" i="0" kern="1200" dirty="0">
                <a:solidFill>
                  <a:schemeClr val="tx1"/>
                </a:solidFill>
                <a:effectLst/>
                <a:latin typeface="+mn-lt"/>
                <a:ea typeface="+mn-ea"/>
                <a:cs typeface="+mn-cs"/>
              </a:rPr>
              <a:t>Hezekiah’s Life Extended</a:t>
            </a:r>
          </a:p>
          <a:p>
            <a:r>
              <a:rPr lang="en-US" sz="1200" b="1" i="0" kern="12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In those days Hezekiah was sick and near death. And Isaiah the prophet, the son of </a:t>
            </a:r>
            <a:r>
              <a:rPr lang="en-US" sz="1200" b="0" i="0" kern="1200" dirty="0" err="1">
                <a:solidFill>
                  <a:schemeClr val="tx1"/>
                </a:solidFill>
                <a:effectLst/>
                <a:latin typeface="+mn-lt"/>
                <a:ea typeface="+mn-ea"/>
                <a:cs typeface="+mn-cs"/>
              </a:rPr>
              <a:t>Amoz</a:t>
            </a:r>
            <a:r>
              <a:rPr lang="en-US" sz="1200" b="0" i="0" kern="1200" dirty="0">
                <a:solidFill>
                  <a:schemeClr val="tx1"/>
                </a:solidFill>
                <a:effectLst/>
                <a:latin typeface="+mn-lt"/>
                <a:ea typeface="+mn-ea"/>
                <a:cs typeface="+mn-cs"/>
              </a:rPr>
              <a:t>, went to him and said to him, “Thus says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‘Set your house in order, for you shall die, and not live.’ ”</a:t>
            </a:r>
          </a:p>
          <a:p>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Then he turned his face toward the wall, and prayed to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saying,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“Remember now, O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I pray, how I have walked before You in truth and with a loyal heart, and have done </a:t>
            </a:r>
            <a:r>
              <a:rPr lang="en-US" sz="1200" b="0" i="1" kern="1200" dirty="0">
                <a:solidFill>
                  <a:schemeClr val="tx1"/>
                </a:solidFill>
                <a:effectLst/>
                <a:latin typeface="+mn-lt"/>
                <a:ea typeface="+mn-ea"/>
                <a:cs typeface="+mn-cs"/>
              </a:rPr>
              <a:t>what was</a:t>
            </a:r>
            <a:r>
              <a:rPr lang="en-US" sz="1200" b="0" i="0" kern="1200" dirty="0">
                <a:solidFill>
                  <a:schemeClr val="tx1"/>
                </a:solidFill>
                <a:effectLst/>
                <a:latin typeface="+mn-lt"/>
                <a:ea typeface="+mn-ea"/>
                <a:cs typeface="+mn-cs"/>
              </a:rPr>
              <a:t> good in Your sight.” And Hezekiah wept bitterly.</a:t>
            </a:r>
          </a:p>
          <a:p>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And it happened, before Isaiah had gone out into the middle court, that the word of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came to him, saying,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“Return and tell Hezekiah the leader of My people, ‘Thus says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the God of David your father: “I have heard your prayer, I have seen your tears; surely I will heal you. On the third day you shall go up to the house of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And I will add to your days fifteen years…..</a:t>
            </a:r>
            <a:endParaRPr lang="en-US" baseline="0" dirty="0"/>
          </a:p>
          <a:p>
            <a:r>
              <a:rPr lang="en-US" baseline="0" dirty="0"/>
              <a:t>God was going to let </a:t>
            </a:r>
            <a:r>
              <a:rPr lang="en-US" sz="1200" b="0" i="0" kern="1200" dirty="0">
                <a:solidFill>
                  <a:schemeClr val="tx1"/>
                </a:solidFill>
                <a:latin typeface="+mn-lt"/>
                <a:ea typeface="+mn-ea"/>
                <a:cs typeface="+mn-cs"/>
              </a:rPr>
              <a:t>Hezekiah died, but after Hezekiah beseeched God, </a:t>
            </a:r>
            <a:r>
              <a:rPr lang="en-US" sz="1200" b="0" i="0" kern="1200" baseline="0" dirty="0">
                <a:solidFill>
                  <a:schemeClr val="tx1"/>
                </a:solidFill>
                <a:latin typeface="+mn-lt"/>
                <a:ea typeface="+mn-ea"/>
                <a:cs typeface="+mn-cs"/>
              </a:rPr>
              <a:t>God gave </a:t>
            </a:r>
            <a:r>
              <a:rPr lang="en-US" sz="1200" b="0" i="0" kern="1200" dirty="0">
                <a:solidFill>
                  <a:schemeClr val="tx1"/>
                </a:solidFill>
                <a:latin typeface="+mn-lt"/>
                <a:ea typeface="+mn-ea"/>
                <a:cs typeface="+mn-cs"/>
              </a:rPr>
              <a:t>Hezekiah another 15 years. </a:t>
            </a:r>
          </a:p>
          <a:p>
            <a:r>
              <a:rPr lang="en-US" sz="1200" b="0" i="0" kern="1200" dirty="0">
                <a:solidFill>
                  <a:schemeClr val="tx1"/>
                </a:solidFill>
                <a:latin typeface="+mn-lt"/>
                <a:ea typeface="+mn-ea"/>
                <a:cs typeface="+mn-cs"/>
              </a:rPr>
              <a:t>God’s knows</a:t>
            </a:r>
            <a:r>
              <a:rPr lang="en-US" sz="1200" b="0" i="0" kern="1200" baseline="0" dirty="0">
                <a:solidFill>
                  <a:schemeClr val="tx1"/>
                </a:solidFill>
                <a:latin typeface="+mn-lt"/>
                <a:ea typeface="+mn-ea"/>
                <a:cs typeface="+mn-cs"/>
              </a:rPr>
              <a:t> what is best for us and in the future God will restore all things. God’s would rather give us salvation than 15 additional</a:t>
            </a:r>
            <a:r>
              <a:rPr lang="en-US" sz="1200" b="0" i="0" kern="1200" dirty="0">
                <a:solidFill>
                  <a:schemeClr val="tx1"/>
                </a:solidFill>
                <a:latin typeface="+mn-lt"/>
                <a:ea typeface="+mn-ea"/>
                <a:cs typeface="+mn-cs"/>
              </a:rPr>
              <a:t> </a:t>
            </a:r>
            <a:r>
              <a:rPr lang="en-US" sz="1200" b="0" i="0" kern="1200" baseline="0" dirty="0">
                <a:solidFill>
                  <a:schemeClr val="tx1"/>
                </a:solidFill>
                <a:latin typeface="+mn-lt"/>
                <a:ea typeface="+mn-ea"/>
                <a:cs typeface="+mn-cs"/>
              </a:rPr>
              <a:t>years of life. </a:t>
            </a:r>
          </a:p>
          <a:p>
            <a:r>
              <a:rPr lang="en-US" sz="1200" b="0" i="0" kern="1200" baseline="0" dirty="0">
                <a:solidFill>
                  <a:schemeClr val="tx1"/>
                </a:solidFill>
                <a:latin typeface="+mn-lt"/>
                <a:ea typeface="+mn-ea"/>
                <a:cs typeface="+mn-cs"/>
              </a:rPr>
              <a:t>Over the past year </a:t>
            </a:r>
            <a:r>
              <a:rPr lang="en-US" dirty="0"/>
              <a:t>or</a:t>
            </a:r>
            <a:r>
              <a:rPr lang="en-US" sz="1200" b="0" i="0" kern="1200" baseline="0" dirty="0">
                <a:solidFill>
                  <a:schemeClr val="tx1"/>
                </a:solidFill>
                <a:latin typeface="+mn-lt"/>
                <a:ea typeface="+mn-ea"/>
                <a:cs typeface="+mn-cs"/>
              </a:rPr>
              <a:t> more several people we love deeply have died. Some un-expectantly , Was this God’s Will?</a:t>
            </a:r>
            <a:r>
              <a:rPr lang="en-US" sz="1200" b="0" i="0" kern="1200" dirty="0">
                <a:solidFill>
                  <a:schemeClr val="tx1"/>
                </a:solidFill>
                <a:latin typeface="+mn-lt"/>
                <a:ea typeface="+mn-ea"/>
                <a:cs typeface="+mn-cs"/>
              </a:rPr>
              <a:t> </a:t>
            </a:r>
            <a:r>
              <a:rPr lang="en-US" sz="1200" b="0" i="0" kern="1200" baseline="0" dirty="0">
                <a:solidFill>
                  <a:schemeClr val="tx1"/>
                </a:solidFill>
                <a:latin typeface="+mn-lt"/>
                <a:ea typeface="+mn-ea"/>
                <a:cs typeface="+mn-cs"/>
              </a:rPr>
              <a:t>Did God want them to die? The answer is we do not believe it was God’s Will that they die, but God Wants to give them a crown and salvation. God’s priorities are not our priorities.  Could God have save their human life – Yes. But God’s priority is in the spiritual life to come. We can be given short term blessings, but God knows best.   </a:t>
            </a:r>
            <a:endParaRPr lang="en-US"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15</a:t>
            </a:fld>
            <a:endParaRPr lang="en-US"/>
          </a:p>
        </p:txBody>
      </p:sp>
    </p:spTree>
    <p:extLst>
      <p:ext uri="{BB962C8B-B14F-4D97-AF65-F5344CB8AC3E}">
        <p14:creationId xmlns:p14="http://schemas.microsoft.com/office/powerpoint/2010/main" val="313484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dirty="0" smtClean="0">
                <a:latin typeface="Times New Roman" pitchFamily="18" charset="0"/>
                <a:cs typeface="Times New Roman" pitchFamily="18" charset="0"/>
              </a:rPr>
              <a:t>Here is an example of</a:t>
            </a:r>
            <a:r>
              <a:rPr lang="en-US" baseline="0" dirty="0" smtClean="0">
                <a:latin typeface="Times New Roman" pitchFamily="18" charset="0"/>
                <a:cs typeface="Times New Roman" pitchFamily="18" charset="0"/>
              </a:rPr>
              <a:t> how translations call God’ Plan or God Decision God’s Will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smtClean="0">
                <a:ln>
                  <a:noFill/>
                </a:ln>
                <a:effectLst/>
                <a:uLnTx/>
                <a:uFillTx/>
                <a:latin typeface="Times New Roman" pitchFamily="18" charset="0"/>
                <a:ea typeface="+mn-ea"/>
                <a:cs typeface="Times New Roman" pitchFamily="18" charset="0"/>
              </a:rPr>
              <a:t>{Read do not tell answer}</a:t>
            </a:r>
            <a:endParaRPr kumimoji="0" lang="en-US"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16</a:t>
            </a:fld>
            <a:endParaRPr lang="en-US"/>
          </a:p>
        </p:txBody>
      </p:sp>
    </p:spTree>
    <p:extLst>
      <p:ext uri="{BB962C8B-B14F-4D97-AF65-F5344CB8AC3E}">
        <p14:creationId xmlns:p14="http://schemas.microsoft.com/office/powerpoint/2010/main" val="268166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dirty="0">
                <a:latin typeface="Times New Roman" pitchFamily="18" charset="0"/>
                <a:cs typeface="Times New Roman" pitchFamily="18" charset="0"/>
              </a:rPr>
              <a:t>Final</a:t>
            </a:r>
            <a:r>
              <a:rPr lang="en-US" baseline="0" dirty="0">
                <a:latin typeface="Times New Roman" pitchFamily="18" charset="0"/>
                <a:cs typeface="Times New Roman" pitchFamily="18" charset="0"/>
              </a:rPr>
              <a:t> Exam time. Let’s see if we understand the definition of God’s Will </a:t>
            </a:r>
          </a:p>
          <a:p>
            <a:pPr marL="342900" marR="0" lvl="0" indent="-342900" algn="l" defTabSz="914400" rtl="0" eaLnBrk="1" fontAlgn="auto" latinLnBrk="0" hangingPunct="1">
              <a:lnSpc>
                <a:spcPct val="100000"/>
              </a:lnSpc>
              <a:spcBef>
                <a:spcPct val="20000"/>
              </a:spcBef>
              <a:spcAft>
                <a:spcPts val="0"/>
              </a:spcAft>
              <a:buClrTx/>
              <a:buSzTx/>
              <a:tabLst/>
              <a:defRPr/>
            </a:pPr>
            <a:r>
              <a:rPr lang="en-US" baseline="0" dirty="0">
                <a:latin typeface="Times New Roman" pitchFamily="18" charset="0"/>
                <a:cs typeface="Times New Roman" pitchFamily="18" charset="0"/>
              </a:rPr>
              <a:t>{CLICK} </a:t>
            </a:r>
            <a:r>
              <a:rPr lang="en-US" dirty="0">
                <a:latin typeface="Times New Roman" pitchFamily="18" charset="0"/>
                <a:cs typeface="Times New Roman" pitchFamily="18" charset="0"/>
              </a:rPr>
              <a:t>Was it God’s Will for Jesus Christ </a:t>
            </a:r>
            <a:r>
              <a:rPr lang="en-US" sz="1200" dirty="0">
                <a:solidFill>
                  <a:schemeClr val="bg1"/>
                </a:solidFill>
              </a:rPr>
              <a:t>to die to pay the penalty for our sins?	</a:t>
            </a:r>
            <a:r>
              <a:rPr lang="en-US" dirty="0">
                <a:latin typeface="Times New Roman" pitchFamily="18" charset="0"/>
                <a:cs typeface="Times New Roman" pitchFamily="18" charset="0"/>
              </a:rPr>
              <a:t>	</a:t>
            </a:r>
          </a:p>
          <a:p>
            <a:pPr marL="971550" lvl="1" indent="-514350">
              <a:spcBef>
                <a:spcPct val="20000"/>
              </a:spcBef>
              <a:buFont typeface="+mj-lt"/>
              <a:buAutoNum type="alphaUcPeriod"/>
            </a:pPr>
            <a:r>
              <a:rPr lang="en-US" dirty="0">
                <a:latin typeface="Times New Roman" pitchFamily="18" charset="0"/>
                <a:cs typeface="Times New Roman" pitchFamily="18" charset="0"/>
              </a:rPr>
              <a:t>{CLICK} Yes </a:t>
            </a:r>
          </a:p>
          <a:p>
            <a:pPr marL="971550" lvl="1" indent="-514350">
              <a:spcBef>
                <a:spcPct val="20000"/>
              </a:spcBef>
              <a:buFont typeface="+mj-lt"/>
              <a:buAutoNum type="alphaUcPeriod"/>
            </a:pPr>
            <a:r>
              <a:rPr lang="en-US" dirty="0">
                <a:latin typeface="Times New Roman" pitchFamily="18" charset="0"/>
                <a:cs typeface="Times New Roman" pitchFamily="18" charset="0"/>
              </a:rPr>
              <a:t>{CLICK} No</a:t>
            </a:r>
          </a:p>
          <a:p>
            <a:pPr marL="971550" lvl="1" indent="-514350">
              <a:spcBef>
                <a:spcPct val="20000"/>
              </a:spcBef>
              <a:buFont typeface="+mj-lt"/>
              <a:buAutoNum type="alphaUcPeriod"/>
            </a:pPr>
            <a:r>
              <a:rPr lang="en-US" dirty="0">
                <a:latin typeface="Times New Roman" pitchFamily="18" charset="0"/>
                <a:cs typeface="Times New Roman" pitchFamily="18" charset="0"/>
              </a:rPr>
              <a:t>{CLICK}</a:t>
            </a:r>
            <a:r>
              <a:rPr lang="en-US" baseline="0" dirty="0">
                <a:latin typeface="Times New Roman" pitchFamily="18" charset="0"/>
                <a:cs typeface="Times New Roman" pitchFamily="18" charset="0"/>
              </a:rPr>
              <a:t> </a:t>
            </a:r>
            <a:r>
              <a:rPr lang="en-US" dirty="0">
                <a:latin typeface="Times New Roman" pitchFamily="18" charset="0"/>
                <a:cs typeface="Times New Roman" pitchFamily="18" charset="0"/>
              </a:rPr>
              <a:t>I am so confused </a:t>
            </a:r>
            <a:endParaRPr lang="en-US" dirty="0">
              <a:latin typeface="Times New Roman" pitchFamily="18" charset="0"/>
              <a:cs typeface="Times New Roman" pitchFamily="18" charset="0"/>
              <a:sym typeface="Wingdings" pitchFamily="2" charset="2"/>
            </a:endParaRPr>
          </a:p>
          <a:p>
            <a:pPr marL="514350" lvl="0" indent="-514350">
              <a:spcBef>
                <a:spcPct val="20000"/>
              </a:spcBef>
              <a:buFont typeface="+mj-lt"/>
              <a:buNone/>
            </a:pPr>
            <a:r>
              <a:rPr lang="en-US" dirty="0">
                <a:latin typeface="Times New Roman" pitchFamily="18" charset="0"/>
                <a:cs typeface="Times New Roman" pitchFamily="18" charset="0"/>
                <a:sym typeface="Wingdings" pitchFamily="2" charset="2"/>
              </a:rPr>
              <a:t>{CLICK}</a:t>
            </a:r>
            <a:r>
              <a:rPr lang="en-US" baseline="0" dirty="0">
                <a:latin typeface="Times New Roman" pitchFamily="18" charset="0"/>
                <a:cs typeface="Times New Roman" pitchFamily="18" charset="0"/>
                <a:sym typeface="Wingdings" pitchFamily="2" charset="2"/>
              </a:rPr>
              <a:t> </a:t>
            </a:r>
            <a:r>
              <a:rPr lang="en-US" dirty="0">
                <a:latin typeface="Times New Roman" pitchFamily="18" charset="0"/>
                <a:cs typeface="Times New Roman" pitchFamily="18" charset="0"/>
              </a:rPr>
              <a:t>“No” </a:t>
            </a:r>
          </a:p>
          <a:p>
            <a:pPr marL="342900" lvl="0" indent="-342900">
              <a:spcBef>
                <a:spcPct val="20000"/>
              </a:spcBef>
              <a:defRPr/>
            </a:pPr>
            <a:r>
              <a:rPr lang="en-US" dirty="0">
                <a:latin typeface="Times New Roman" pitchFamily="18" charset="0"/>
                <a:cs typeface="Times New Roman" pitchFamily="18" charset="0"/>
              </a:rPr>
              <a:t>{CLICK} No Father wants His son to suffer a horrific death.</a:t>
            </a:r>
          </a:p>
          <a:p>
            <a:pPr marL="342900" lvl="0" indent="-342900">
              <a:spcBef>
                <a:spcPct val="20000"/>
              </a:spcBef>
              <a:defRPr/>
            </a:pPr>
            <a:r>
              <a:rPr lang="en-US" dirty="0">
                <a:latin typeface="Times New Roman" pitchFamily="18" charset="0"/>
                <a:cs typeface="Times New Roman" pitchFamily="18" charset="0"/>
              </a:rPr>
              <a:t>If there was another choice God would have”</a:t>
            </a:r>
          </a:p>
          <a:p>
            <a:pPr marL="342900" lvl="0" indent="-342900">
              <a:spcBef>
                <a:spcPct val="20000"/>
              </a:spcBef>
              <a:defRPr/>
            </a:pPr>
            <a:r>
              <a:rPr lang="en-US" dirty="0">
                <a:latin typeface="Times New Roman" pitchFamily="18" charset="0"/>
                <a:cs typeface="Times New Roman" pitchFamily="18" charset="0"/>
              </a:rPr>
              <a:t>“Taken the cup from His 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17</a:t>
            </a:fld>
            <a:endParaRPr lang="en-US"/>
          </a:p>
        </p:txBody>
      </p:sp>
    </p:spTree>
    <p:extLst>
      <p:ext uri="{BB962C8B-B14F-4D97-AF65-F5344CB8AC3E}">
        <p14:creationId xmlns:p14="http://schemas.microsoft.com/office/powerpoint/2010/main" val="3804372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dirty="0" smtClean="0">
                <a:latin typeface="Times New Roman" pitchFamily="18" charset="0"/>
                <a:cs typeface="Times New Roman" pitchFamily="18" charset="0"/>
              </a:rPr>
              <a:t>The better translation</a:t>
            </a:r>
            <a:r>
              <a:rPr lang="en-US" baseline="0" dirty="0" smtClean="0">
                <a:latin typeface="Times New Roman" pitchFamily="18" charset="0"/>
                <a:cs typeface="Times New Roman" pitchFamily="18" charset="0"/>
              </a:rPr>
              <a:t> {Read}</a:t>
            </a:r>
            <a:endParaRPr kumimoji="0" lang="en-US"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18</a:t>
            </a:fld>
            <a:endParaRPr lang="en-US"/>
          </a:p>
        </p:txBody>
      </p:sp>
    </p:spTree>
    <p:extLst>
      <p:ext uri="{BB962C8B-B14F-4D97-AF65-F5344CB8AC3E}">
        <p14:creationId xmlns:p14="http://schemas.microsoft.com/office/powerpoint/2010/main" val="373880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200" dirty="0"/>
              <a:t>God Wants to give us Salvation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200" dirty="0"/>
              <a:t>Free Will brings Sin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200" dirty="0"/>
              <a:t>Sin requires payment of death from Jesus Christ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200" dirty="0"/>
              <a:t>God did not want Jesus Christ murdered but this was required for us.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200" dirty="0"/>
              <a:t>But God Wanted the world to know this greatest of gifts. (All the Prophesies)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God’s Will is What  God Wants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19</a:t>
            </a:fld>
            <a:endParaRPr lang="en-US"/>
          </a:p>
        </p:txBody>
      </p:sp>
    </p:spTree>
    <p:extLst>
      <p:ext uri="{BB962C8B-B14F-4D97-AF65-F5344CB8AC3E}">
        <p14:creationId xmlns:p14="http://schemas.microsoft.com/office/powerpoint/2010/main" val="211191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the definition of God’s Will.  Let’s take a test</a:t>
            </a:r>
            <a:r>
              <a:rPr lang="en-US" baseline="0" dirty="0"/>
              <a:t> </a:t>
            </a:r>
          </a:p>
          <a:p>
            <a:pPr>
              <a:buNone/>
            </a:pPr>
            <a:r>
              <a:rPr lang="en-US" dirty="0"/>
              <a:t>{CLICK}</a:t>
            </a:r>
            <a:r>
              <a:rPr lang="en-US" baseline="0" dirty="0"/>
              <a:t> </a:t>
            </a:r>
            <a:r>
              <a:rPr lang="en-US" dirty="0"/>
              <a:t>A) What God Wants. </a:t>
            </a:r>
          </a:p>
          <a:p>
            <a:pPr>
              <a:buNone/>
            </a:pPr>
            <a:r>
              <a:rPr lang="en-US" dirty="0"/>
              <a:t>{CLICK}</a:t>
            </a:r>
            <a:r>
              <a:rPr lang="en-US" baseline="0" dirty="0"/>
              <a:t> </a:t>
            </a:r>
            <a:r>
              <a:rPr lang="en-US" dirty="0"/>
              <a:t>	– The gifts and accomplishments for us  </a:t>
            </a:r>
          </a:p>
          <a:p>
            <a:pPr>
              <a:buNone/>
            </a:pPr>
            <a:r>
              <a:rPr lang="en-US" dirty="0"/>
              <a:t>{CLICK}</a:t>
            </a:r>
            <a:r>
              <a:rPr lang="en-US" baseline="0" dirty="0"/>
              <a:t> </a:t>
            </a:r>
            <a:r>
              <a:rPr lang="en-US" dirty="0"/>
              <a:t>B) What God Allows. </a:t>
            </a:r>
          </a:p>
          <a:p>
            <a:pPr>
              <a:buNone/>
            </a:pPr>
            <a:r>
              <a:rPr lang="en-US" dirty="0"/>
              <a:t>{CLICK}</a:t>
            </a:r>
            <a:r>
              <a:rPr lang="en-US" baseline="0" dirty="0"/>
              <a:t> </a:t>
            </a:r>
            <a:r>
              <a:rPr lang="en-US" dirty="0"/>
              <a:t>	– God is in control, Everything that happens is His Will</a:t>
            </a:r>
          </a:p>
          <a:p>
            <a:pPr>
              <a:buNone/>
            </a:pPr>
            <a:r>
              <a:rPr lang="en-US" dirty="0"/>
              <a:t>{CLICK}</a:t>
            </a:r>
            <a:r>
              <a:rPr lang="en-US" baseline="0" dirty="0"/>
              <a:t> </a:t>
            </a:r>
            <a:r>
              <a:rPr lang="en-US" dirty="0"/>
              <a:t>C) What God Does or Reveals. </a:t>
            </a:r>
          </a:p>
          <a:p>
            <a:pPr>
              <a:buNone/>
            </a:pPr>
            <a:r>
              <a:rPr lang="en-US" dirty="0"/>
              <a:t>{CLICK}</a:t>
            </a:r>
            <a:r>
              <a:rPr lang="en-US" baseline="0" dirty="0"/>
              <a:t> </a:t>
            </a:r>
            <a:r>
              <a:rPr lang="en-US" dirty="0"/>
              <a:t>	– Gods direct involvement shows us His Will </a:t>
            </a:r>
          </a:p>
          <a:p>
            <a:pPr>
              <a:buNone/>
            </a:pPr>
            <a:r>
              <a:rPr lang="en-US" dirty="0"/>
              <a:t>{CLICK}</a:t>
            </a:r>
            <a:r>
              <a:rPr lang="en-US" baseline="0" dirty="0"/>
              <a:t> </a:t>
            </a:r>
            <a:r>
              <a:rPr lang="en-US" dirty="0"/>
              <a:t>D) All of the above</a:t>
            </a:r>
          </a:p>
          <a:p>
            <a:pPr>
              <a:buNone/>
            </a:pPr>
            <a:r>
              <a:rPr lang="en-US" dirty="0"/>
              <a:t>{CLICK}</a:t>
            </a:r>
            <a:r>
              <a:rPr lang="en-US" baseline="0" dirty="0"/>
              <a:t> </a:t>
            </a:r>
            <a:r>
              <a:rPr lang="en-US" dirty="0"/>
              <a:t>E) None of the above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2</a:t>
            </a:fld>
            <a:endParaRPr lang="en-US"/>
          </a:p>
        </p:txBody>
      </p:sp>
    </p:spTree>
    <p:extLst>
      <p:ext uri="{BB962C8B-B14F-4D97-AF65-F5344CB8AC3E}">
        <p14:creationId xmlns:p14="http://schemas.microsoft.com/office/powerpoint/2010/main" val="181183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Conclusion</a:t>
            </a:r>
          </a:p>
          <a:p>
            <a:r>
              <a:rPr lang="en-US" sz="1200" smtClean="0"/>
              <a:t>{Read}</a:t>
            </a:r>
            <a:endParaRPr lang="en-US" sz="1200" baseline="0" dirty="0"/>
          </a:p>
          <a:p>
            <a:r>
              <a:rPr lang="en-US" sz="1200" dirty="0"/>
              <a:t> </a:t>
            </a:r>
            <a:endParaRPr kumimoji="0" lang="en-US"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20</a:t>
            </a:fld>
            <a:endParaRPr lang="en-US"/>
          </a:p>
        </p:txBody>
      </p:sp>
    </p:spTree>
    <p:extLst>
      <p:ext uri="{BB962C8B-B14F-4D97-AF65-F5344CB8AC3E}">
        <p14:creationId xmlns:p14="http://schemas.microsoft.com/office/powerpoint/2010/main" val="4117060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Conclusion</a:t>
            </a:r>
          </a:p>
          <a:p>
            <a:r>
              <a:rPr lang="en-US" sz="1200" dirty="0"/>
              <a:t>God’s Will is What  God Wants</a:t>
            </a:r>
            <a:r>
              <a:rPr lang="en-US" sz="1200" baseline="0" dirty="0"/>
              <a:t> – but </a:t>
            </a:r>
            <a:r>
              <a:rPr lang="en-US" sz="1100" dirty="0"/>
              <a:t>We do not always know what God Wants and this can cause us to be confused</a:t>
            </a:r>
            <a:r>
              <a:rPr lang="en-US" sz="1100" baseline="0" dirty="0"/>
              <a:t> unless we use the knowledge and wisdom God’s gives us.</a:t>
            </a:r>
            <a:endParaRPr lang="en-US" sz="1100" dirty="0"/>
          </a:p>
          <a:p>
            <a:r>
              <a:rPr lang="en-US" sz="1200" dirty="0"/>
              <a:t>Is God’s Will a form of predestination?</a:t>
            </a:r>
            <a:r>
              <a:rPr lang="en-US" sz="1200" baseline="0" dirty="0"/>
              <a:t> </a:t>
            </a:r>
            <a:r>
              <a:rPr lang="en-US" sz="1200" dirty="0"/>
              <a:t>– No</a:t>
            </a:r>
            <a:r>
              <a:rPr lang="en-US" sz="1200" baseline="0" dirty="0"/>
              <a:t> God gave us </a:t>
            </a:r>
            <a:r>
              <a:rPr lang="en-US" sz="1200" dirty="0"/>
              <a:t>Free Will so we could</a:t>
            </a:r>
            <a:r>
              <a:rPr lang="en-US" sz="1200" baseline="0" dirty="0"/>
              <a:t> freely choose </a:t>
            </a:r>
            <a:r>
              <a:rPr lang="en-US" sz="1200" dirty="0"/>
              <a:t>to follow God’s and what</a:t>
            </a:r>
            <a:r>
              <a:rPr lang="en-US" sz="1200" baseline="0" dirty="0"/>
              <a:t> God wants or “God’s </a:t>
            </a:r>
            <a:r>
              <a:rPr lang="en-US" sz="1200" dirty="0"/>
              <a:t>Will” </a:t>
            </a:r>
          </a:p>
          <a:p>
            <a:r>
              <a:rPr lang="en-US" sz="1200" dirty="0"/>
              <a:t>Does God cause tragedy?</a:t>
            </a:r>
            <a:r>
              <a:rPr lang="en-US" sz="1200" baseline="0" dirty="0"/>
              <a:t> </a:t>
            </a:r>
            <a:r>
              <a:rPr lang="en-US" sz="1200" dirty="0"/>
              <a:t>– Rarely, but to fulfill</a:t>
            </a:r>
            <a:r>
              <a:rPr lang="en-US" sz="1200" baseline="0" dirty="0"/>
              <a:t> His plan God will cause perceived “tragedy” but over </a:t>
            </a:r>
            <a:r>
              <a:rPr lang="en-US" sz="1200" dirty="0"/>
              <a:t>99% of the worlds tragedy</a:t>
            </a:r>
            <a:r>
              <a:rPr lang="en-US" sz="1200" baseline="0" dirty="0"/>
              <a:t> </a:t>
            </a:r>
            <a:r>
              <a:rPr lang="en-US" sz="1200" dirty="0"/>
              <a:t>is caused by Satan’s and</a:t>
            </a:r>
            <a:r>
              <a:rPr lang="en-US" sz="1200" baseline="0" dirty="0"/>
              <a:t> his </a:t>
            </a:r>
            <a:r>
              <a:rPr lang="en-US" sz="1200" dirty="0"/>
              <a:t>Will. Satan is currently the god of this world</a:t>
            </a:r>
          </a:p>
          <a:p>
            <a:r>
              <a:rPr lang="en-US" sz="1200" dirty="0"/>
              <a:t>Is God in control or is Satan in control?</a:t>
            </a:r>
            <a:r>
              <a:rPr lang="en-US" sz="1200" baseline="0" dirty="0"/>
              <a:t> </a:t>
            </a:r>
            <a:r>
              <a:rPr lang="en-US" sz="1200" dirty="0"/>
              <a:t>- God is</a:t>
            </a:r>
            <a:r>
              <a:rPr lang="en-US" sz="1200" baseline="0" dirty="0"/>
              <a:t> absolutely in </a:t>
            </a:r>
            <a:r>
              <a:rPr lang="en-US" sz="1200" dirty="0"/>
              <a:t>control of His plan</a:t>
            </a:r>
            <a:r>
              <a:rPr lang="en-US" sz="1200" baseline="0" dirty="0"/>
              <a:t>. His plan will ultimately prevail. But God is not controlling us like robots. We have Free Will to choose. </a:t>
            </a:r>
          </a:p>
          <a:p>
            <a:r>
              <a:rPr lang="en-US" sz="1200" dirty="0"/>
              <a:t> </a:t>
            </a:r>
            <a:endParaRPr kumimoji="0" lang="en-US"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21</a:t>
            </a:fld>
            <a:endParaRPr lang="en-US"/>
          </a:p>
        </p:txBody>
      </p:sp>
    </p:spTree>
    <p:extLst>
      <p:ext uri="{BB962C8B-B14F-4D97-AF65-F5344CB8AC3E}">
        <p14:creationId xmlns:p14="http://schemas.microsoft.com/office/powerpoint/2010/main" val="3942513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Does God give blessings? - </a:t>
            </a:r>
            <a:r>
              <a:rPr lang="en-US" sz="1200" dirty="0"/>
              <a:t>Yes but God’s knows what is best. God’s knows what we need before we need it</a:t>
            </a:r>
            <a:r>
              <a:rPr lang="en-US" sz="1200" baseline="0" dirty="0"/>
              <a:t> and God’s priorities are not our priorities. </a:t>
            </a:r>
            <a:r>
              <a:rPr lang="en-US" sz="1200" dirty="0"/>
              <a:t> </a:t>
            </a:r>
          </a:p>
          <a:p>
            <a:r>
              <a:rPr lang="en-US" sz="1400" dirty="0"/>
              <a:t>Can God’s Will Change?</a:t>
            </a:r>
            <a:r>
              <a:rPr lang="en-US" sz="1400" baseline="0" dirty="0"/>
              <a:t> </a:t>
            </a:r>
            <a:r>
              <a:rPr lang="en-US" sz="1400" dirty="0"/>
              <a:t>- </a:t>
            </a:r>
            <a:r>
              <a:rPr lang="en-US" sz="1200" dirty="0"/>
              <a:t>Yes but it depends on us. We can beseech God and ask</a:t>
            </a:r>
            <a:r>
              <a:rPr lang="en-US" sz="1200" baseline="0" dirty="0"/>
              <a:t>, but we must except God’s answer. </a:t>
            </a:r>
            <a:r>
              <a:rPr lang="en-US" sz="1200" dirty="0"/>
              <a:t> </a:t>
            </a:r>
          </a:p>
          <a:p>
            <a:endParaRPr lang="en-US" sz="1200" dirty="0"/>
          </a:p>
          <a:p>
            <a:r>
              <a:rPr lang="en-US" sz="1200" baseline="0" dirty="0"/>
              <a:t>God Wants us to be in his family. God Wants what is best for us. </a:t>
            </a:r>
          </a:p>
          <a:p>
            <a:r>
              <a:rPr lang="en-US" sz="1200" baseline="0" dirty="0"/>
              <a:t>No matter what happens in the life,  in the future  “It is God ‘s Will to restore all things</a:t>
            </a:r>
            <a:r>
              <a:rPr lang="en-US" sz="1200" baseline="0" dirty="0">
                <a:solidFill>
                  <a:schemeClr val="bg1"/>
                </a:solidFill>
              </a:rPr>
              <a:t>” </a:t>
            </a:r>
            <a:r>
              <a:rPr lang="en-US" sz="1200" dirty="0">
                <a:solidFill>
                  <a:schemeClr val="bg1"/>
                </a:solidFill>
              </a:rPr>
              <a:t> </a:t>
            </a:r>
          </a:p>
        </p:txBody>
      </p:sp>
      <p:sp>
        <p:nvSpPr>
          <p:cNvPr id="4" name="Slide Number Placeholder 3"/>
          <p:cNvSpPr>
            <a:spLocks noGrp="1"/>
          </p:cNvSpPr>
          <p:nvPr>
            <p:ph type="sldNum" sz="quarter" idx="10"/>
          </p:nvPr>
        </p:nvSpPr>
        <p:spPr/>
        <p:txBody>
          <a:bodyPr/>
          <a:lstStyle/>
          <a:p>
            <a:fld id="{5FD63B62-2FA8-4353-988E-5165AEF11EC6}" type="slidenum">
              <a:rPr lang="en-US" smtClean="0"/>
              <a:pPr/>
              <a:t>22</a:t>
            </a:fld>
            <a:endParaRPr lang="en-US"/>
          </a:p>
        </p:txBody>
      </p:sp>
    </p:spTree>
    <p:extLst>
      <p:ext uri="{BB962C8B-B14F-4D97-AF65-F5344CB8AC3E}">
        <p14:creationId xmlns:p14="http://schemas.microsoft.com/office/powerpoint/2010/main" val="616002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God’s Will - What God wants. </a:t>
            </a:r>
          </a:p>
          <a:p>
            <a:pPr lvl="1">
              <a:buFontTx/>
              <a:buChar char="-"/>
            </a:pPr>
            <a:r>
              <a:rPr lang="en-US" sz="1400" dirty="0"/>
              <a:t>God wants the best for us. i.e. Salvation</a:t>
            </a:r>
          </a:p>
          <a:p>
            <a:pPr lvl="1">
              <a:buFontTx/>
              <a:buChar char="-"/>
            </a:pPr>
            <a:endParaRPr lang="en-US" sz="1400" dirty="0"/>
          </a:p>
          <a:p>
            <a:r>
              <a:rPr lang="en-US" sz="1400" dirty="0"/>
              <a:t>Satan’s Will - God Allows Tragedy</a:t>
            </a:r>
          </a:p>
          <a:p>
            <a:pPr lvl="1">
              <a:buFontTx/>
              <a:buChar char="-"/>
            </a:pPr>
            <a:r>
              <a:rPr lang="en-US" sz="1400" dirty="0"/>
              <a:t> To destroy us, god of this world</a:t>
            </a:r>
          </a:p>
          <a:p>
            <a:pPr lvl="1">
              <a:buFontTx/>
              <a:buChar char="-"/>
            </a:pPr>
            <a:r>
              <a:rPr lang="en-US" sz="1400" dirty="0"/>
              <a:t> Bad choice for Free Will </a:t>
            </a:r>
          </a:p>
          <a:p>
            <a:pPr lvl="1">
              <a:buFontTx/>
              <a:buChar char="-"/>
            </a:pPr>
            <a:endParaRPr lang="en-US" sz="1400" dirty="0"/>
          </a:p>
          <a:p>
            <a:r>
              <a:rPr lang="en-US" sz="1400" dirty="0"/>
              <a:t>Fee Will – Blessing/Life Cursing/Death</a:t>
            </a:r>
          </a:p>
          <a:p>
            <a:pPr lvl="1">
              <a:buFontTx/>
              <a:buChar char="-"/>
            </a:pPr>
            <a:r>
              <a:rPr lang="en-US" sz="1400" dirty="0"/>
              <a:t> Blames God for</a:t>
            </a:r>
            <a:r>
              <a:rPr lang="en-US" sz="1400" baseline="0" dirty="0"/>
              <a:t> its </a:t>
            </a:r>
            <a:r>
              <a:rPr lang="en-US" sz="1400" dirty="0"/>
              <a:t>“Tragedy”</a:t>
            </a:r>
          </a:p>
          <a:p>
            <a:pPr lvl="1">
              <a:buFontTx/>
              <a:buChar char="-"/>
            </a:pPr>
            <a:r>
              <a:rPr lang="en-US" sz="1400" dirty="0"/>
              <a:t> Free Will came with a horrific cost </a:t>
            </a:r>
          </a:p>
          <a:p>
            <a:endParaRPr lang="en-US" sz="1400" baseline="0" dirty="0">
              <a:cs typeface="Times New Roman" pitchFamily="18" charset="0"/>
            </a:endParaRPr>
          </a:p>
          <a:p>
            <a:endParaRPr lang="en-US" sz="1200"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23</a:t>
            </a:fld>
            <a:endParaRPr lang="en-US"/>
          </a:p>
        </p:txBody>
      </p:sp>
    </p:spTree>
    <p:extLst>
      <p:ext uri="{BB962C8B-B14F-4D97-AF65-F5344CB8AC3E}">
        <p14:creationId xmlns:p14="http://schemas.microsoft.com/office/powerpoint/2010/main" val="271728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{Read} Psalm 40:5 New King James Version (NKJV)</a:t>
            </a:r>
          </a:p>
          <a:p>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Many, O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my God, </a:t>
            </a:r>
            <a:r>
              <a:rPr lang="en-US" sz="1200" b="0" i="1" kern="1200" dirty="0">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Your wonderful works</a:t>
            </a:r>
            <a:r>
              <a:rPr lang="en-US" sz="1200" b="0" i="0"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Which</a:t>
            </a:r>
            <a:r>
              <a:rPr lang="en-US" sz="1200" b="0" i="0" kern="1200" dirty="0">
                <a:solidFill>
                  <a:schemeClr val="tx1"/>
                </a:solidFill>
                <a:effectLst/>
                <a:latin typeface="+mn-lt"/>
                <a:ea typeface="+mn-ea"/>
                <a:cs typeface="+mn-cs"/>
              </a:rPr>
              <a:t> You have done;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Your thoughts toward us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Cannot be recounted to You in order;</a:t>
            </a:r>
            <a:r>
              <a:rPr lang="en-US" sz="1200" b="0" i="0"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If</a:t>
            </a:r>
            <a:r>
              <a:rPr lang="en-US" sz="1200" b="0" i="0" kern="1200" dirty="0">
                <a:solidFill>
                  <a:schemeClr val="tx1"/>
                </a:solidFill>
                <a:effectLst/>
                <a:latin typeface="+mn-lt"/>
                <a:ea typeface="+mn-ea"/>
                <a:cs typeface="+mn-cs"/>
              </a:rPr>
              <a:t> I would declare and speak </a:t>
            </a:r>
            <a:r>
              <a:rPr lang="en-US" sz="1200" b="0" i="1" kern="1200" dirty="0">
                <a:solidFill>
                  <a:schemeClr val="tx1"/>
                </a:solidFill>
                <a:effectLst/>
                <a:latin typeface="+mn-lt"/>
                <a:ea typeface="+mn-ea"/>
                <a:cs typeface="+mn-cs"/>
              </a:rPr>
              <a:t>of them, </a:t>
            </a:r>
            <a:r>
              <a:rPr lang="en-US" sz="1200" b="0" i="0" kern="1200" dirty="0">
                <a:solidFill>
                  <a:schemeClr val="tx1"/>
                </a:solidFill>
                <a:effectLst/>
                <a:latin typeface="+mn-lt"/>
                <a:ea typeface="+mn-ea"/>
                <a:cs typeface="+mn-cs"/>
              </a:rPr>
              <a:t>They are more than can be numbered.</a:t>
            </a:r>
          </a:p>
          <a:p>
            <a:r>
              <a:rPr lang="en-US" sz="1200" b="0" i="0" kern="1200" dirty="0" smtClean="0">
                <a:solidFill>
                  <a:schemeClr val="tx1"/>
                </a:solidFill>
                <a:effectLst/>
                <a:latin typeface="+mn-lt"/>
                <a:ea typeface="+mn-ea"/>
                <a:cs typeface="+mn-cs"/>
              </a:rPr>
              <a:t>John 6:40 New King James Version (NKJV)</a:t>
            </a:r>
          </a:p>
          <a:p>
            <a:r>
              <a:rPr lang="en-US" sz="1200" b="1" i="0" kern="1200" baseline="30000" dirty="0" smtClean="0">
                <a:solidFill>
                  <a:schemeClr val="tx1"/>
                </a:solidFill>
                <a:effectLst/>
                <a:latin typeface="+mn-lt"/>
                <a:ea typeface="+mn-ea"/>
                <a:cs typeface="+mn-cs"/>
              </a:rPr>
              <a:t>40 </a:t>
            </a:r>
            <a:r>
              <a:rPr lang="en-US" sz="1200" b="0" i="0" kern="1200" dirty="0" smtClean="0">
                <a:solidFill>
                  <a:schemeClr val="tx1"/>
                </a:solidFill>
                <a:effectLst/>
                <a:latin typeface="+mn-lt"/>
                <a:ea typeface="+mn-ea"/>
                <a:cs typeface="+mn-cs"/>
              </a:rPr>
              <a:t>And this is the will of Him who sent Me, that everyone who sees the Son and believes in Him may have everlasting life; and I will raise him up at the last day.”</a:t>
            </a:r>
          </a:p>
          <a:p>
            <a:endParaRPr lang="en-US" sz="1200" dirty="0">
              <a:solidFill>
                <a:srgbClr val="FFC000"/>
              </a:solidFill>
            </a:endParaRPr>
          </a:p>
          <a:p>
            <a:r>
              <a:rPr lang="en-US" sz="1200" dirty="0">
                <a:solidFill>
                  <a:srgbClr val="FFC000"/>
                </a:solidFill>
              </a:rPr>
              <a:t>God will</a:t>
            </a:r>
            <a:r>
              <a:rPr lang="en-US" sz="1200" baseline="0" dirty="0">
                <a:solidFill>
                  <a:srgbClr val="FFC000"/>
                </a:solidFill>
              </a:rPr>
              <a:t> is for us to have Life Everlasting. </a:t>
            </a:r>
            <a:endParaRPr lang="en-US" sz="1200" dirty="0">
              <a:solidFill>
                <a:srgbClr val="FFC000"/>
              </a:solidFill>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24</a:t>
            </a:fld>
            <a:endParaRPr lang="en-US"/>
          </a:p>
        </p:txBody>
      </p:sp>
    </p:spTree>
    <p:extLst>
      <p:ext uri="{BB962C8B-B14F-4D97-AF65-F5344CB8AC3E}">
        <p14:creationId xmlns:p14="http://schemas.microsoft.com/office/powerpoint/2010/main" val="220219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What is the definition of God’s Will. </a:t>
            </a:r>
            <a:r>
              <a:rPr lang="en-US" baseline="0" dirty="0"/>
              <a:t> </a:t>
            </a:r>
          </a:p>
          <a:p>
            <a:pPr marL="514350" indent="-514350">
              <a:buAutoNum type="alphaUcParenR"/>
            </a:pPr>
            <a:r>
              <a:rPr lang="en-US" dirty="0"/>
              <a:t>{CLICK}</a:t>
            </a:r>
            <a:r>
              <a:rPr lang="en-US" baseline="0" dirty="0"/>
              <a:t> </a:t>
            </a:r>
            <a:r>
              <a:rPr lang="en-US" dirty="0"/>
              <a:t>What God Wants. </a:t>
            </a:r>
          </a:p>
          <a:p>
            <a:pPr marL="514350" indent="-514350">
              <a:buAutoNum type="alphaUcParenR"/>
            </a:pPr>
            <a:r>
              <a:rPr lang="en-US" dirty="0"/>
              <a:t>{CLICK} What God Allows. </a:t>
            </a:r>
          </a:p>
          <a:p>
            <a:pPr marL="514350" indent="-514350">
              <a:buAutoNum type="alphaUcParenR"/>
            </a:pPr>
            <a:r>
              <a:rPr lang="en-US" dirty="0"/>
              <a:t>{CLICK} What God Does or Reveals. </a:t>
            </a:r>
          </a:p>
          <a:p>
            <a:endParaRPr lang="en-US" baseline="0" dirty="0"/>
          </a:p>
          <a:p>
            <a:r>
              <a:rPr lang="en-US" baseline="0" dirty="0"/>
              <a:t>I believe The short answer is  “A”</a:t>
            </a:r>
            <a:r>
              <a:rPr lang="en-US" dirty="0"/>
              <a:t> “What God wants”</a:t>
            </a:r>
            <a:r>
              <a:rPr lang="en-US" baseline="0" dirty="0"/>
              <a:t>  We understand this from a Legal process known as “Will in Testament”  When we die we are asked to have a “Will” so that we can tell people what we want done with our estates. </a:t>
            </a:r>
          </a:p>
          <a:p>
            <a:r>
              <a:rPr lang="en-US" sz="1200" b="0" i="0" kern="1200" dirty="0" smtClean="0">
                <a:latin typeface="+mn-lt"/>
                <a:ea typeface="+mn-ea"/>
                <a:cs typeface="+mn-cs"/>
              </a:rPr>
              <a:t>{CLICK} </a:t>
            </a:r>
            <a:endParaRPr lang="en-US" baseline="0" dirty="0"/>
          </a:p>
          <a:p>
            <a:r>
              <a:rPr lang="en-US" baseline="0" dirty="0"/>
              <a:t>This answer is close but it may not be complete.</a:t>
            </a:r>
          </a:p>
          <a:p>
            <a:r>
              <a:rPr lang="en-US" baseline="0" dirty="0"/>
              <a:t>Our mind is not God’s mind. </a:t>
            </a:r>
          </a:p>
          <a:p>
            <a:r>
              <a:rPr lang="en-US" sz="1200" b="0" i="0" kern="1200" dirty="0" smtClean="0">
                <a:latin typeface="+mn-lt"/>
                <a:ea typeface="+mn-ea"/>
                <a:cs typeface="+mn-cs"/>
              </a:rPr>
              <a:t>Isaiah </a:t>
            </a:r>
            <a:r>
              <a:rPr lang="en-US" sz="1200" b="0" i="0" kern="1200" dirty="0">
                <a:latin typeface="+mn-lt"/>
                <a:ea typeface="+mn-ea"/>
                <a:cs typeface="+mn-cs"/>
              </a:rPr>
              <a:t>55:8</a:t>
            </a:r>
            <a:r>
              <a:rPr lang="en-US" sz="1200" b="0" i="0" kern="1200" baseline="0" dirty="0">
                <a:latin typeface="+mn-lt"/>
                <a:ea typeface="+mn-ea"/>
                <a:cs typeface="+mn-cs"/>
              </a:rPr>
              <a:t> says </a:t>
            </a:r>
            <a:r>
              <a:rPr lang="en-US" sz="1200" b="0" i="0" kern="1200" dirty="0" smtClean="0">
                <a:solidFill>
                  <a:schemeClr val="tx1"/>
                </a:solidFill>
                <a:effectLst/>
                <a:latin typeface="+mn-lt"/>
                <a:ea typeface="+mn-ea"/>
                <a:cs typeface="+mn-cs"/>
              </a:rPr>
              <a:t>Isaiah </a:t>
            </a:r>
            <a:r>
              <a:rPr lang="en-US" sz="1200" b="0" i="0" kern="1200" dirty="0">
                <a:solidFill>
                  <a:schemeClr val="tx1"/>
                </a:solidFill>
                <a:effectLst/>
                <a:latin typeface="+mn-lt"/>
                <a:ea typeface="+mn-ea"/>
                <a:cs typeface="+mn-cs"/>
              </a:rPr>
              <a:t>55:8-9 New King James Version (NKJV)</a:t>
            </a:r>
          </a:p>
          <a:p>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“For My thoughts </a:t>
            </a:r>
            <a:r>
              <a:rPr lang="en-US" sz="1200" b="0" i="1" kern="1200" dirty="0">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not your </a:t>
            </a:r>
            <a:r>
              <a:rPr lang="en-US" sz="1200" b="0" i="0" kern="1200" dirty="0" smtClean="0">
                <a:solidFill>
                  <a:schemeClr val="tx1"/>
                </a:solidFill>
                <a:effectLst/>
                <a:latin typeface="+mn-lt"/>
                <a:ea typeface="+mn-ea"/>
                <a:cs typeface="+mn-cs"/>
              </a:rPr>
              <a:t>thoughts,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your ways My ways,” says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“For </a:t>
            </a:r>
            <a:r>
              <a:rPr lang="en-US" sz="1200" b="0" i="1" kern="1200" dirty="0">
                <a:solidFill>
                  <a:schemeClr val="tx1"/>
                </a:solidFill>
                <a:effectLst/>
                <a:latin typeface="+mn-lt"/>
                <a:ea typeface="+mn-ea"/>
                <a:cs typeface="+mn-cs"/>
              </a:rPr>
              <a:t>as</a:t>
            </a:r>
            <a:r>
              <a:rPr lang="en-US" sz="1200" b="0" i="0" kern="1200" dirty="0">
                <a:solidFill>
                  <a:schemeClr val="tx1"/>
                </a:solidFill>
                <a:effectLst/>
                <a:latin typeface="+mn-lt"/>
                <a:ea typeface="+mn-ea"/>
                <a:cs typeface="+mn-cs"/>
              </a:rPr>
              <a:t> the heavens are higher than the earth</a:t>
            </a:r>
            <a:r>
              <a:rPr lang="en-US" sz="1200" b="0" i="0" kern="1200" dirty="0" smtClean="0">
                <a:solidFill>
                  <a:schemeClr val="tx1"/>
                </a:solidFill>
                <a:effectLst/>
                <a:latin typeface="+mn-lt"/>
                <a:ea typeface="+mn-ea"/>
                <a:cs typeface="+mn-cs"/>
              </a:rPr>
              <a:t>, So </a:t>
            </a:r>
            <a:r>
              <a:rPr lang="en-US" sz="1200" b="0" i="0" kern="1200" dirty="0">
                <a:solidFill>
                  <a:schemeClr val="tx1"/>
                </a:solidFill>
                <a:effectLst/>
                <a:latin typeface="+mn-lt"/>
                <a:ea typeface="+mn-ea"/>
                <a:cs typeface="+mn-cs"/>
              </a:rPr>
              <a:t>are My ways higher than your ways,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My thoughts than your thoughts</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Psalm 143:10</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(NKJV)</a:t>
            </a:r>
          </a:p>
          <a:p>
            <a:r>
              <a:rPr lang="en-US" sz="1200" b="1" i="0" kern="1200" baseline="30000" dirty="0" smtClean="0">
                <a:solidFill>
                  <a:schemeClr val="tx1"/>
                </a:solidFill>
                <a:effectLst/>
                <a:latin typeface="+mn-lt"/>
                <a:ea typeface="+mn-ea"/>
                <a:cs typeface="+mn-cs"/>
              </a:rPr>
              <a:t>10 </a:t>
            </a:r>
            <a:r>
              <a:rPr lang="en-US" sz="1200" b="0" i="0" kern="1200" dirty="0" smtClean="0">
                <a:solidFill>
                  <a:schemeClr val="tx1"/>
                </a:solidFill>
                <a:effectLst/>
                <a:latin typeface="+mn-lt"/>
                <a:ea typeface="+mn-ea"/>
                <a:cs typeface="+mn-cs"/>
              </a:rPr>
              <a:t>Teach me to do Your </a:t>
            </a:r>
            <a:r>
              <a:rPr lang="en-US" sz="1200" b="0" i="0" kern="1200" dirty="0" smtClean="0">
                <a:solidFill>
                  <a:schemeClr val="tx1"/>
                </a:solidFill>
                <a:effectLst/>
                <a:latin typeface="+mn-lt"/>
                <a:ea typeface="+mn-ea"/>
                <a:cs typeface="+mn-cs"/>
              </a:rPr>
              <a:t>will,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a:t>
            </a:r>
            <a:r>
              <a:rPr lang="en-US" sz="1200" b="0" i="0" kern="1200" dirty="0" smtClean="0">
                <a:solidFill>
                  <a:schemeClr val="tx1"/>
                </a:solidFill>
                <a:effectLst/>
                <a:latin typeface="+mn-lt"/>
                <a:ea typeface="+mn-ea"/>
                <a:cs typeface="+mn-cs"/>
              </a:rPr>
              <a:t>You </a:t>
            </a:r>
            <a:r>
              <a:rPr lang="en-US" sz="1200" b="0" i="1" kern="1200" dirty="0" smtClean="0">
                <a:solidFill>
                  <a:schemeClr val="tx1"/>
                </a:solidFill>
                <a:effectLst/>
                <a:latin typeface="+mn-lt"/>
                <a:ea typeface="+mn-ea"/>
                <a:cs typeface="+mn-cs"/>
              </a:rPr>
              <a:t>are</a:t>
            </a:r>
            <a:r>
              <a:rPr lang="en-US" sz="1200" b="0" i="0" kern="1200" dirty="0" smtClean="0">
                <a:solidFill>
                  <a:schemeClr val="tx1"/>
                </a:solidFill>
                <a:effectLst/>
                <a:latin typeface="+mn-lt"/>
                <a:ea typeface="+mn-ea"/>
                <a:cs typeface="+mn-cs"/>
              </a:rPr>
              <a:t> my God;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Your Spirit </a:t>
            </a:r>
            <a:r>
              <a:rPr lang="en-US" sz="1200" b="0" i="1" kern="1200" dirty="0" smtClean="0">
                <a:solidFill>
                  <a:schemeClr val="tx1"/>
                </a:solidFill>
                <a:effectLst/>
                <a:latin typeface="+mn-lt"/>
                <a:ea typeface="+mn-ea"/>
                <a:cs typeface="+mn-cs"/>
              </a:rPr>
              <a:t>is</a:t>
            </a:r>
            <a:r>
              <a:rPr lang="en-US" sz="1200" b="0" i="0" kern="1200" dirty="0" smtClean="0">
                <a:solidFill>
                  <a:schemeClr val="tx1"/>
                </a:solidFill>
                <a:effectLst/>
                <a:latin typeface="+mn-lt"/>
                <a:ea typeface="+mn-ea"/>
                <a:cs typeface="+mn-cs"/>
              </a:rPr>
              <a:t> good</a:t>
            </a:r>
            <a:r>
              <a:rPr lang="en-US" sz="1200" b="0" i="0" kern="1200" dirty="0" smtClean="0">
                <a:solidFill>
                  <a:schemeClr val="tx1"/>
                </a:solidFill>
                <a:effectLst/>
                <a:latin typeface="+mn-lt"/>
                <a:ea typeface="+mn-ea"/>
                <a:cs typeface="+mn-cs"/>
              </a:rPr>
              <a:t>. Lead </a:t>
            </a:r>
            <a:r>
              <a:rPr lang="en-US" sz="1200" b="0" i="0" kern="1200" dirty="0" smtClean="0">
                <a:solidFill>
                  <a:schemeClr val="tx1"/>
                </a:solidFill>
                <a:effectLst/>
                <a:latin typeface="+mn-lt"/>
                <a:ea typeface="+mn-ea"/>
                <a:cs typeface="+mn-cs"/>
              </a:rPr>
              <a:t>me in the land of uprightness.</a:t>
            </a:r>
          </a:p>
          <a:p>
            <a:endParaRPr lang="en-US" sz="1200" b="0" i="0" kern="1200" baseline="0" dirty="0">
              <a:latin typeface="+mn-lt"/>
              <a:ea typeface="+mn-ea"/>
              <a:cs typeface="+mn-cs"/>
            </a:endParaRPr>
          </a:p>
          <a:p>
            <a:r>
              <a:rPr lang="en-US" sz="1200" b="0" i="0" kern="1200" baseline="0" dirty="0">
                <a:latin typeface="+mn-lt"/>
                <a:ea typeface="+mn-ea"/>
                <a:cs typeface="+mn-cs"/>
              </a:rPr>
              <a:t>God’s Thoughts are not our thoughts. His ways are not our ways. </a:t>
            </a:r>
          </a:p>
          <a:p>
            <a:r>
              <a:rPr lang="en-US" sz="1200" b="0" i="0" kern="1200" baseline="0" dirty="0">
                <a:latin typeface="+mn-lt"/>
                <a:ea typeface="+mn-ea"/>
                <a:cs typeface="+mn-cs"/>
              </a:rPr>
              <a:t>Many times we are confused about God’s Will because we do not understand </a:t>
            </a:r>
            <a:r>
              <a:rPr lang="en-US" baseline="0" dirty="0"/>
              <a:t>What God’s </a:t>
            </a:r>
            <a:r>
              <a:rPr lang="en-US" dirty="0"/>
              <a:t>w</a:t>
            </a:r>
            <a:r>
              <a:rPr lang="en-US" baseline="0" dirty="0"/>
              <a:t>ants</a:t>
            </a:r>
            <a:r>
              <a:rPr lang="en-US" baseline="0" dirty="0" smtClean="0"/>
              <a:t>.</a:t>
            </a:r>
          </a:p>
          <a:p>
            <a:r>
              <a:rPr lang="en-US" baseline="0" dirty="0" smtClean="0"/>
              <a:t>We need to be taught God’s Will. </a:t>
            </a:r>
            <a:endParaRPr lang="en-US" baseline="0" dirty="0"/>
          </a:p>
          <a:p>
            <a:endParaRPr lang="en-US" baseline="0" dirty="0"/>
          </a:p>
          <a:p>
            <a:r>
              <a:rPr lang="en-US" baseline="0" dirty="0"/>
              <a:t>Also if anyone wants to put me in </a:t>
            </a:r>
            <a:r>
              <a:rPr lang="en-US" baseline="0" dirty="0" smtClean="0"/>
              <a:t>their </a:t>
            </a:r>
            <a:r>
              <a:rPr lang="en-US" baseline="0" dirty="0"/>
              <a:t>Will here is my legal name. {CLICK</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3</a:t>
            </a:fld>
            <a:endParaRPr lang="en-US"/>
          </a:p>
        </p:txBody>
      </p:sp>
    </p:spTree>
    <p:extLst>
      <p:ext uri="{BB962C8B-B14F-4D97-AF65-F5344CB8AC3E}">
        <p14:creationId xmlns:p14="http://schemas.microsoft.com/office/powerpoint/2010/main" val="221392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help us deeper define God’s Will let explore some basic questions </a:t>
            </a:r>
          </a:p>
          <a:p>
            <a:r>
              <a:rPr lang="en-US" dirty="0"/>
              <a:t>{Click} Is God’s Will a form of predestination? </a:t>
            </a:r>
          </a:p>
          <a:p>
            <a:r>
              <a:rPr lang="en-US" dirty="0"/>
              <a:t>{Click} Does God cause tragedy?</a:t>
            </a:r>
          </a:p>
          <a:p>
            <a:r>
              <a:rPr lang="en-US" dirty="0"/>
              <a:t>{Click} Is God in control or is Satan in control?</a:t>
            </a:r>
          </a:p>
          <a:p>
            <a:r>
              <a:rPr lang="en-US" dirty="0"/>
              <a:t>{Click} Does God give blessings?</a:t>
            </a:r>
          </a:p>
          <a:p>
            <a:r>
              <a:rPr lang="en-US" dirty="0"/>
              <a:t>{Click} Can God’s Will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These</a:t>
            </a:r>
            <a:r>
              <a:rPr lang="en-US" baseline="0" dirty="0"/>
              <a:t> questions are not the complete list.  But with {CLICK} theses answer we can gain a better understanding of the definition of “God’s Will”</a:t>
            </a:r>
          </a:p>
          <a:p>
            <a:endParaRPr lang="en-US" baseline="0" dirty="0"/>
          </a:p>
          <a:p>
            <a:r>
              <a:rPr lang="en-US" baseline="0" dirty="0"/>
              <a:t>By the way – You know you are getting old </a:t>
            </a:r>
            <a:r>
              <a:rPr lang="en-US" baseline="0" dirty="0" smtClean="0"/>
              <a:t>when </a:t>
            </a:r>
            <a:r>
              <a:rPr lang="en-US" baseline="0" dirty="0"/>
              <a:t>the Clip art man looks better than you </a:t>
            </a:r>
            <a:r>
              <a:rPr lang="en-US" baseline="0"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4</a:t>
            </a:fld>
            <a:endParaRPr lang="en-US"/>
          </a:p>
        </p:txBody>
      </p:sp>
    </p:spTree>
    <p:extLst>
      <p:ext uri="{BB962C8B-B14F-4D97-AF65-F5344CB8AC3E}">
        <p14:creationId xmlns:p14="http://schemas.microsoft.com/office/powerpoint/2010/main" val="163877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Isaiah 46:9-10 New King James Version (NKJV)</a:t>
            </a:r>
            <a:r>
              <a:rPr lang="en-US" sz="1200" b="0" i="0" kern="1200" baseline="0" dirty="0">
                <a:solidFill>
                  <a:schemeClr val="tx1"/>
                </a:solidFill>
                <a:effectLst/>
                <a:latin typeface="+mn-lt"/>
                <a:ea typeface="+mn-ea"/>
                <a:cs typeface="+mn-cs"/>
              </a:rPr>
              <a:t>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Remember the former things of old,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I </a:t>
            </a:r>
            <a:r>
              <a:rPr lang="en-US" sz="1200" b="0" i="1" kern="1200" dirty="0">
                <a:solidFill>
                  <a:schemeClr val="tx1"/>
                </a:solidFill>
                <a:effectLst/>
                <a:latin typeface="+mn-lt"/>
                <a:ea typeface="+mn-ea"/>
                <a:cs typeface="+mn-cs"/>
              </a:rPr>
              <a:t>am</a:t>
            </a:r>
            <a:r>
              <a:rPr lang="en-US" sz="1200" b="0" i="0" kern="1200" dirty="0">
                <a:solidFill>
                  <a:schemeClr val="tx1"/>
                </a:solidFill>
                <a:effectLst/>
                <a:latin typeface="+mn-lt"/>
                <a:ea typeface="+mn-ea"/>
                <a:cs typeface="+mn-cs"/>
              </a:rPr>
              <a:t> God, and </a:t>
            </a:r>
            <a:r>
              <a:rPr lang="en-US" sz="1200" b="0" i="1" kern="1200" dirty="0">
                <a:solidFill>
                  <a:schemeClr val="tx1"/>
                </a:solidFill>
                <a:effectLst/>
                <a:latin typeface="+mn-lt"/>
                <a:ea typeface="+mn-ea"/>
                <a:cs typeface="+mn-cs"/>
              </a:rPr>
              <a:t>there is</a:t>
            </a:r>
            <a:r>
              <a:rPr lang="en-US" sz="1200" b="0" i="0" kern="1200" dirty="0">
                <a:solidFill>
                  <a:schemeClr val="tx1"/>
                </a:solidFill>
                <a:effectLst/>
                <a:latin typeface="+mn-lt"/>
                <a:ea typeface="+mn-ea"/>
                <a:cs typeface="+mn-cs"/>
              </a:rPr>
              <a:t> no other;</a:t>
            </a:r>
            <a:r>
              <a:rPr lang="en-US" sz="1200" b="0" i="0"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 am</a:t>
            </a:r>
            <a:r>
              <a:rPr lang="en-US" sz="1200" b="0" i="0" kern="1200" dirty="0">
                <a:solidFill>
                  <a:schemeClr val="tx1"/>
                </a:solidFill>
                <a:effectLst/>
                <a:latin typeface="+mn-lt"/>
                <a:ea typeface="+mn-ea"/>
                <a:cs typeface="+mn-cs"/>
              </a:rPr>
              <a:t> God, and </a:t>
            </a:r>
            <a:r>
              <a:rPr lang="en-US" sz="1200" b="0" i="1" kern="1200" dirty="0">
                <a:solidFill>
                  <a:schemeClr val="tx1"/>
                </a:solidFill>
                <a:effectLst/>
                <a:latin typeface="+mn-lt"/>
                <a:ea typeface="+mn-ea"/>
                <a:cs typeface="+mn-cs"/>
              </a:rPr>
              <a:t>there is</a:t>
            </a:r>
            <a:r>
              <a:rPr lang="en-US" sz="1200" b="0" i="0" kern="1200" dirty="0">
                <a:solidFill>
                  <a:schemeClr val="tx1"/>
                </a:solidFill>
                <a:effectLst/>
                <a:latin typeface="+mn-lt"/>
                <a:ea typeface="+mn-ea"/>
                <a:cs typeface="+mn-cs"/>
              </a:rPr>
              <a:t> none like Me,</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Declaring the end from the beginning, And from ancient times </a:t>
            </a:r>
            <a:r>
              <a:rPr lang="en-US" sz="1200" b="0" i="1" kern="1200" dirty="0">
                <a:solidFill>
                  <a:schemeClr val="tx1"/>
                </a:solidFill>
                <a:effectLst/>
                <a:latin typeface="+mn-lt"/>
                <a:ea typeface="+mn-ea"/>
                <a:cs typeface="+mn-cs"/>
              </a:rPr>
              <a:t>things</a:t>
            </a:r>
            <a:r>
              <a:rPr lang="en-US" sz="1200" b="0" i="0" kern="1200" dirty="0">
                <a:solidFill>
                  <a:schemeClr val="tx1"/>
                </a:solidFill>
                <a:effectLst/>
                <a:latin typeface="+mn-lt"/>
                <a:ea typeface="+mn-ea"/>
                <a:cs typeface="+mn-cs"/>
              </a:rPr>
              <a:t> that are not </a:t>
            </a:r>
            <a:r>
              <a:rPr lang="en-US" sz="1200" b="0" i="1" kern="1200" dirty="0">
                <a:solidFill>
                  <a:schemeClr val="tx1"/>
                </a:solidFill>
                <a:effectLst/>
                <a:latin typeface="+mn-lt"/>
                <a:ea typeface="+mn-ea"/>
                <a:cs typeface="+mn-cs"/>
              </a:rPr>
              <a:t>yet</a:t>
            </a:r>
            <a:r>
              <a:rPr lang="en-US" sz="1200" b="0" i="0" kern="1200" dirty="0">
                <a:solidFill>
                  <a:schemeClr val="tx1"/>
                </a:solidFill>
                <a:effectLst/>
                <a:latin typeface="+mn-lt"/>
                <a:ea typeface="+mn-ea"/>
                <a:cs typeface="+mn-cs"/>
              </a:rPr>
              <a:t> done,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Saying, ‘My counsel shall stand,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I will do all My pleasure,’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Are</a:t>
            </a:r>
            <a:r>
              <a:rPr lang="en-US" sz="1200" b="0" i="0" kern="1200" baseline="0" dirty="0">
                <a:solidFill>
                  <a:schemeClr val="tx1"/>
                </a:solidFill>
                <a:effectLst/>
                <a:latin typeface="+mn-lt"/>
                <a:ea typeface="+mn-ea"/>
                <a:cs typeface="+mn-cs"/>
              </a:rPr>
              <a:t> we like puppets on a string. The end for us is already set. We have no choice. Some of us will make it and some of us will not.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Romans 8:28-30 New King James Version (NKJV)</a:t>
            </a:r>
          </a:p>
          <a:p>
            <a:r>
              <a:rPr lang="en-US" sz="1200" b="1" i="0" kern="1200" baseline="30000" dirty="0">
                <a:solidFill>
                  <a:schemeClr val="tx1"/>
                </a:solidFill>
                <a:effectLst/>
                <a:latin typeface="+mn-lt"/>
                <a:ea typeface="+mn-ea"/>
                <a:cs typeface="+mn-cs"/>
              </a:rPr>
              <a:t>28 </a:t>
            </a:r>
            <a:r>
              <a:rPr lang="en-US" sz="1200" b="0" i="0" kern="1200" dirty="0">
                <a:solidFill>
                  <a:schemeClr val="tx1"/>
                </a:solidFill>
                <a:effectLst/>
                <a:latin typeface="+mn-lt"/>
                <a:ea typeface="+mn-ea"/>
                <a:cs typeface="+mn-cs"/>
              </a:rPr>
              <a:t>And we know that all things work together for good to those who love God, to those who are the called according to </a:t>
            </a:r>
            <a:r>
              <a:rPr lang="en-US" sz="1200" b="0" i="1" kern="1200" dirty="0">
                <a:solidFill>
                  <a:schemeClr val="tx1"/>
                </a:solidFill>
                <a:effectLst/>
                <a:latin typeface="+mn-lt"/>
                <a:ea typeface="+mn-ea"/>
                <a:cs typeface="+mn-cs"/>
              </a:rPr>
              <a:t>His</a:t>
            </a:r>
            <a:r>
              <a:rPr lang="en-US" sz="1200" b="0" i="0" kern="1200" dirty="0">
                <a:solidFill>
                  <a:schemeClr val="tx1"/>
                </a:solidFill>
                <a:effectLst/>
                <a:latin typeface="+mn-lt"/>
                <a:ea typeface="+mn-ea"/>
                <a:cs typeface="+mn-cs"/>
              </a:rPr>
              <a:t> purpose. </a:t>
            </a:r>
            <a:r>
              <a:rPr lang="en-US" sz="1200" b="1" i="0" kern="1200" baseline="30000" dirty="0">
                <a:solidFill>
                  <a:schemeClr val="tx1"/>
                </a:solidFill>
                <a:effectLst/>
                <a:latin typeface="+mn-lt"/>
                <a:ea typeface="+mn-ea"/>
                <a:cs typeface="+mn-cs"/>
              </a:rPr>
              <a:t>29 </a:t>
            </a:r>
            <a:r>
              <a:rPr lang="en-US" sz="1200" b="0" i="0" kern="1200" dirty="0">
                <a:solidFill>
                  <a:schemeClr val="tx1"/>
                </a:solidFill>
                <a:effectLst/>
                <a:latin typeface="+mn-lt"/>
                <a:ea typeface="+mn-ea"/>
                <a:cs typeface="+mn-cs"/>
              </a:rPr>
              <a:t>For whom He foreknew, He also predestined </a:t>
            </a:r>
            <a:r>
              <a:rPr lang="en-US" sz="1200" b="0" i="1" kern="1200" dirty="0">
                <a:solidFill>
                  <a:schemeClr val="tx1"/>
                </a:solidFill>
                <a:effectLst/>
                <a:latin typeface="+mn-lt"/>
                <a:ea typeface="+mn-ea"/>
                <a:cs typeface="+mn-cs"/>
              </a:rPr>
              <a:t>to be</a:t>
            </a:r>
            <a:r>
              <a:rPr lang="en-US" sz="1200" b="0" i="0" kern="1200" dirty="0">
                <a:solidFill>
                  <a:schemeClr val="tx1"/>
                </a:solidFill>
                <a:effectLst/>
                <a:latin typeface="+mn-lt"/>
                <a:ea typeface="+mn-ea"/>
                <a:cs typeface="+mn-cs"/>
              </a:rPr>
              <a:t> conformed to the image of His Son, that He might be the firstborn among many brethren. </a:t>
            </a:r>
            <a:r>
              <a:rPr lang="en-US" sz="1200" b="1" i="0" kern="1200" baseline="30000" dirty="0">
                <a:solidFill>
                  <a:schemeClr val="tx1"/>
                </a:solidFill>
                <a:effectLst/>
                <a:latin typeface="+mn-lt"/>
                <a:ea typeface="+mn-ea"/>
                <a:cs typeface="+mn-cs"/>
              </a:rPr>
              <a:t>30 </a:t>
            </a:r>
            <a:r>
              <a:rPr lang="en-US" sz="1200" b="0" i="0" kern="1200" dirty="0">
                <a:solidFill>
                  <a:schemeClr val="tx1"/>
                </a:solidFill>
                <a:effectLst/>
                <a:latin typeface="+mn-lt"/>
                <a:ea typeface="+mn-ea"/>
                <a:cs typeface="+mn-cs"/>
              </a:rPr>
              <a:t>Moreover whom He predestined, these He also called; whom He called, these He also justified; and whom He justified, these He also glorified.</a:t>
            </a:r>
          </a:p>
          <a:p>
            <a:r>
              <a:rPr lang="en-US" sz="1200" b="0" i="0" kern="1200" dirty="0">
                <a:solidFill>
                  <a:schemeClr val="tx1"/>
                </a:solidFill>
                <a:effectLst/>
                <a:latin typeface="+mn-lt"/>
                <a:ea typeface="+mn-ea"/>
                <a:cs typeface="+mn-cs"/>
              </a:rPr>
              <a:t>Let’s read another example</a:t>
            </a:r>
            <a:r>
              <a:rPr lang="en-US" sz="1200" b="0" i="0" kern="1200" baseline="0" dirty="0">
                <a:solidFill>
                  <a:schemeClr val="tx1"/>
                </a:solidFill>
                <a:effectLst/>
                <a:latin typeface="+mn-lt"/>
                <a:ea typeface="+mn-ea"/>
                <a:cs typeface="+mn-cs"/>
              </a:rPr>
              <a:t> is </a:t>
            </a:r>
            <a:r>
              <a:rPr lang="en-US" sz="1200" b="0" i="0" kern="1200" baseline="0" dirty="0" err="1">
                <a:solidFill>
                  <a:schemeClr val="tx1"/>
                </a:solidFill>
                <a:effectLst/>
                <a:latin typeface="+mn-lt"/>
                <a:ea typeface="+mn-ea"/>
                <a:cs typeface="+mn-cs"/>
              </a:rPr>
              <a:t>Eph</a:t>
            </a:r>
            <a:r>
              <a:rPr lang="en-US" sz="1200" b="0" i="0" kern="1200" baseline="0" dirty="0">
                <a:solidFill>
                  <a:schemeClr val="tx1"/>
                </a:solidFill>
                <a:effectLst/>
                <a:latin typeface="+mn-lt"/>
                <a:ea typeface="+mn-ea"/>
                <a:cs typeface="+mn-cs"/>
              </a:rPr>
              <a:t> 1</a:t>
            </a:r>
          </a:p>
          <a:p>
            <a:r>
              <a:rPr lang="en-US" sz="1200" b="0" i="0" kern="1200" dirty="0">
                <a:solidFill>
                  <a:schemeClr val="tx1"/>
                </a:solidFill>
                <a:effectLst/>
                <a:latin typeface="+mn-lt"/>
                <a:ea typeface="+mn-ea"/>
                <a:cs typeface="+mn-cs"/>
              </a:rPr>
              <a:t>Ephesians 1:4-5 New King James Version (NKJV)</a:t>
            </a:r>
          </a:p>
          <a:p>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just as He chose us in Him before the foundation of the world, that we should be holy and without blame before Him in love,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having predestined us to adoption as sons by Jesus Christ to Himself, according to the good pleasure of His will,</a:t>
            </a:r>
          </a:p>
          <a:p>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In Him also we have obtained an inheritance, being predestined according to the purpose of Him who works all things according to the counsel of His will,</a:t>
            </a:r>
          </a:p>
          <a:p>
            <a:r>
              <a:rPr lang="en-US" sz="1200" b="0" i="0" kern="1200" dirty="0">
                <a:solidFill>
                  <a:schemeClr val="tx1"/>
                </a:solidFill>
                <a:effectLst/>
                <a:latin typeface="+mn-lt"/>
                <a:ea typeface="+mn-ea"/>
                <a:cs typeface="+mn-cs"/>
              </a:rPr>
              <a:t>{Read}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5</a:t>
            </a:fld>
            <a:endParaRPr lang="en-US"/>
          </a:p>
        </p:txBody>
      </p:sp>
    </p:spTree>
    <p:extLst>
      <p:ext uri="{BB962C8B-B14F-4D97-AF65-F5344CB8AC3E}">
        <p14:creationId xmlns:p14="http://schemas.microsoft.com/office/powerpoint/2010/main" val="412559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Turn to </a:t>
            </a:r>
            <a:r>
              <a:rPr lang="en-US" sz="1200" dirty="0" smtClean="0">
                <a:solidFill>
                  <a:schemeClr val="bg1"/>
                </a:solidFill>
              </a:rPr>
              <a:t>Deuteronomy 30:19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a:t>
            </a:r>
            <a:r>
              <a:rPr lang="en-US" baseline="0" dirty="0" smtClean="0">
                <a:latin typeface="Times New Roman" pitchFamily="18" charset="0"/>
                <a:cs typeface="Times New Roman" pitchFamily="18" charset="0"/>
              </a:rPr>
              <a:t> </a:t>
            </a:r>
            <a:r>
              <a:rPr lang="en-US" baseline="0" dirty="0">
                <a:latin typeface="Times New Roman" pitchFamily="18" charset="0"/>
                <a:cs typeface="Times New Roman" pitchFamily="18" charset="0"/>
              </a:rPr>
              <a:t>am going to try something different today. We are going to build a visual diagram to dig deeper into the definition of God’s Will. If our future has been determined by “Fate” why do we have Free Will. When God’s created mankind (you and me) he created us with Free Will. Free Will is the ability or the capacity to make our own choices. Free will allows us to choose what we do each day. For example:</a:t>
            </a:r>
          </a:p>
          <a:p>
            <a:pPr marL="228600" indent="-228600">
              <a:buAutoNum type="arabicParenR"/>
            </a:pPr>
            <a:r>
              <a:rPr lang="en-US" baseline="0" dirty="0">
                <a:latin typeface="Times New Roman" pitchFamily="18" charset="0"/>
                <a:cs typeface="Times New Roman" pitchFamily="18" charset="0"/>
              </a:rPr>
              <a:t>Do I get out of bed? </a:t>
            </a:r>
          </a:p>
          <a:p>
            <a:pPr marL="228600" indent="-228600">
              <a:buAutoNum type="arabicParenR"/>
            </a:pPr>
            <a:r>
              <a:rPr lang="en-US" baseline="0" dirty="0">
                <a:latin typeface="Times New Roman" pitchFamily="18" charset="0"/>
                <a:cs typeface="Times New Roman" pitchFamily="18" charset="0"/>
              </a:rPr>
              <a:t>Do I eat more than I should? </a:t>
            </a:r>
          </a:p>
          <a:p>
            <a:pPr marL="228600" indent="-228600">
              <a:buAutoNum type="arabicParenR"/>
            </a:pPr>
            <a:r>
              <a:rPr lang="en-US" baseline="0" dirty="0">
                <a:latin typeface="Times New Roman" pitchFamily="18" charset="0"/>
                <a:cs typeface="Times New Roman" pitchFamily="18" charset="0"/>
              </a:rPr>
              <a:t>Will I be nice to my dog or spouse? </a:t>
            </a:r>
          </a:p>
          <a:p>
            <a:pPr marL="228600" indent="-228600">
              <a:buAutoNum type="arabicParenR"/>
            </a:pPr>
            <a:r>
              <a:rPr lang="en-US" baseline="0" dirty="0">
                <a:latin typeface="Times New Roman" pitchFamily="18" charset="0"/>
                <a:cs typeface="Times New Roman" pitchFamily="18" charset="0"/>
              </a:rPr>
              <a:t>Do I pray today? </a:t>
            </a:r>
          </a:p>
          <a:p>
            <a:pPr marL="228600" indent="-228600">
              <a:buAutoNum type="arabicParenR"/>
            </a:pPr>
            <a:r>
              <a:rPr lang="en-US" baseline="0" dirty="0">
                <a:latin typeface="Times New Roman" pitchFamily="18" charset="0"/>
                <a:cs typeface="Times New Roman" pitchFamily="18" charset="0"/>
              </a:rPr>
              <a:t>Do I study/read the bible today? </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baseline="0" dirty="0">
              <a:latin typeface="Times New Roman" pitchFamily="18" charset="0"/>
              <a:cs typeface="Times New Roman" pitchFamily="18" charset="0"/>
            </a:endParaRP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itchFamily="18" charset="0"/>
                <a:cs typeface="Times New Roman" pitchFamily="18" charset="0"/>
              </a:rPr>
              <a:t>Click  - We find scriptures where our future is determined by our choices. </a:t>
            </a: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itchFamily="18" charset="0"/>
                <a:cs typeface="Times New Roman" pitchFamily="18" charset="0"/>
              </a:rPr>
              <a:t>Deut 30:19 </a:t>
            </a:r>
            <a:r>
              <a:rPr lang="en-US" sz="1500" dirty="0">
                <a:latin typeface="Times New Roman" pitchFamily="18" charset="0"/>
                <a:cs typeface="Times New Roman" pitchFamily="18" charset="0"/>
              </a:rPr>
              <a:t>I call heaven and earth as witnesses today I have set before you life and death, blessing and cursing; therefore choose life…</a:t>
            </a:r>
          </a:p>
          <a:p>
            <a:pPr marL="228600" indent="-228600">
              <a:buNone/>
            </a:pPr>
            <a:endParaRPr lang="en-US" dirty="0">
              <a:latin typeface="Times New Roman" pitchFamily="18" charset="0"/>
              <a:cs typeface="Times New Roman" pitchFamily="18" charset="0"/>
            </a:endParaRPr>
          </a:p>
          <a:p>
            <a:pPr marL="228600" indent="-228600">
              <a:buNone/>
            </a:pPr>
            <a:r>
              <a:rPr lang="en-US" dirty="0">
                <a:latin typeface="Times New Roman" pitchFamily="18" charset="0"/>
                <a:cs typeface="Times New Roman" pitchFamily="18" charset="0"/>
              </a:rPr>
              <a:t>To</a:t>
            </a:r>
            <a:r>
              <a:rPr lang="en-US" baseline="0" dirty="0">
                <a:latin typeface="Times New Roman" pitchFamily="18" charset="0"/>
                <a:cs typeface="Times New Roman" pitchFamily="18" charset="0"/>
              </a:rPr>
              <a:t> answer the question Is God’s Will a form of predestination? God’s wants us to choose life to choose blessing, but we are not robots. Our future has not be chosen by God or anyone else. Our future is our choice. God’s Will is not a form of predestination. God’s wants us to choose His way so he can bless us. He wants us to receive salvation, but it is our choice our Free Will. </a:t>
            </a:r>
          </a:p>
          <a:p>
            <a:pPr marL="228600" indent="-228600">
              <a:buNone/>
            </a:pPr>
            <a:endParaRPr lang="en-US" baseline="0" dirty="0">
              <a:latin typeface="Times New Roman" pitchFamily="18" charset="0"/>
              <a:cs typeface="Times New Roman" pitchFamily="18" charset="0"/>
            </a:endParaRPr>
          </a:p>
          <a:p>
            <a:pPr marL="228600" indent="-228600">
              <a:buNone/>
            </a:pPr>
            <a:r>
              <a:rPr lang="en-US" baseline="0" dirty="0">
                <a:latin typeface="Times New Roman" pitchFamily="18" charset="0"/>
                <a:cs typeface="Times New Roman" pitchFamily="18" charset="0"/>
              </a:rPr>
              <a:t>Unfortunately when God gave us “Free Will” it came with a cost or price. When God gave us “Free Will” He knew we would Sin and make bad choices. </a:t>
            </a:r>
          </a:p>
          <a:p>
            <a:pPr marL="228600" indent="-228600">
              <a:buNone/>
            </a:pPr>
            <a:r>
              <a:rPr lang="en-US" baseline="0" dirty="0">
                <a:latin typeface="Times New Roman" pitchFamily="18" charset="0"/>
                <a:cs typeface="Times New Roman" pitchFamily="18" charset="0"/>
              </a:rPr>
              <a:t>For us to have “Free Will” we needed a Savior. </a:t>
            </a:r>
            <a:endParaRPr lang="en-US" baseline="0" dirty="0" smtClean="0">
              <a:latin typeface="Times New Roman" pitchFamily="18" charset="0"/>
              <a:cs typeface="Times New Roman" pitchFamily="18" charset="0"/>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Revelation 13:8 New King James Version (NKJV)</a:t>
            </a:r>
          </a:p>
          <a:p>
            <a:r>
              <a:rPr lang="en-US" sz="1200" b="1" i="0" kern="1200" baseline="30000" dirty="0" smtClean="0">
                <a:solidFill>
                  <a:schemeClr val="tx1"/>
                </a:solidFill>
                <a:effectLst/>
                <a:latin typeface="+mn-lt"/>
                <a:ea typeface="+mn-ea"/>
                <a:cs typeface="+mn-cs"/>
              </a:rPr>
              <a:t>8 </a:t>
            </a:r>
            <a:r>
              <a:rPr lang="en-US" sz="1200" b="0" i="0" kern="1200" dirty="0" smtClean="0">
                <a:solidFill>
                  <a:schemeClr val="tx1"/>
                </a:solidFill>
                <a:effectLst/>
                <a:latin typeface="+mn-lt"/>
                <a:ea typeface="+mn-ea"/>
                <a:cs typeface="+mn-cs"/>
              </a:rPr>
              <a:t>All who dwell on the earth will worship him, whose names have not been written in the Book of Life of the Lamb slain from the foundation of the world</a:t>
            </a:r>
          </a:p>
          <a:p>
            <a:pPr marL="228600" indent="-228600">
              <a:buNone/>
            </a:pPr>
            <a:endParaRPr lang="en-US" baseline="0" dirty="0" smtClean="0">
              <a:latin typeface="Times New Roman" pitchFamily="18" charset="0"/>
              <a:cs typeface="Times New Roman" pitchFamily="18" charset="0"/>
            </a:endParaRPr>
          </a:p>
          <a:p>
            <a:pPr marL="228600" indent="-228600">
              <a:buNone/>
            </a:pPr>
            <a:r>
              <a:rPr lang="en-US" baseline="0" dirty="0" smtClean="0">
                <a:latin typeface="Times New Roman" pitchFamily="18" charset="0"/>
                <a:cs typeface="Times New Roman" pitchFamily="18" charset="0"/>
              </a:rPr>
              <a:t>This </a:t>
            </a:r>
            <a:r>
              <a:rPr lang="en-US" baseline="0" dirty="0">
                <a:latin typeface="Times New Roman" pitchFamily="18" charset="0"/>
                <a:cs typeface="Times New Roman" pitchFamily="18" charset="0"/>
              </a:rPr>
              <a:t>is part of the reason why Jesus Christ was slain from the foundation of the earth. </a:t>
            </a:r>
          </a:p>
          <a:p>
            <a:pPr marL="228600" indent="-228600">
              <a:buNone/>
            </a:pPr>
            <a:r>
              <a:rPr lang="en-US" baseline="0" dirty="0">
                <a:latin typeface="Times New Roman" pitchFamily="18" charset="0"/>
                <a:cs typeface="Times New Roman" pitchFamily="18" charset="0"/>
              </a:rPr>
              <a:t>Knowing what future choices mankind will make and creating a plan to save mankind may seem like predestination but is not. </a:t>
            </a:r>
          </a:p>
          <a:p>
            <a:pPr marL="228600" indent="-228600">
              <a:buNone/>
            </a:pPr>
            <a:r>
              <a:rPr lang="en-US" baseline="0" dirty="0">
                <a:latin typeface="Times New Roman" pitchFamily="18" charset="0"/>
                <a:cs typeface="Times New Roman" pitchFamily="18" charset="0"/>
              </a:rPr>
              <a:t>This is like a Parent knowing what a child will do and preparing a way to rescue them.</a:t>
            </a:r>
          </a:p>
          <a:p>
            <a:pPr marL="228600" indent="-228600">
              <a:buNone/>
            </a:pPr>
            <a:r>
              <a:rPr lang="en-US" baseline="0" dirty="0">
                <a:latin typeface="Times New Roman" pitchFamily="18" charset="0"/>
                <a:cs typeface="Times New Roman" pitchFamily="18" charset="0"/>
              </a:rPr>
              <a:t>  </a:t>
            </a:r>
          </a:p>
          <a:p>
            <a:pPr marL="228600" indent="-228600">
              <a:buNone/>
            </a:pPr>
            <a:r>
              <a:rPr lang="en-US" baseline="0" dirty="0">
                <a:latin typeface="Times New Roman" pitchFamily="18" charset="0"/>
                <a:cs typeface="Times New Roman" pitchFamily="18" charset="0"/>
              </a:rPr>
              <a:t>God’s Will is not a predestination. God’s has a plan and it is God’s Will that we use our Free Will to choice God’s to be part of His Plan</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itchFamily="18" charset="0"/>
                <a:cs typeface="Times New Roman" pitchFamily="18" charset="0"/>
              </a:rPr>
              <a:t>God’s Will is not a predestination. God’s has a plan and it is God’s Will that we use our Free Will to choice God’s to be part of His Plan</a:t>
            </a:r>
            <a:endParaRPr lang="en-US" dirty="0">
              <a:latin typeface="Times New Roman" pitchFamily="18" charset="0"/>
              <a:cs typeface="Times New Roman" pitchFamily="18" charset="0"/>
            </a:endParaRPr>
          </a:p>
          <a:p>
            <a:pPr marL="228600" indent="-22860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6</a:t>
            </a:fld>
            <a:endParaRPr lang="en-US"/>
          </a:p>
        </p:txBody>
      </p:sp>
    </p:spTree>
    <p:extLst>
      <p:ext uri="{BB962C8B-B14F-4D97-AF65-F5344CB8AC3E}">
        <p14:creationId xmlns:p14="http://schemas.microsoft.com/office/powerpoint/2010/main" val="134911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buNone/>
            </a:pPr>
            <a:r>
              <a:rPr lang="en-US" baseline="0" dirty="0" smtClean="0">
                <a:latin typeface="Times New Roman" pitchFamily="18" charset="0"/>
                <a:cs typeface="Times New Roman" pitchFamily="18" charset="0"/>
              </a:rPr>
              <a:t>{Read}  </a:t>
            </a:r>
            <a:endParaRPr lang="en-US" baseline="0" dirty="0">
              <a:latin typeface="Times New Roman" pitchFamily="18" charset="0"/>
              <a:cs typeface="Times New Roman" pitchFamily="18" charset="0"/>
            </a:endParaRPr>
          </a:p>
          <a:p>
            <a:pPr marL="228600" indent="-228600">
              <a:buNone/>
            </a:pPr>
            <a:r>
              <a:rPr lang="en-US" baseline="0" dirty="0">
                <a:latin typeface="Times New Roman" pitchFamily="18" charset="0"/>
                <a:cs typeface="Times New Roman" pitchFamily="18" charset="0"/>
              </a:rPr>
              <a:t>God’s Will is not a predestination. God’s has a plan and it is God’s Will that we use our Free Will to choice God’s to be part of His Plan</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itchFamily="18" charset="0"/>
                <a:cs typeface="Times New Roman" pitchFamily="18" charset="0"/>
              </a:rPr>
              <a:t>God’s Will is not a predestination. God’s has a plan and it is God’s Will that we use our Free Will to choice God’s to be part of His Plan</a:t>
            </a:r>
            <a:endParaRPr lang="en-US" dirty="0">
              <a:latin typeface="Times New Roman" pitchFamily="18" charset="0"/>
              <a:cs typeface="Times New Roman" pitchFamily="18" charset="0"/>
            </a:endParaRPr>
          </a:p>
          <a:p>
            <a:pPr marL="228600" indent="-22860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FD63B62-2FA8-4353-988E-5165AEF11EC6}" type="slidenum">
              <a:rPr lang="en-US" smtClean="0"/>
              <a:pPr/>
              <a:t>7</a:t>
            </a:fld>
            <a:endParaRPr lang="en-US"/>
          </a:p>
        </p:txBody>
      </p:sp>
    </p:spTree>
    <p:extLst>
      <p:ext uri="{BB962C8B-B14F-4D97-AF65-F5344CB8AC3E}">
        <p14:creationId xmlns:p14="http://schemas.microsoft.com/office/powerpoint/2010/main" val="181088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572000" cy="3429000"/>
          </a:xfrm>
        </p:spPr>
      </p:sp>
      <p:sp>
        <p:nvSpPr>
          <p:cNvPr id="3" name="Notes Placeholder 2"/>
          <p:cNvSpPr>
            <a:spLocks noGrp="1"/>
          </p:cNvSpPr>
          <p:nvPr>
            <p:ph type="body" idx="1"/>
          </p:nvPr>
        </p:nvSpPr>
        <p:spPr/>
        <p:txBody>
          <a:bodyPr>
            <a:normAutofit/>
          </a:bodyPr>
          <a:lstStyle/>
          <a:p>
            <a:r>
              <a:rPr lang="en-US" dirty="0"/>
              <a:t>Free Will helps</a:t>
            </a:r>
            <a:r>
              <a:rPr lang="en-US" baseline="0" dirty="0"/>
              <a:t> us</a:t>
            </a:r>
            <a:r>
              <a:rPr lang="en-US" dirty="0"/>
              <a:t> to understanding</a:t>
            </a:r>
            <a:r>
              <a:rPr lang="en-US" baseline="0" dirty="0"/>
              <a:t> definition of God’s Will – what God wants. </a:t>
            </a:r>
          </a:p>
          <a:p>
            <a:r>
              <a:rPr lang="en-US" baseline="0" dirty="0"/>
              <a:t>To Recap. Free Will is  </a:t>
            </a:r>
          </a:p>
          <a:p>
            <a:r>
              <a:rPr lang="en-US" dirty="0"/>
              <a:t>Given to us by God </a:t>
            </a:r>
          </a:p>
          <a:p>
            <a:r>
              <a:rPr lang="en-US" dirty="0"/>
              <a:t>Comes with a “</a:t>
            </a:r>
            <a:r>
              <a:rPr lang="en-US" i="1" dirty="0"/>
              <a:t>horrific</a:t>
            </a:r>
            <a:r>
              <a:rPr lang="en-US" dirty="0"/>
              <a:t>” price/cost.</a:t>
            </a:r>
          </a:p>
          <a:p>
            <a:r>
              <a:rPr lang="en-US" dirty="0"/>
              <a:t>Can be used to choose life and blessings.</a:t>
            </a:r>
          </a:p>
          <a:p>
            <a:r>
              <a:rPr lang="en-US" dirty="0"/>
              <a:t>Can be used to choose death and </a:t>
            </a:r>
            <a:r>
              <a:rPr lang="en-US" dirty="0" err="1"/>
              <a:t>cursings</a:t>
            </a:r>
            <a:r>
              <a:rPr lang="en-US" dirty="0"/>
              <a:t>.</a:t>
            </a:r>
          </a:p>
          <a:p>
            <a:r>
              <a:rPr lang="en-US" dirty="0"/>
              <a:t>Choosing sin is why Jesus Christ had to died</a:t>
            </a:r>
          </a:p>
          <a:p>
            <a:r>
              <a:rPr lang="en-US" dirty="0"/>
              <a:t>God’s Will is for Free Will to receive Salvation </a:t>
            </a:r>
          </a:p>
          <a:p>
            <a:endParaRPr lang="en-US" dirty="0"/>
          </a:p>
          <a:p>
            <a:r>
              <a:rPr lang="en-US" dirty="0"/>
              <a:t>One of the best versus to support Free Will is </a:t>
            </a:r>
          </a:p>
          <a:p>
            <a:r>
              <a:rPr lang="en-US" sz="1200" b="0" i="0" kern="1200" dirty="0">
                <a:solidFill>
                  <a:schemeClr val="tx1"/>
                </a:solidFill>
                <a:effectLst/>
                <a:latin typeface="+mn-lt"/>
                <a:ea typeface="+mn-ea"/>
                <a:cs typeface="+mn-cs"/>
              </a:rPr>
              <a:t>Joshua 24:15 New King James Version (NKJV)</a:t>
            </a:r>
          </a:p>
          <a:p>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And if it seems evil to you to serve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choose for yourselves this day whom you will serve, whether the gods which your fathers served that </a:t>
            </a:r>
            <a:r>
              <a:rPr lang="en-US" sz="1200" b="0" i="1" kern="1200" dirty="0">
                <a:solidFill>
                  <a:schemeClr val="tx1"/>
                </a:solidFill>
                <a:effectLst/>
                <a:latin typeface="+mn-lt"/>
                <a:ea typeface="+mn-ea"/>
                <a:cs typeface="+mn-cs"/>
              </a:rPr>
              <a:t>were</a:t>
            </a:r>
            <a:r>
              <a:rPr lang="en-US" sz="1200" b="0" i="0" kern="1200" dirty="0">
                <a:solidFill>
                  <a:schemeClr val="tx1"/>
                </a:solidFill>
                <a:effectLst/>
                <a:latin typeface="+mn-lt"/>
                <a:ea typeface="+mn-ea"/>
                <a:cs typeface="+mn-cs"/>
              </a:rPr>
              <a:t> on the other side of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 River, or the gods of the Amorites, in whose land you dwell. But as for me and my house, we will serve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None</a:t>
            </a:r>
            <a:r>
              <a:rPr lang="en-US" sz="1200" b="0" i="0" kern="1200" baseline="0" dirty="0">
                <a:solidFill>
                  <a:schemeClr val="tx1"/>
                </a:solidFill>
                <a:effectLst/>
                <a:latin typeface="+mn-lt"/>
                <a:ea typeface="+mn-ea"/>
                <a:cs typeface="+mn-cs"/>
              </a:rPr>
              <a:t> should </a:t>
            </a:r>
            <a:r>
              <a:rPr lang="en-US" sz="1200" b="0" i="0" kern="1200" baseline="0" dirty="0" err="1">
                <a:solidFill>
                  <a:schemeClr val="tx1"/>
                </a:solidFill>
                <a:effectLst/>
                <a:latin typeface="+mn-lt"/>
                <a:ea typeface="+mn-ea"/>
                <a:cs typeface="+mn-cs"/>
              </a:rPr>
              <a:t>persih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Peter 3:9 New King James Version (NKJV)</a:t>
            </a:r>
          </a:p>
          <a:p>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The Lord is not slack concerning </a:t>
            </a:r>
            <a:r>
              <a:rPr lang="en-US" sz="1200" b="0" i="1" kern="1200" dirty="0">
                <a:solidFill>
                  <a:schemeClr val="tx1"/>
                </a:solidFill>
                <a:effectLst/>
                <a:latin typeface="+mn-lt"/>
                <a:ea typeface="+mn-ea"/>
                <a:cs typeface="+mn-cs"/>
              </a:rPr>
              <a:t>His</a:t>
            </a:r>
            <a:r>
              <a:rPr lang="en-US" sz="1200" b="0" i="0" kern="1200" dirty="0">
                <a:solidFill>
                  <a:schemeClr val="tx1"/>
                </a:solidFill>
                <a:effectLst/>
                <a:latin typeface="+mn-lt"/>
                <a:ea typeface="+mn-ea"/>
                <a:cs typeface="+mn-cs"/>
              </a:rPr>
              <a:t> promise, as some count slackness, but is longsuffering toward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us, not willing that any should perish but that all should come to repentance.</a:t>
            </a:r>
          </a:p>
          <a:p>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8</a:t>
            </a:fld>
            <a:endParaRPr lang="en-US"/>
          </a:p>
        </p:txBody>
      </p:sp>
    </p:spTree>
    <p:extLst>
      <p:ext uri="{BB962C8B-B14F-4D97-AF65-F5344CB8AC3E}">
        <p14:creationId xmlns:p14="http://schemas.microsoft.com/office/powerpoint/2010/main" val="400176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572000" cy="3429000"/>
          </a:xfrm>
        </p:spPr>
      </p:sp>
      <p:sp>
        <p:nvSpPr>
          <p:cNvPr id="3" name="Notes Placeholder 2"/>
          <p:cNvSpPr>
            <a:spLocks noGrp="1"/>
          </p:cNvSpPr>
          <p:nvPr>
            <p:ph type="body" idx="1"/>
          </p:nvPr>
        </p:nvSpPr>
        <p:spPr/>
        <p:txBody>
          <a:bodyPr>
            <a:normAutofit/>
          </a:bodyPr>
          <a:lstStyle/>
          <a:p>
            <a:r>
              <a:rPr lang="en-US" dirty="0">
                <a:solidFill>
                  <a:schemeClr val="bg1"/>
                </a:solidFill>
              </a:rPr>
              <a:t>God’s Predestination is God’s plan for us. God</a:t>
            </a:r>
            <a:r>
              <a:rPr lang="en-US" baseline="0" dirty="0">
                <a:solidFill>
                  <a:schemeClr val="bg1"/>
                </a:solidFill>
              </a:rPr>
              <a:t> has determine a wonderful outcome, but we have to choose. He has appointed everyone to choose the Tree of Life. To choose Life Everlasting and for the elect to be in the Bride of Christ. But we have to choose. </a:t>
            </a:r>
            <a:r>
              <a:rPr lang="en-US" dirty="0">
                <a:solidFill>
                  <a:schemeClr val="bg1"/>
                </a:solidFill>
              </a:rPr>
              <a:t> </a:t>
            </a:r>
            <a:r>
              <a:rPr lang="en-US" dirty="0" smtClean="0">
                <a:solidFill>
                  <a:schemeClr val="bg1"/>
                </a:solidFill>
              </a:rPr>
              <a:t>Many times in scripture Will should be translated as plan or decide.</a:t>
            </a:r>
            <a:r>
              <a:rPr lang="en-US" baseline="0" dirty="0" smtClean="0">
                <a:solidFill>
                  <a:schemeClr val="bg1"/>
                </a:solidFill>
              </a:rPr>
              <a:t> I have an example of that for later.</a:t>
            </a:r>
            <a:endParaRPr lang="en-US" dirty="0"/>
          </a:p>
        </p:txBody>
      </p:sp>
      <p:sp>
        <p:nvSpPr>
          <p:cNvPr id="4" name="Slide Number Placeholder 3"/>
          <p:cNvSpPr>
            <a:spLocks noGrp="1"/>
          </p:cNvSpPr>
          <p:nvPr>
            <p:ph type="sldNum" sz="quarter" idx="10"/>
          </p:nvPr>
        </p:nvSpPr>
        <p:spPr/>
        <p:txBody>
          <a:bodyPr/>
          <a:lstStyle/>
          <a:p>
            <a:fld id="{5FD63B62-2FA8-4353-988E-5165AEF11EC6}" type="slidenum">
              <a:rPr lang="en-US" smtClean="0"/>
              <a:pPr/>
              <a:t>9</a:t>
            </a:fld>
            <a:endParaRPr lang="en-US"/>
          </a:p>
        </p:txBody>
      </p:sp>
    </p:spTree>
    <p:extLst>
      <p:ext uri="{BB962C8B-B14F-4D97-AF65-F5344CB8AC3E}">
        <p14:creationId xmlns:p14="http://schemas.microsoft.com/office/powerpoint/2010/main" val="327654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F1BA7F-BF0C-4588-9649-9CC0FAC3D2A2}"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1BA7F-BF0C-4588-9649-9CC0FAC3D2A2}"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1BA7F-BF0C-4588-9649-9CC0FAC3D2A2}"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1BA7F-BF0C-4588-9649-9CC0FAC3D2A2}"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1BA7F-BF0C-4588-9649-9CC0FAC3D2A2}"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F1BA7F-BF0C-4588-9649-9CC0FAC3D2A2}"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F1BA7F-BF0C-4588-9649-9CC0FAC3D2A2}" type="datetimeFigureOut">
              <a:rPr lang="en-US" smtClean="0"/>
              <a:pPr/>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F1BA7F-BF0C-4588-9649-9CC0FAC3D2A2}" type="datetimeFigureOut">
              <a:rPr lang="en-US" smtClean="0"/>
              <a:pPr/>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1BA7F-BF0C-4588-9649-9CC0FAC3D2A2}" type="datetimeFigureOut">
              <a:rPr lang="en-US" smtClean="0"/>
              <a:pPr/>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F1BA7F-BF0C-4588-9649-9CC0FAC3D2A2}"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F1BA7F-BF0C-4588-9649-9CC0FAC3D2A2}"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269C4-99DA-4E9E-BD8F-FCDCC299CC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1BA7F-BF0C-4588-9649-9CC0FAC3D2A2}" type="datetimeFigureOut">
              <a:rPr lang="en-US" smtClean="0"/>
              <a:pPr/>
              <a:t>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69C4-99DA-4E9E-BD8F-FCDCC299CC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gateway.com/passage/?search=ISA+53:10&amp;version=NKJV#fen-NKJV-18722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a:solidFill>
                  <a:schemeClr val="bg1"/>
                </a:solidFill>
              </a:rPr>
              <a:t>God’s Will</a:t>
            </a:r>
          </a:p>
        </p:txBody>
      </p:sp>
      <p:pic>
        <p:nvPicPr>
          <p:cNvPr id="3" name="Picture 3"/>
          <p:cNvPicPr>
            <a:picLocks noChangeAspect="1" noChangeArrowheads="1"/>
          </p:cNvPicPr>
          <p:nvPr/>
        </p:nvPicPr>
        <p:blipFill>
          <a:blip r:embed="rId3" cstate="print"/>
          <a:srcRect/>
          <a:stretch>
            <a:fillRect/>
          </a:stretch>
        </p:blipFill>
        <p:spPr bwMode="auto">
          <a:xfrm>
            <a:off x="2430072" y="2667000"/>
            <a:ext cx="4580328" cy="3048000"/>
          </a:xfrm>
          <a:prstGeom prst="rect">
            <a:avLst/>
          </a:prstGeom>
          <a:noFill/>
          <a:ln w="9525">
            <a:noFill/>
            <a:miter lim="800000"/>
            <a:headEnd/>
            <a:tailEnd/>
          </a:ln>
        </p:spPr>
      </p:pic>
      <p:sp>
        <p:nvSpPr>
          <p:cNvPr id="4" name="Oval 3"/>
          <p:cNvSpPr/>
          <p:nvPr/>
        </p:nvSpPr>
        <p:spPr>
          <a:xfrm>
            <a:off x="4870138" y="2743200"/>
            <a:ext cx="1524000" cy="7620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God</a:t>
            </a:r>
          </a:p>
        </p:txBody>
      </p:sp>
      <p:sp>
        <p:nvSpPr>
          <p:cNvPr id="5" name="Oval 4"/>
          <p:cNvSpPr/>
          <p:nvPr/>
        </p:nvSpPr>
        <p:spPr>
          <a:xfrm>
            <a:off x="2965138" y="4800600"/>
            <a:ext cx="1524000" cy="76200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a:t>
            </a:r>
          </a:p>
        </p:txBody>
      </p:sp>
      <p:cxnSp>
        <p:nvCxnSpPr>
          <p:cNvPr id="7" name="Straight Connector 6"/>
          <p:cNvCxnSpPr/>
          <p:nvPr/>
        </p:nvCxnSpPr>
        <p:spPr>
          <a:xfrm flipH="1">
            <a:off x="2514600" y="2667000"/>
            <a:ext cx="4495800" cy="3048000"/>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solidFill>
                  <a:schemeClr val="bg1"/>
                </a:solidFill>
              </a:rPr>
              <a:t>Does God cause tragedy?</a:t>
            </a:r>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Isosceles Triangle 9"/>
          <p:cNvSpPr/>
          <p:nvPr/>
        </p:nvSpPr>
        <p:spPr>
          <a:xfrm>
            <a:off x="3810000" y="3886200"/>
            <a:ext cx="12192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 y="3505200"/>
            <a:ext cx="8763000" cy="400110"/>
          </a:xfrm>
          <a:prstGeom prst="rect">
            <a:avLst/>
          </a:prstGeom>
          <a:solidFill>
            <a:srgbClr val="92D050"/>
          </a:solidFill>
        </p:spPr>
        <p:txBody>
          <a:bodyPr wrap="square" rtlCol="0">
            <a:spAutoFit/>
          </a:bodyPr>
          <a:lstStyle/>
          <a:p>
            <a:r>
              <a:rPr lang="en-US" sz="2000" b="1" dirty="0"/>
              <a:t>FREE WILL      FREE WILL     FREE WILL      FREE WILL       FREE WILL      FREE WILL</a:t>
            </a:r>
            <a:endParaRPr lang="en-US" dirty="0"/>
          </a:p>
        </p:txBody>
      </p:sp>
      <p:pic>
        <p:nvPicPr>
          <p:cNvPr id="15363" name="Picture 3" descr="C:\Users\Jim\AppData\Local\Microsoft\Windows\Temporary Internet Files\Content.IE5\3O7PNTLD\Simple-man[1].png"/>
          <p:cNvPicPr>
            <a:picLocks noChangeAspect="1" noChangeArrowheads="1"/>
          </p:cNvPicPr>
          <p:nvPr/>
        </p:nvPicPr>
        <p:blipFill>
          <a:blip r:embed="rId3" cstate="print"/>
          <a:srcRect/>
          <a:stretch>
            <a:fillRect/>
          </a:stretch>
        </p:blipFill>
        <p:spPr bwMode="auto">
          <a:xfrm>
            <a:off x="3962400" y="1295400"/>
            <a:ext cx="1015564" cy="2155043"/>
          </a:xfrm>
          <a:prstGeom prst="rect">
            <a:avLst/>
          </a:prstGeom>
          <a:noFill/>
        </p:spPr>
      </p:pic>
      <p:sp>
        <p:nvSpPr>
          <p:cNvPr id="18" name="Title 1"/>
          <p:cNvSpPr txBox="1">
            <a:spLocks/>
          </p:cNvSpPr>
          <p:nvPr/>
        </p:nvSpPr>
        <p:spPr>
          <a:xfrm>
            <a:off x="3810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chemeClr val="bg1"/>
                </a:solidFill>
                <a:latin typeface="+mj-lt"/>
                <a:ea typeface="+mj-ea"/>
                <a:cs typeface="+mj-cs"/>
              </a:rPr>
              <a:t>Blessings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itle 1"/>
          <p:cNvSpPr txBox="1">
            <a:spLocks/>
          </p:cNvSpPr>
          <p:nvPr/>
        </p:nvSpPr>
        <p:spPr>
          <a:xfrm>
            <a:off x="61722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err="1">
                <a:solidFill>
                  <a:schemeClr val="bg1"/>
                </a:solidFill>
                <a:latin typeface="+mj-lt"/>
                <a:ea typeface="+mj-ea"/>
                <a:cs typeface="+mj-cs"/>
              </a:rPr>
              <a:t>Cursings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TextBox 19"/>
          <p:cNvSpPr txBox="1"/>
          <p:nvPr/>
        </p:nvSpPr>
        <p:spPr>
          <a:xfrm>
            <a:off x="4114800" y="1600200"/>
            <a:ext cx="762000" cy="584775"/>
          </a:xfrm>
          <a:prstGeom prst="rect">
            <a:avLst/>
          </a:prstGeom>
          <a:noFill/>
        </p:spPr>
        <p:txBody>
          <a:bodyPr wrap="square" rtlCol="0">
            <a:spAutoFit/>
          </a:bodyPr>
          <a:lstStyle/>
          <a:p>
            <a:r>
              <a:rPr lang="en-US" sz="3200" b="1" dirty="0"/>
              <a:t>ME</a:t>
            </a:r>
          </a:p>
        </p:txBody>
      </p:sp>
      <p:sp>
        <p:nvSpPr>
          <p:cNvPr id="26" name="Rectangle 25"/>
          <p:cNvSpPr/>
          <p:nvPr/>
        </p:nvSpPr>
        <p:spPr>
          <a:xfrm>
            <a:off x="7391400" y="1828800"/>
            <a:ext cx="1524000" cy="1600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Satan’s</a:t>
            </a:r>
          </a:p>
          <a:p>
            <a:pPr algn="ctr"/>
            <a:r>
              <a:rPr lang="en-US" sz="3200" dirty="0"/>
              <a:t>will</a:t>
            </a:r>
          </a:p>
        </p:txBody>
      </p:sp>
      <p:sp>
        <p:nvSpPr>
          <p:cNvPr id="30" name="Right Arrow 29"/>
          <p:cNvSpPr/>
          <p:nvPr/>
        </p:nvSpPr>
        <p:spPr>
          <a:xfrm>
            <a:off x="5105400" y="2057400"/>
            <a:ext cx="22860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Deception</a:t>
            </a:r>
          </a:p>
        </p:txBody>
      </p:sp>
      <p:sp>
        <p:nvSpPr>
          <p:cNvPr id="15" name="Rectangle 14"/>
          <p:cNvSpPr/>
          <p:nvPr/>
        </p:nvSpPr>
        <p:spPr>
          <a:xfrm>
            <a:off x="381000" y="4876800"/>
            <a:ext cx="8382000" cy="1077218"/>
          </a:xfrm>
          <a:prstGeom prst="rect">
            <a:avLst/>
          </a:prstGeom>
        </p:spPr>
        <p:txBody>
          <a:bodyPr wrap="square">
            <a:spAutoFit/>
          </a:bodyPr>
          <a:lstStyle/>
          <a:p>
            <a:r>
              <a:rPr lang="en-US" sz="3200" dirty="0">
                <a:solidFill>
                  <a:schemeClr val="bg1"/>
                </a:solidFill>
              </a:rPr>
              <a:t>Acts 3:21 ..times of restoration..</a:t>
            </a:r>
          </a:p>
          <a:p>
            <a:r>
              <a:rPr lang="en-US" sz="3200" dirty="0">
                <a:solidFill>
                  <a:schemeClr val="bg1"/>
                </a:solidFill>
              </a:rPr>
              <a:t>1 Peter 5:8 ..Satan wants to destroy 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solidFill>
                  <a:schemeClr val="bg1"/>
                </a:solidFill>
              </a:rPr>
              <a:t>Why Does God Allow Suffering?</a:t>
            </a:r>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4959927" y="4038600"/>
            <a:ext cx="4031673" cy="1569660"/>
          </a:xfrm>
          <a:prstGeom prst="rect">
            <a:avLst/>
          </a:prstGeom>
        </p:spPr>
        <p:txBody>
          <a:bodyPr wrap="square">
            <a:spAutoFit/>
          </a:bodyPr>
          <a:lstStyle/>
          <a:p>
            <a:r>
              <a:rPr lang="en-US" sz="3200" dirty="0">
                <a:solidFill>
                  <a:schemeClr val="bg1"/>
                </a:solidFill>
              </a:rPr>
              <a:t>James 4:1-2</a:t>
            </a:r>
          </a:p>
          <a:p>
            <a:r>
              <a:rPr lang="en-US" sz="3200" dirty="0">
                <a:solidFill>
                  <a:schemeClr val="bg1"/>
                </a:solidFill>
              </a:rPr>
              <a:t>Suffering comes from  our </a:t>
            </a:r>
            <a:r>
              <a:rPr lang="en-US" sz="3200" b="1" u="sng" dirty="0">
                <a:solidFill>
                  <a:schemeClr val="bg1"/>
                </a:solidFill>
              </a:rPr>
              <a:t>Free will</a:t>
            </a:r>
            <a:endParaRPr lang="en-US" sz="3200" b="1" baseline="30000" dirty="0">
              <a:solidFill>
                <a:schemeClr val="bg1"/>
              </a:solidFill>
            </a:endParaRPr>
          </a:p>
        </p:txBody>
      </p:sp>
      <p:pic>
        <p:nvPicPr>
          <p:cNvPr id="3074" name="Picture 2" descr="Image result for Suff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09" y="1257300"/>
            <a:ext cx="4320821" cy="24304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am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77071"/>
            <a:ext cx="3583459" cy="24106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766668" y="3793595"/>
            <a:ext cx="3528701" cy="2865872"/>
          </a:xfrm>
          <a:prstGeom prst="rect">
            <a:avLst/>
          </a:prstGeom>
        </p:spPr>
      </p:pic>
    </p:spTree>
    <p:extLst>
      <p:ext uri="{BB962C8B-B14F-4D97-AF65-F5344CB8AC3E}">
        <p14:creationId xmlns:p14="http://schemas.microsoft.com/office/powerpoint/2010/main" val="20618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solidFill>
                  <a:schemeClr val="bg1"/>
                </a:solidFill>
              </a:rPr>
              <a:t>Is God in control or is Satan in control?</a:t>
            </a:r>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Isosceles Triangle 9"/>
          <p:cNvSpPr/>
          <p:nvPr/>
        </p:nvSpPr>
        <p:spPr>
          <a:xfrm>
            <a:off x="3810000" y="3886200"/>
            <a:ext cx="12192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 y="3505200"/>
            <a:ext cx="8763000" cy="400110"/>
          </a:xfrm>
          <a:prstGeom prst="rect">
            <a:avLst/>
          </a:prstGeom>
          <a:solidFill>
            <a:srgbClr val="92D050"/>
          </a:solidFill>
        </p:spPr>
        <p:txBody>
          <a:bodyPr wrap="square" rtlCol="0">
            <a:spAutoFit/>
          </a:bodyPr>
          <a:lstStyle/>
          <a:p>
            <a:r>
              <a:rPr lang="en-US" sz="2000" b="1" dirty="0"/>
              <a:t>FREE WILL      FREE WILL     FREE WILL      FREE WILL       FREE WILL      FREE WILL</a:t>
            </a:r>
            <a:endParaRPr lang="en-US" dirty="0"/>
          </a:p>
        </p:txBody>
      </p:sp>
      <p:pic>
        <p:nvPicPr>
          <p:cNvPr id="15363" name="Picture 3" descr="C:\Users\Jim\AppData\Local\Microsoft\Windows\Temporary Internet Files\Content.IE5\3O7PNTLD\Simple-man[1].png"/>
          <p:cNvPicPr>
            <a:picLocks noChangeAspect="1" noChangeArrowheads="1"/>
          </p:cNvPicPr>
          <p:nvPr/>
        </p:nvPicPr>
        <p:blipFill>
          <a:blip r:embed="rId3" cstate="print"/>
          <a:srcRect/>
          <a:stretch>
            <a:fillRect/>
          </a:stretch>
        </p:blipFill>
        <p:spPr bwMode="auto">
          <a:xfrm>
            <a:off x="3962400" y="1295400"/>
            <a:ext cx="1015564" cy="2155043"/>
          </a:xfrm>
          <a:prstGeom prst="rect">
            <a:avLst/>
          </a:prstGeom>
          <a:noFill/>
        </p:spPr>
      </p:pic>
      <p:sp>
        <p:nvSpPr>
          <p:cNvPr id="18" name="Title 1"/>
          <p:cNvSpPr txBox="1">
            <a:spLocks/>
          </p:cNvSpPr>
          <p:nvPr/>
        </p:nvSpPr>
        <p:spPr>
          <a:xfrm>
            <a:off x="3810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chemeClr val="bg1"/>
                </a:solidFill>
                <a:latin typeface="+mj-lt"/>
                <a:ea typeface="+mj-ea"/>
                <a:cs typeface="+mj-cs"/>
              </a:rPr>
              <a:t>Blessings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itle 1"/>
          <p:cNvSpPr txBox="1">
            <a:spLocks/>
          </p:cNvSpPr>
          <p:nvPr/>
        </p:nvSpPr>
        <p:spPr>
          <a:xfrm>
            <a:off x="61722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err="1">
                <a:solidFill>
                  <a:schemeClr val="bg1"/>
                </a:solidFill>
                <a:latin typeface="+mj-lt"/>
                <a:ea typeface="+mj-ea"/>
                <a:cs typeface="+mj-cs"/>
              </a:rPr>
              <a:t>Cursings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TextBox 19"/>
          <p:cNvSpPr txBox="1"/>
          <p:nvPr/>
        </p:nvSpPr>
        <p:spPr>
          <a:xfrm>
            <a:off x="4114800" y="1600200"/>
            <a:ext cx="762000" cy="584775"/>
          </a:xfrm>
          <a:prstGeom prst="rect">
            <a:avLst/>
          </a:prstGeom>
          <a:noFill/>
        </p:spPr>
        <p:txBody>
          <a:bodyPr wrap="square" rtlCol="0">
            <a:spAutoFit/>
          </a:bodyPr>
          <a:lstStyle/>
          <a:p>
            <a:r>
              <a:rPr lang="en-US" sz="3200" b="1" dirty="0"/>
              <a:t>ME</a:t>
            </a:r>
          </a:p>
        </p:txBody>
      </p:sp>
      <p:sp>
        <p:nvSpPr>
          <p:cNvPr id="26" name="Rectangle 25"/>
          <p:cNvSpPr/>
          <p:nvPr/>
        </p:nvSpPr>
        <p:spPr>
          <a:xfrm>
            <a:off x="7391400" y="1828800"/>
            <a:ext cx="1524000" cy="1600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Satan’s</a:t>
            </a:r>
          </a:p>
          <a:p>
            <a:pPr algn="ctr"/>
            <a:r>
              <a:rPr lang="en-US" sz="3200" dirty="0"/>
              <a:t>will</a:t>
            </a:r>
          </a:p>
        </p:txBody>
      </p:sp>
      <p:sp>
        <p:nvSpPr>
          <p:cNvPr id="27" name="Rectangle 26"/>
          <p:cNvSpPr/>
          <p:nvPr/>
        </p:nvSpPr>
        <p:spPr>
          <a:xfrm>
            <a:off x="152400" y="1066800"/>
            <a:ext cx="16002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God’s</a:t>
            </a:r>
          </a:p>
          <a:p>
            <a:pPr algn="ctr"/>
            <a:r>
              <a:rPr lang="en-US" sz="4400" dirty="0"/>
              <a:t>Will</a:t>
            </a:r>
          </a:p>
        </p:txBody>
      </p:sp>
      <p:sp>
        <p:nvSpPr>
          <p:cNvPr id="30" name="Right Arrow 29"/>
          <p:cNvSpPr/>
          <p:nvPr/>
        </p:nvSpPr>
        <p:spPr>
          <a:xfrm>
            <a:off x="5105400" y="2057400"/>
            <a:ext cx="22860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Deception</a:t>
            </a:r>
          </a:p>
        </p:txBody>
      </p:sp>
      <p:sp>
        <p:nvSpPr>
          <p:cNvPr id="22" name="Rectangle 21"/>
          <p:cNvSpPr/>
          <p:nvPr/>
        </p:nvSpPr>
        <p:spPr>
          <a:xfrm>
            <a:off x="152400" y="4800600"/>
            <a:ext cx="8686800" cy="1384995"/>
          </a:xfrm>
          <a:prstGeom prst="rect">
            <a:avLst/>
          </a:prstGeom>
        </p:spPr>
        <p:txBody>
          <a:bodyPr wrap="square">
            <a:spAutoFit/>
          </a:bodyPr>
          <a:lstStyle/>
          <a:p>
            <a:r>
              <a:rPr lang="en-US" sz="2800" dirty="0">
                <a:solidFill>
                  <a:schemeClr val="bg1"/>
                </a:solidFill>
              </a:rPr>
              <a:t>Mat 19:26 …but with God all things are possible.”</a:t>
            </a:r>
          </a:p>
          <a:p>
            <a:r>
              <a:rPr lang="en-US" sz="2800" dirty="0">
                <a:solidFill>
                  <a:schemeClr val="bg1"/>
                </a:solidFill>
              </a:rPr>
              <a:t>Jam 4:7 …Resist the devil and he will flee from you.</a:t>
            </a:r>
          </a:p>
          <a:p>
            <a:endParaRPr lang="en-US" sz="2800" dirty="0">
              <a:solidFill>
                <a:schemeClr val="bg1"/>
              </a:solidFill>
            </a:endParaRPr>
          </a:p>
        </p:txBody>
      </p:sp>
      <p:sp>
        <p:nvSpPr>
          <p:cNvPr id="17" name="Left Arrow 16"/>
          <p:cNvSpPr/>
          <p:nvPr/>
        </p:nvSpPr>
        <p:spPr>
          <a:xfrm>
            <a:off x="1676400" y="1828800"/>
            <a:ext cx="2286000" cy="1524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Prayer, Bible Study, Fasting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838200" y="160338"/>
            <a:ext cx="7469717" cy="2554545"/>
          </a:xfrm>
          <a:prstGeom prst="rect">
            <a:avLst/>
          </a:prstGeom>
        </p:spPr>
        <p:txBody>
          <a:bodyPr wrap="square">
            <a:spAutoFit/>
          </a:bodyPr>
          <a:lstStyle/>
          <a:p>
            <a:pPr marL="228600" indent="-228600">
              <a:buNone/>
            </a:pPr>
            <a:r>
              <a:rPr lang="en-US" sz="4000" dirty="0" smtClean="0">
                <a:solidFill>
                  <a:schemeClr val="bg1"/>
                </a:solidFill>
                <a:latin typeface="Times New Roman" pitchFamily="18" charset="0"/>
                <a:cs typeface="Times New Roman" pitchFamily="18" charset="0"/>
              </a:rPr>
              <a:t>God’s predestination</a:t>
            </a:r>
            <a:r>
              <a:rPr lang="en-US" sz="4000" dirty="0">
                <a:solidFill>
                  <a:schemeClr val="bg1"/>
                </a:solidFill>
                <a:latin typeface="Times New Roman" pitchFamily="18" charset="0"/>
                <a:cs typeface="Times New Roman" pitchFamily="18" charset="0"/>
              </a:rPr>
              <a:t> </a:t>
            </a:r>
            <a:r>
              <a:rPr lang="en-US" sz="4000" dirty="0" smtClean="0">
                <a:solidFill>
                  <a:schemeClr val="bg1"/>
                </a:solidFill>
                <a:latin typeface="Times New Roman" pitchFamily="18" charset="0"/>
                <a:cs typeface="Times New Roman" pitchFamily="18" charset="0"/>
              </a:rPr>
              <a:t>is God’s Plan</a:t>
            </a:r>
          </a:p>
          <a:p>
            <a:endParaRPr lang="en-US" sz="4000" b="1" dirty="0" smtClean="0">
              <a:solidFill>
                <a:srgbClr val="FFFF00"/>
              </a:solidFill>
            </a:endParaRPr>
          </a:p>
          <a:p>
            <a:r>
              <a:rPr lang="en-US" sz="4000" b="1" dirty="0" smtClean="0">
                <a:solidFill>
                  <a:srgbClr val="FFFF00"/>
                </a:solidFill>
              </a:rPr>
              <a:t>God </a:t>
            </a:r>
            <a:r>
              <a:rPr lang="en-US" sz="4000" b="1" dirty="0">
                <a:solidFill>
                  <a:srgbClr val="FFFF00"/>
                </a:solidFill>
              </a:rPr>
              <a:t>is in control of His plan, but God is not controlling</a:t>
            </a:r>
            <a:endParaRPr lang="en-US" sz="4000" b="1" dirty="0">
              <a:solidFill>
                <a:srgbClr val="FFFF00"/>
              </a:solidFill>
            </a:endParaRPr>
          </a:p>
        </p:txBody>
      </p:sp>
      <p:pic>
        <p:nvPicPr>
          <p:cNvPr id="2052" name="Picture 4" descr="Image result for toilet seat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24200"/>
            <a:ext cx="5905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solidFill>
                  <a:schemeClr val="bg1"/>
                </a:solidFill>
              </a:rPr>
              <a:t>Does God give blessings?</a:t>
            </a:r>
            <a:endParaRPr lang="en-US" dirty="0"/>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Isosceles Triangle 9"/>
          <p:cNvSpPr/>
          <p:nvPr/>
        </p:nvSpPr>
        <p:spPr>
          <a:xfrm>
            <a:off x="3810000" y="3886200"/>
            <a:ext cx="12192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 y="3505200"/>
            <a:ext cx="8763000" cy="400110"/>
          </a:xfrm>
          <a:prstGeom prst="rect">
            <a:avLst/>
          </a:prstGeom>
          <a:solidFill>
            <a:srgbClr val="92D050"/>
          </a:solidFill>
        </p:spPr>
        <p:txBody>
          <a:bodyPr wrap="square" rtlCol="0">
            <a:spAutoFit/>
          </a:bodyPr>
          <a:lstStyle/>
          <a:p>
            <a:r>
              <a:rPr lang="en-US" sz="2000" b="1" dirty="0"/>
              <a:t>FREE WILL      FREE WILL     FREE WILL      FREE WILL       FREE WILL      FREE WILL</a:t>
            </a:r>
            <a:endParaRPr lang="en-US" dirty="0"/>
          </a:p>
        </p:txBody>
      </p:sp>
      <p:pic>
        <p:nvPicPr>
          <p:cNvPr id="15363" name="Picture 3" descr="C:\Users\Jim\AppData\Local\Microsoft\Windows\Temporary Internet Files\Content.IE5\3O7PNTLD\Simple-man[1].png"/>
          <p:cNvPicPr>
            <a:picLocks noChangeAspect="1" noChangeArrowheads="1"/>
          </p:cNvPicPr>
          <p:nvPr/>
        </p:nvPicPr>
        <p:blipFill>
          <a:blip r:embed="rId3" cstate="print"/>
          <a:srcRect/>
          <a:stretch>
            <a:fillRect/>
          </a:stretch>
        </p:blipFill>
        <p:spPr bwMode="auto">
          <a:xfrm>
            <a:off x="3962400" y="1295400"/>
            <a:ext cx="1015564" cy="2155043"/>
          </a:xfrm>
          <a:prstGeom prst="rect">
            <a:avLst/>
          </a:prstGeom>
          <a:noFill/>
        </p:spPr>
      </p:pic>
      <p:sp>
        <p:nvSpPr>
          <p:cNvPr id="18" name="Title 1"/>
          <p:cNvSpPr txBox="1">
            <a:spLocks/>
          </p:cNvSpPr>
          <p:nvPr/>
        </p:nvSpPr>
        <p:spPr>
          <a:xfrm>
            <a:off x="3810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chemeClr val="bg1"/>
                </a:solidFill>
                <a:latin typeface="+mj-lt"/>
                <a:ea typeface="+mj-ea"/>
                <a:cs typeface="+mj-cs"/>
              </a:rPr>
              <a:t>Blessings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itle 1"/>
          <p:cNvSpPr txBox="1">
            <a:spLocks/>
          </p:cNvSpPr>
          <p:nvPr/>
        </p:nvSpPr>
        <p:spPr>
          <a:xfrm>
            <a:off x="61722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err="1">
                <a:solidFill>
                  <a:schemeClr val="bg1"/>
                </a:solidFill>
                <a:latin typeface="+mj-lt"/>
                <a:ea typeface="+mj-ea"/>
                <a:cs typeface="+mj-cs"/>
              </a:rPr>
              <a:t>Cursings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TextBox 19"/>
          <p:cNvSpPr txBox="1"/>
          <p:nvPr/>
        </p:nvSpPr>
        <p:spPr>
          <a:xfrm>
            <a:off x="4114800" y="1600200"/>
            <a:ext cx="762000" cy="584775"/>
          </a:xfrm>
          <a:prstGeom prst="rect">
            <a:avLst/>
          </a:prstGeom>
          <a:noFill/>
        </p:spPr>
        <p:txBody>
          <a:bodyPr wrap="square" rtlCol="0">
            <a:spAutoFit/>
          </a:bodyPr>
          <a:lstStyle/>
          <a:p>
            <a:r>
              <a:rPr lang="en-US" sz="3200" b="1" dirty="0"/>
              <a:t>ME</a:t>
            </a:r>
          </a:p>
        </p:txBody>
      </p:sp>
      <p:sp>
        <p:nvSpPr>
          <p:cNvPr id="26" name="Rectangle 25"/>
          <p:cNvSpPr/>
          <p:nvPr/>
        </p:nvSpPr>
        <p:spPr>
          <a:xfrm>
            <a:off x="7391400" y="1828800"/>
            <a:ext cx="1524000" cy="1600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Satan’s</a:t>
            </a:r>
          </a:p>
          <a:p>
            <a:pPr algn="ctr"/>
            <a:r>
              <a:rPr lang="en-US" sz="3200" dirty="0"/>
              <a:t>will</a:t>
            </a:r>
          </a:p>
        </p:txBody>
      </p:sp>
      <p:sp>
        <p:nvSpPr>
          <p:cNvPr id="27" name="Rectangle 26"/>
          <p:cNvSpPr/>
          <p:nvPr/>
        </p:nvSpPr>
        <p:spPr>
          <a:xfrm>
            <a:off x="152400" y="1066800"/>
            <a:ext cx="16002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God’s</a:t>
            </a:r>
          </a:p>
          <a:p>
            <a:pPr algn="ctr"/>
            <a:r>
              <a:rPr lang="en-US" sz="4400" dirty="0"/>
              <a:t>Will</a:t>
            </a:r>
          </a:p>
        </p:txBody>
      </p:sp>
      <p:sp>
        <p:nvSpPr>
          <p:cNvPr id="28" name="Left-Right Arrow 27"/>
          <p:cNvSpPr/>
          <p:nvPr/>
        </p:nvSpPr>
        <p:spPr>
          <a:xfrm>
            <a:off x="1752600" y="990600"/>
            <a:ext cx="2514600" cy="106680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Holy Spirit</a:t>
            </a:r>
          </a:p>
        </p:txBody>
      </p:sp>
      <p:sp>
        <p:nvSpPr>
          <p:cNvPr id="30" name="Right Arrow 29"/>
          <p:cNvSpPr/>
          <p:nvPr/>
        </p:nvSpPr>
        <p:spPr>
          <a:xfrm>
            <a:off x="5105400" y="2057400"/>
            <a:ext cx="22860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Deception</a:t>
            </a:r>
          </a:p>
        </p:txBody>
      </p:sp>
      <p:sp>
        <p:nvSpPr>
          <p:cNvPr id="21" name="Rectangle 20"/>
          <p:cNvSpPr/>
          <p:nvPr/>
        </p:nvSpPr>
        <p:spPr>
          <a:xfrm>
            <a:off x="2590800" y="5257800"/>
            <a:ext cx="3886200" cy="707886"/>
          </a:xfrm>
          <a:prstGeom prst="rect">
            <a:avLst/>
          </a:prstGeom>
        </p:spPr>
        <p:txBody>
          <a:bodyPr wrap="square">
            <a:spAutoFit/>
          </a:bodyPr>
          <a:lstStyle/>
          <a:p>
            <a:r>
              <a:rPr lang="en-US" sz="4000" dirty="0">
                <a:solidFill>
                  <a:schemeClr val="bg1"/>
                </a:solidFill>
              </a:rPr>
              <a:t>Absolutely Yes!!!</a:t>
            </a:r>
            <a:endParaRPr lang="en-US" sz="4000" dirty="0"/>
          </a:p>
        </p:txBody>
      </p:sp>
      <p:sp>
        <p:nvSpPr>
          <p:cNvPr id="23" name="Left Arrow 22"/>
          <p:cNvSpPr/>
          <p:nvPr/>
        </p:nvSpPr>
        <p:spPr>
          <a:xfrm>
            <a:off x="1676400" y="1828800"/>
            <a:ext cx="2286000" cy="1524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Prayer, Bible Study, Fasting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solidFill>
                  <a:schemeClr val="bg1"/>
                </a:solidFill>
              </a:rPr>
              <a:t>Can God’s Will Change? </a:t>
            </a:r>
            <a:endParaRPr lang="en-US" dirty="0"/>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Isosceles Triangle 9"/>
          <p:cNvSpPr/>
          <p:nvPr/>
        </p:nvSpPr>
        <p:spPr>
          <a:xfrm>
            <a:off x="3810000" y="3886200"/>
            <a:ext cx="12192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 y="3505200"/>
            <a:ext cx="8763000" cy="400110"/>
          </a:xfrm>
          <a:prstGeom prst="rect">
            <a:avLst/>
          </a:prstGeom>
          <a:solidFill>
            <a:srgbClr val="92D050"/>
          </a:solidFill>
        </p:spPr>
        <p:txBody>
          <a:bodyPr wrap="square" rtlCol="0">
            <a:spAutoFit/>
          </a:bodyPr>
          <a:lstStyle/>
          <a:p>
            <a:r>
              <a:rPr lang="en-US" sz="2000" b="1" dirty="0"/>
              <a:t>FREE WILL      FREE WILL     FREE WILL      FREE WILL       FREE WILL      FREE WILL</a:t>
            </a:r>
            <a:endParaRPr lang="en-US" dirty="0"/>
          </a:p>
        </p:txBody>
      </p:sp>
      <p:pic>
        <p:nvPicPr>
          <p:cNvPr id="15363" name="Picture 3" descr="C:\Users\Jim\AppData\Local\Microsoft\Windows\Temporary Internet Files\Content.IE5\3O7PNTLD\Simple-man[1].png"/>
          <p:cNvPicPr>
            <a:picLocks noChangeAspect="1" noChangeArrowheads="1"/>
          </p:cNvPicPr>
          <p:nvPr/>
        </p:nvPicPr>
        <p:blipFill>
          <a:blip r:embed="rId3" cstate="print"/>
          <a:srcRect/>
          <a:stretch>
            <a:fillRect/>
          </a:stretch>
        </p:blipFill>
        <p:spPr bwMode="auto">
          <a:xfrm>
            <a:off x="3962400" y="1295400"/>
            <a:ext cx="1015564" cy="2155043"/>
          </a:xfrm>
          <a:prstGeom prst="rect">
            <a:avLst/>
          </a:prstGeom>
          <a:noFill/>
        </p:spPr>
      </p:pic>
      <p:sp>
        <p:nvSpPr>
          <p:cNvPr id="18" name="Title 1"/>
          <p:cNvSpPr txBox="1">
            <a:spLocks/>
          </p:cNvSpPr>
          <p:nvPr/>
        </p:nvSpPr>
        <p:spPr>
          <a:xfrm>
            <a:off x="3810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chemeClr val="bg1"/>
                </a:solidFill>
                <a:latin typeface="+mj-lt"/>
                <a:ea typeface="+mj-ea"/>
                <a:cs typeface="+mj-cs"/>
              </a:rPr>
              <a:t>Blessings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itle 1"/>
          <p:cNvSpPr txBox="1">
            <a:spLocks/>
          </p:cNvSpPr>
          <p:nvPr/>
        </p:nvSpPr>
        <p:spPr>
          <a:xfrm>
            <a:off x="61722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err="1">
                <a:solidFill>
                  <a:schemeClr val="bg1"/>
                </a:solidFill>
                <a:latin typeface="+mj-lt"/>
                <a:ea typeface="+mj-ea"/>
                <a:cs typeface="+mj-cs"/>
              </a:rPr>
              <a:t>Cursings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TextBox 19"/>
          <p:cNvSpPr txBox="1"/>
          <p:nvPr/>
        </p:nvSpPr>
        <p:spPr>
          <a:xfrm>
            <a:off x="4114800" y="1600200"/>
            <a:ext cx="762000" cy="584775"/>
          </a:xfrm>
          <a:prstGeom prst="rect">
            <a:avLst/>
          </a:prstGeom>
          <a:noFill/>
        </p:spPr>
        <p:txBody>
          <a:bodyPr wrap="square" rtlCol="0">
            <a:spAutoFit/>
          </a:bodyPr>
          <a:lstStyle/>
          <a:p>
            <a:r>
              <a:rPr lang="en-US" sz="3200" b="1" dirty="0"/>
              <a:t>ME</a:t>
            </a:r>
          </a:p>
        </p:txBody>
      </p:sp>
      <p:sp>
        <p:nvSpPr>
          <p:cNvPr id="26" name="Rectangle 25"/>
          <p:cNvSpPr/>
          <p:nvPr/>
        </p:nvSpPr>
        <p:spPr>
          <a:xfrm>
            <a:off x="7391400" y="1828800"/>
            <a:ext cx="1524000" cy="1600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Satan’s</a:t>
            </a:r>
          </a:p>
          <a:p>
            <a:pPr algn="ctr"/>
            <a:r>
              <a:rPr lang="en-US" sz="3200" dirty="0"/>
              <a:t>will</a:t>
            </a:r>
          </a:p>
        </p:txBody>
      </p:sp>
      <p:sp>
        <p:nvSpPr>
          <p:cNvPr id="27" name="Rectangle 26"/>
          <p:cNvSpPr/>
          <p:nvPr/>
        </p:nvSpPr>
        <p:spPr>
          <a:xfrm>
            <a:off x="152400" y="1066800"/>
            <a:ext cx="16002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God’s</a:t>
            </a:r>
          </a:p>
          <a:p>
            <a:pPr algn="ctr"/>
            <a:r>
              <a:rPr lang="en-US" sz="4400" dirty="0"/>
              <a:t>Will</a:t>
            </a:r>
          </a:p>
        </p:txBody>
      </p:sp>
      <p:sp>
        <p:nvSpPr>
          <p:cNvPr id="28" name="Left-Right Arrow 27"/>
          <p:cNvSpPr/>
          <p:nvPr/>
        </p:nvSpPr>
        <p:spPr>
          <a:xfrm>
            <a:off x="1752600" y="990600"/>
            <a:ext cx="2514600" cy="1066800"/>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Holy Spirit</a:t>
            </a:r>
          </a:p>
        </p:txBody>
      </p:sp>
      <p:sp>
        <p:nvSpPr>
          <p:cNvPr id="30" name="Right Arrow 29"/>
          <p:cNvSpPr/>
          <p:nvPr/>
        </p:nvSpPr>
        <p:spPr>
          <a:xfrm>
            <a:off x="5105400" y="2057400"/>
            <a:ext cx="2286000" cy="838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Deception</a:t>
            </a:r>
          </a:p>
        </p:txBody>
      </p:sp>
      <p:sp>
        <p:nvSpPr>
          <p:cNvPr id="17" name="Rectangle 16"/>
          <p:cNvSpPr/>
          <p:nvPr/>
        </p:nvSpPr>
        <p:spPr>
          <a:xfrm>
            <a:off x="318366" y="4876800"/>
            <a:ext cx="8610600" cy="1569660"/>
          </a:xfrm>
          <a:prstGeom prst="rect">
            <a:avLst/>
          </a:prstGeom>
        </p:spPr>
        <p:txBody>
          <a:bodyPr wrap="square">
            <a:spAutoFit/>
          </a:bodyPr>
          <a:lstStyle/>
          <a:p>
            <a:r>
              <a:rPr lang="en-US" sz="3200" dirty="0">
                <a:solidFill>
                  <a:schemeClr val="bg1"/>
                </a:solidFill>
              </a:rPr>
              <a:t>2 Kings 20:1-6 …Hezekiah is healed…</a:t>
            </a:r>
          </a:p>
          <a:p>
            <a:endParaRPr lang="en-US" sz="3200" dirty="0">
              <a:solidFill>
                <a:schemeClr val="bg1"/>
              </a:solidFill>
            </a:endParaRPr>
          </a:p>
          <a:p>
            <a:pPr algn="ctr"/>
            <a:r>
              <a:rPr lang="en-US" sz="3200" dirty="0">
                <a:solidFill>
                  <a:schemeClr val="bg1"/>
                </a:solidFill>
              </a:rPr>
              <a:t>Maybe, but it depends on us</a:t>
            </a:r>
            <a:endParaRPr lang="en-US" sz="3200" dirty="0"/>
          </a:p>
        </p:txBody>
      </p:sp>
      <p:sp>
        <p:nvSpPr>
          <p:cNvPr id="21" name="Left Arrow 20"/>
          <p:cNvSpPr/>
          <p:nvPr/>
        </p:nvSpPr>
        <p:spPr>
          <a:xfrm>
            <a:off x="1676400" y="1828800"/>
            <a:ext cx="2286000" cy="15240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Prayer, Bible Study, Fasting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marL="342900" lvl="0" indent="-342900">
              <a:spcBef>
                <a:spcPct val="20000"/>
              </a:spcBef>
              <a:defRPr/>
            </a:pPr>
            <a:r>
              <a:rPr lang="en-US" dirty="0">
                <a:solidFill>
                  <a:schemeClr val="bg1"/>
                </a:solidFill>
              </a:rPr>
              <a:t>Translations are problematic</a:t>
            </a:r>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155575" y="1066800"/>
            <a:ext cx="8836025" cy="5562600"/>
          </a:xfrm>
          <a:prstGeom prst="rect">
            <a:avLst/>
          </a:prstGeom>
        </p:spPr>
        <p:txBody>
          <a:bodyPr vert="horz" lIns="91440" tIns="45720" rIns="91440" bIns="45720" rtlCol="0">
            <a:noAutofit/>
          </a:bodyPr>
          <a:lstStyle/>
          <a:p>
            <a:pPr algn="ctr"/>
            <a:r>
              <a:rPr lang="en-US" sz="4400" dirty="0" smtClean="0">
                <a:solidFill>
                  <a:schemeClr val="bg1"/>
                </a:solidFill>
              </a:rPr>
              <a:t>Isaiah </a:t>
            </a:r>
            <a:r>
              <a:rPr lang="en-US" sz="4400" dirty="0">
                <a:solidFill>
                  <a:schemeClr val="bg1"/>
                </a:solidFill>
              </a:rPr>
              <a:t>53:10 </a:t>
            </a:r>
            <a:r>
              <a:rPr lang="en-US" sz="4400" dirty="0" smtClean="0">
                <a:solidFill>
                  <a:schemeClr val="bg1"/>
                </a:solidFill>
              </a:rPr>
              <a:t> </a:t>
            </a:r>
          </a:p>
          <a:p>
            <a:r>
              <a:rPr lang="en-US" sz="3200" dirty="0" smtClean="0">
                <a:solidFill>
                  <a:schemeClr val="bg1"/>
                </a:solidFill>
              </a:rPr>
              <a:t>(NIV) </a:t>
            </a:r>
            <a:r>
              <a:rPr lang="en-US" sz="3200" b="1" baseline="30000" dirty="0" smtClean="0">
                <a:solidFill>
                  <a:schemeClr val="bg1"/>
                </a:solidFill>
              </a:rPr>
              <a:t>10</a:t>
            </a:r>
            <a:r>
              <a:rPr lang="en-US" sz="3200" b="1" baseline="30000" dirty="0">
                <a:solidFill>
                  <a:schemeClr val="bg1"/>
                </a:solidFill>
              </a:rPr>
              <a:t> </a:t>
            </a:r>
            <a:r>
              <a:rPr lang="en-US" sz="3200" dirty="0">
                <a:solidFill>
                  <a:schemeClr val="bg1"/>
                </a:solidFill>
              </a:rPr>
              <a:t>Yet it was the </a:t>
            </a:r>
            <a:r>
              <a:rPr lang="en-US" sz="3200" cap="small" dirty="0">
                <a:solidFill>
                  <a:schemeClr val="bg1"/>
                </a:solidFill>
              </a:rPr>
              <a:t>Lord</a:t>
            </a:r>
            <a:r>
              <a:rPr lang="en-US" sz="3200" dirty="0">
                <a:solidFill>
                  <a:schemeClr val="bg1"/>
                </a:solidFill>
              </a:rPr>
              <a:t>’s will to crush him and cause him to suffer</a:t>
            </a:r>
            <a:r>
              <a:rPr lang="en-US" sz="3200" dirty="0" smtClean="0">
                <a:solidFill>
                  <a:schemeClr val="bg1"/>
                </a:solidFill>
              </a:rPr>
              <a:t>,</a:t>
            </a:r>
          </a:p>
          <a:p>
            <a:r>
              <a:rPr lang="en-US" sz="3200" dirty="0" smtClean="0">
                <a:solidFill>
                  <a:srgbClr val="FFFF00"/>
                </a:solidFill>
              </a:rPr>
              <a:t>(NKJV) </a:t>
            </a:r>
            <a:r>
              <a:rPr lang="en-US" sz="3200" b="1" baseline="30000" dirty="0" smtClean="0">
                <a:solidFill>
                  <a:srgbClr val="FFFF00"/>
                </a:solidFill>
              </a:rPr>
              <a:t>10</a:t>
            </a:r>
            <a:r>
              <a:rPr lang="en-US" sz="3200" b="1" baseline="30000" dirty="0">
                <a:solidFill>
                  <a:srgbClr val="FFFF00"/>
                </a:solidFill>
              </a:rPr>
              <a:t> </a:t>
            </a:r>
            <a:r>
              <a:rPr lang="en-US" sz="3200" dirty="0">
                <a:solidFill>
                  <a:srgbClr val="FFFF00"/>
                </a:solidFill>
              </a:rPr>
              <a:t>Yet it pleased </a:t>
            </a:r>
            <a:r>
              <a:rPr lang="en-US" sz="3200" dirty="0" smtClean="0">
                <a:solidFill>
                  <a:srgbClr val="FFFF00"/>
                </a:solidFill>
              </a:rPr>
              <a:t>the</a:t>
            </a:r>
            <a:r>
              <a:rPr lang="en-US" sz="3200" dirty="0">
                <a:solidFill>
                  <a:srgbClr val="FFFF00"/>
                </a:solidFill>
              </a:rPr>
              <a:t> </a:t>
            </a:r>
            <a:r>
              <a:rPr lang="en-US" sz="3200" cap="small" dirty="0">
                <a:solidFill>
                  <a:srgbClr val="FFFF00"/>
                </a:solidFill>
              </a:rPr>
              <a:t>Lord</a:t>
            </a:r>
            <a:r>
              <a:rPr lang="en-US" sz="3200" dirty="0">
                <a:solidFill>
                  <a:srgbClr val="FFFF00"/>
                </a:solidFill>
              </a:rPr>
              <a:t> to </a:t>
            </a:r>
            <a:r>
              <a:rPr lang="en-US" sz="3200" baseline="30000" dirty="0">
                <a:solidFill>
                  <a:srgbClr val="FFFF00"/>
                </a:solidFill>
              </a:rPr>
              <a:t>[</a:t>
            </a:r>
            <a:r>
              <a:rPr lang="en-US" sz="3200" baseline="30000" dirty="0">
                <a:solidFill>
                  <a:srgbClr val="FFFF00"/>
                </a:solidFill>
                <a:hlinkClick r:id="rId3" tooltip="See footnote a"/>
              </a:rPr>
              <a:t>a</a:t>
            </a:r>
            <a:r>
              <a:rPr lang="en-US" sz="3200" baseline="30000" dirty="0">
                <a:solidFill>
                  <a:srgbClr val="FFFF00"/>
                </a:solidFill>
              </a:rPr>
              <a:t>]</a:t>
            </a:r>
            <a:r>
              <a:rPr lang="en-US" sz="3200" dirty="0">
                <a:solidFill>
                  <a:srgbClr val="FFFF00"/>
                </a:solidFill>
              </a:rPr>
              <a:t>bruise Him</a:t>
            </a:r>
            <a:r>
              <a:rPr lang="en-US" sz="3200" dirty="0" smtClean="0">
                <a:solidFill>
                  <a:srgbClr val="FFFF00"/>
                </a:solidFill>
              </a:rPr>
              <a:t>; He </a:t>
            </a:r>
            <a:r>
              <a:rPr lang="en-US" sz="3200" dirty="0">
                <a:solidFill>
                  <a:srgbClr val="FFFF00"/>
                </a:solidFill>
              </a:rPr>
              <a:t>has put </a:t>
            </a:r>
            <a:r>
              <a:rPr lang="en-US" sz="3200" i="1" dirty="0">
                <a:solidFill>
                  <a:srgbClr val="FFFF00"/>
                </a:solidFill>
              </a:rPr>
              <a:t>Him</a:t>
            </a:r>
            <a:r>
              <a:rPr lang="en-US" sz="3200" dirty="0">
                <a:solidFill>
                  <a:srgbClr val="FFFF00"/>
                </a:solidFill>
              </a:rPr>
              <a:t> to grief</a:t>
            </a:r>
            <a:r>
              <a:rPr lang="en-US" sz="3200" dirty="0" smtClean="0">
                <a:solidFill>
                  <a:srgbClr val="FFFF00"/>
                </a:solidFill>
              </a:rPr>
              <a:t>.</a:t>
            </a:r>
          </a:p>
          <a:p>
            <a:r>
              <a:rPr lang="en-US" sz="3200" dirty="0" smtClean="0">
                <a:solidFill>
                  <a:schemeClr val="bg1"/>
                </a:solidFill>
              </a:rPr>
              <a:t>(CEV) </a:t>
            </a:r>
            <a:r>
              <a:rPr lang="en-US" sz="3200" b="1" baseline="30000" dirty="0" smtClean="0">
                <a:solidFill>
                  <a:schemeClr val="bg1"/>
                </a:solidFill>
              </a:rPr>
              <a:t>10</a:t>
            </a:r>
            <a:r>
              <a:rPr lang="en-US" sz="3200" b="1" baseline="30000" dirty="0">
                <a:solidFill>
                  <a:schemeClr val="bg1"/>
                </a:solidFill>
              </a:rPr>
              <a:t> </a:t>
            </a:r>
            <a:r>
              <a:rPr lang="en-US" sz="3200" dirty="0">
                <a:solidFill>
                  <a:schemeClr val="bg1"/>
                </a:solidFill>
              </a:rPr>
              <a:t>The </a:t>
            </a:r>
            <a:r>
              <a:rPr lang="en-US" sz="3200" cap="small" dirty="0">
                <a:solidFill>
                  <a:schemeClr val="bg1"/>
                </a:solidFill>
              </a:rPr>
              <a:t>Lord</a:t>
            </a:r>
            <a:r>
              <a:rPr lang="en-US" sz="3200" dirty="0">
                <a:solidFill>
                  <a:schemeClr val="bg1"/>
                </a:solidFill>
              </a:rPr>
              <a:t> decided his </a:t>
            </a:r>
            <a:r>
              <a:rPr lang="en-US" sz="3200" dirty="0" smtClean="0">
                <a:solidFill>
                  <a:schemeClr val="bg1"/>
                </a:solidFill>
              </a:rPr>
              <a:t>servant would </a:t>
            </a:r>
            <a:r>
              <a:rPr lang="en-US" sz="3200" dirty="0">
                <a:solidFill>
                  <a:schemeClr val="bg1"/>
                </a:solidFill>
              </a:rPr>
              <a:t>suffer as a </a:t>
            </a:r>
            <a:r>
              <a:rPr lang="en-US" sz="3200" dirty="0" smtClean="0">
                <a:solidFill>
                  <a:schemeClr val="bg1"/>
                </a:solidFill>
              </a:rPr>
              <a:t>sacrifice</a:t>
            </a:r>
            <a:r>
              <a:rPr lang="en-US" sz="3200" dirty="0">
                <a:solidFill>
                  <a:schemeClr val="bg1"/>
                </a:solidFill>
              </a:rPr>
              <a:t> </a:t>
            </a:r>
            <a:r>
              <a:rPr lang="en-US" sz="3200" dirty="0" smtClean="0">
                <a:solidFill>
                  <a:schemeClr val="bg1"/>
                </a:solidFill>
              </a:rPr>
              <a:t>to </a:t>
            </a:r>
            <a:r>
              <a:rPr lang="en-US" sz="3200" dirty="0">
                <a:solidFill>
                  <a:schemeClr val="bg1"/>
                </a:solidFill>
              </a:rPr>
              <a:t>take away the </a:t>
            </a:r>
            <a:r>
              <a:rPr lang="en-US" sz="3200" dirty="0" smtClean="0">
                <a:solidFill>
                  <a:schemeClr val="bg1"/>
                </a:solidFill>
              </a:rPr>
              <a:t>sin</a:t>
            </a:r>
            <a:r>
              <a:rPr lang="en-US" sz="3200" dirty="0">
                <a:solidFill>
                  <a:schemeClr val="bg1"/>
                </a:solidFill>
              </a:rPr>
              <a:t> </a:t>
            </a:r>
            <a:r>
              <a:rPr lang="en-US" sz="3200" dirty="0" smtClean="0">
                <a:solidFill>
                  <a:schemeClr val="bg1"/>
                </a:solidFill>
              </a:rPr>
              <a:t>and </a:t>
            </a:r>
            <a:r>
              <a:rPr lang="en-US" sz="3200" dirty="0">
                <a:solidFill>
                  <a:schemeClr val="bg1"/>
                </a:solidFill>
              </a:rPr>
              <a:t>guilt of others</a:t>
            </a:r>
            <a:r>
              <a:rPr lang="en-US" sz="3200" dirty="0" smtClean="0">
                <a:solidFill>
                  <a:schemeClr val="bg1"/>
                </a:solidFill>
              </a:rPr>
              <a:t>.</a:t>
            </a:r>
          </a:p>
          <a:p>
            <a:r>
              <a:rPr lang="en-US" sz="3200" dirty="0" smtClean="0">
                <a:solidFill>
                  <a:srgbClr val="FFFF00"/>
                </a:solidFill>
              </a:rPr>
              <a:t>(NLT) </a:t>
            </a:r>
            <a:r>
              <a:rPr lang="en-US" sz="3200" b="1" baseline="30000" dirty="0" smtClean="0">
                <a:solidFill>
                  <a:srgbClr val="FFFF00"/>
                </a:solidFill>
              </a:rPr>
              <a:t>10</a:t>
            </a:r>
            <a:r>
              <a:rPr lang="en-US" sz="3200" b="1" baseline="30000" dirty="0">
                <a:solidFill>
                  <a:srgbClr val="FFFF00"/>
                </a:solidFill>
              </a:rPr>
              <a:t> </a:t>
            </a:r>
            <a:r>
              <a:rPr lang="en-US" sz="3200" dirty="0">
                <a:solidFill>
                  <a:srgbClr val="FFFF00"/>
                </a:solidFill>
              </a:rPr>
              <a:t>But it was the </a:t>
            </a:r>
            <a:r>
              <a:rPr lang="en-US" sz="3200" cap="small" dirty="0">
                <a:solidFill>
                  <a:srgbClr val="FFFF00"/>
                </a:solidFill>
              </a:rPr>
              <a:t>Lord</a:t>
            </a:r>
            <a:r>
              <a:rPr lang="en-US" sz="3200" dirty="0">
                <a:solidFill>
                  <a:srgbClr val="FFFF00"/>
                </a:solidFill>
              </a:rPr>
              <a:t>’s good plan to crush </a:t>
            </a:r>
            <a:r>
              <a:rPr lang="en-US" sz="3200" dirty="0" smtClean="0">
                <a:solidFill>
                  <a:srgbClr val="FFFF00"/>
                </a:solidFill>
              </a:rPr>
              <a:t>him and </a:t>
            </a:r>
            <a:r>
              <a:rPr lang="en-US" sz="3200" dirty="0">
                <a:solidFill>
                  <a:srgbClr val="FFFF00"/>
                </a:solidFill>
              </a:rPr>
              <a:t>cause him grief</a:t>
            </a:r>
            <a:r>
              <a:rPr lang="en-US" sz="3200" dirty="0" smtClean="0">
                <a:solidFill>
                  <a:srgbClr val="FFFF00"/>
                </a:solidFill>
              </a:rPr>
              <a:t>. Yet </a:t>
            </a:r>
            <a:r>
              <a:rPr lang="en-US" sz="3200" dirty="0">
                <a:solidFill>
                  <a:srgbClr val="FFFF00"/>
                </a:solidFill>
              </a:rPr>
              <a:t>when his life is made an offering for sin,</a:t>
            </a:r>
          </a:p>
          <a:p>
            <a:endParaRPr kumimoji="0" lang="en-US" sz="3200" b="0" i="0" u="none" strike="noStrike" kern="1200" cap="none" spc="0" normalizeH="0" baseline="0" noProof="0" dirty="0">
              <a:ln>
                <a:noFill/>
              </a:ln>
              <a:solidFill>
                <a:schemeClr val="bg1"/>
              </a:solidFill>
              <a:effectLst/>
              <a:uLnTx/>
              <a:uFillTx/>
            </a:endParaRPr>
          </a:p>
        </p:txBody>
      </p:sp>
      <p:sp>
        <p:nvSpPr>
          <p:cNvPr id="23" name="Rectangle 22"/>
          <p:cNvSpPr/>
          <p:nvPr/>
        </p:nvSpPr>
        <p:spPr>
          <a:xfrm>
            <a:off x="457200" y="4876800"/>
            <a:ext cx="8153400" cy="369332"/>
          </a:xfrm>
          <a:prstGeom prst="rect">
            <a:avLst/>
          </a:prstGeom>
        </p:spPr>
        <p:txBody>
          <a:bodyPr wrap="square">
            <a:spAutoFit/>
          </a:bodyPr>
          <a:lstStyle/>
          <a:p>
            <a:pPr marL="342900" lvl="0" indent="-342900">
              <a:spcBef>
                <a:spcPct val="20000"/>
              </a:spcBef>
              <a:defRPr/>
            </a:pPr>
            <a:r>
              <a:rPr lang="en-US" dirty="0">
                <a:solidFill>
                  <a:schemeClr val="bg1"/>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mtClean="0">
                <a:solidFill>
                  <a:schemeClr val="bg1"/>
                </a:solidFill>
              </a:rPr>
              <a:t> </a:t>
            </a:r>
            <a:endParaRPr lang="en-US" dirty="0"/>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457200" y="1066800"/>
            <a:ext cx="822960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a:solidFill>
                  <a:schemeClr val="bg1"/>
                </a:solidFill>
              </a:rPr>
              <a:t>Was it God’s will for Jesus Christ to die to pay the penalty for our sins?	</a:t>
            </a:r>
          </a:p>
          <a:p>
            <a:pPr marL="971550" lvl="1" indent="-514350">
              <a:spcBef>
                <a:spcPct val="20000"/>
              </a:spcBef>
              <a:buFont typeface="+mj-lt"/>
              <a:buAutoNum type="alphaUcPeriod"/>
            </a:pPr>
            <a:r>
              <a:rPr lang="en-US" sz="3200" dirty="0">
                <a:solidFill>
                  <a:schemeClr val="bg1"/>
                </a:solidFill>
              </a:rPr>
              <a:t>Yes </a:t>
            </a:r>
          </a:p>
          <a:p>
            <a:pPr marL="971550" lvl="1" indent="-514350">
              <a:spcBef>
                <a:spcPct val="20000"/>
              </a:spcBef>
              <a:buFont typeface="+mj-lt"/>
              <a:buAutoNum type="alphaUcPeriod"/>
            </a:pPr>
            <a:r>
              <a:rPr lang="en-US" sz="3200" dirty="0">
                <a:solidFill>
                  <a:schemeClr val="bg1"/>
                </a:solidFill>
              </a:rPr>
              <a:t>No</a:t>
            </a:r>
          </a:p>
          <a:p>
            <a:pPr marL="971550" lvl="1" indent="-514350">
              <a:spcBef>
                <a:spcPct val="20000"/>
              </a:spcBef>
              <a:buFont typeface="+mj-lt"/>
              <a:buAutoNum type="alphaUcPeriod"/>
            </a:pPr>
            <a:r>
              <a:rPr lang="en-US" sz="3200" dirty="0">
                <a:solidFill>
                  <a:schemeClr val="bg1"/>
                </a:solidFill>
              </a:rPr>
              <a:t>I am so confused </a:t>
            </a:r>
            <a:r>
              <a:rPr lang="en-US" sz="3200" dirty="0">
                <a:solidFill>
                  <a:schemeClr val="bg1"/>
                </a:solidFill>
                <a:sym typeface="Wingdings" pitchFamily="2" charset="2"/>
              </a:rPr>
              <a:t></a:t>
            </a:r>
            <a:r>
              <a:rPr lang="en-US" sz="3200" dirty="0">
                <a:solidFill>
                  <a:schemeClr val="bg1"/>
                </a:solidFill>
              </a:rPr>
              <a:t> </a:t>
            </a:r>
          </a:p>
          <a:p>
            <a:pPr marL="971550" lvl="1" indent="-514350" algn="ctr">
              <a:spcBef>
                <a:spcPct val="20000"/>
              </a:spcBef>
            </a:pPr>
            <a:r>
              <a:rPr lang="en-US" sz="4000" dirty="0">
                <a:solidFill>
                  <a:schemeClr val="bg1"/>
                </a:solidFill>
              </a:rPr>
              <a:t>“No”</a:t>
            </a:r>
            <a:r>
              <a:rPr lang="en-US" sz="3200" dirty="0">
                <a:solidFill>
                  <a:schemeClr val="bg1"/>
                </a:solidFill>
              </a:rPr>
              <a:t> </a:t>
            </a:r>
          </a:p>
          <a:p>
            <a:pPr marL="800100" lvl="1" indent="-342900">
              <a:spcBef>
                <a:spcPct val="20000"/>
              </a:spcBef>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3" name="Rectangle 22"/>
          <p:cNvSpPr/>
          <p:nvPr/>
        </p:nvSpPr>
        <p:spPr>
          <a:xfrm>
            <a:off x="457200" y="4876800"/>
            <a:ext cx="8153400" cy="369332"/>
          </a:xfrm>
          <a:prstGeom prst="rect">
            <a:avLst/>
          </a:prstGeom>
        </p:spPr>
        <p:txBody>
          <a:bodyPr wrap="square">
            <a:spAutoFit/>
          </a:bodyPr>
          <a:lstStyle/>
          <a:p>
            <a:pPr marL="342900" lvl="0" indent="-342900">
              <a:spcBef>
                <a:spcPct val="20000"/>
              </a:spcBef>
              <a:defRPr/>
            </a:pPr>
            <a:r>
              <a:rPr lang="en-US" dirty="0">
                <a:solidFill>
                  <a:schemeClr val="bg1"/>
                </a:solidFill>
              </a:rPr>
              <a:t>	</a:t>
            </a:r>
          </a:p>
        </p:txBody>
      </p:sp>
      <p:sp>
        <p:nvSpPr>
          <p:cNvPr id="24" name="Rectangle 23"/>
          <p:cNvSpPr/>
          <p:nvPr/>
        </p:nvSpPr>
        <p:spPr>
          <a:xfrm>
            <a:off x="304800" y="4724400"/>
            <a:ext cx="8686800" cy="1766637"/>
          </a:xfrm>
          <a:prstGeom prst="rect">
            <a:avLst/>
          </a:prstGeom>
        </p:spPr>
        <p:txBody>
          <a:bodyPr wrap="square">
            <a:spAutoFit/>
          </a:bodyPr>
          <a:lstStyle/>
          <a:p>
            <a:pPr marL="342900" lvl="0" indent="-342900">
              <a:spcBef>
                <a:spcPct val="20000"/>
              </a:spcBef>
              <a:defRPr/>
            </a:pPr>
            <a:r>
              <a:rPr lang="en-US" sz="3200" dirty="0">
                <a:solidFill>
                  <a:schemeClr val="bg1"/>
                </a:solidFill>
              </a:rPr>
              <a:t>No Father wants His son to suffer a horrific death.</a:t>
            </a:r>
          </a:p>
          <a:p>
            <a:pPr marL="342900" lvl="0" indent="-342900">
              <a:spcBef>
                <a:spcPct val="20000"/>
              </a:spcBef>
              <a:defRPr/>
            </a:pPr>
            <a:r>
              <a:rPr lang="en-US" sz="3200" dirty="0">
                <a:solidFill>
                  <a:schemeClr val="bg1"/>
                </a:solidFill>
              </a:rPr>
              <a:t>If there was another choice God would have:</a:t>
            </a:r>
          </a:p>
          <a:p>
            <a:pPr marL="342900" lvl="0" indent="-342900" algn="ctr">
              <a:spcBef>
                <a:spcPct val="20000"/>
              </a:spcBef>
              <a:defRPr/>
            </a:pPr>
            <a:r>
              <a:rPr lang="en-US" sz="3200" dirty="0">
                <a:solidFill>
                  <a:schemeClr val="bg1"/>
                </a:solidFill>
              </a:rPr>
              <a:t>“Taken the cup from His son”</a:t>
            </a:r>
            <a:r>
              <a:rPr lang="en-US" dirty="0">
                <a:solidFill>
                  <a:schemeClr val="bg1"/>
                </a:solidFill>
              </a:rPr>
              <a:t>	</a:t>
            </a:r>
          </a:p>
        </p:txBody>
      </p:sp>
      <p:sp>
        <p:nvSpPr>
          <p:cNvPr id="9" name="Title 1"/>
          <p:cNvSpPr txBox="1">
            <a:spLocks/>
          </p:cNvSpPr>
          <p:nvPr/>
        </p:nvSpPr>
        <p:spPr>
          <a:xfrm>
            <a:off x="457200" y="198438"/>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bg1"/>
                </a:solidFill>
              </a:rPr>
              <a:t>Final Exam </a:t>
            </a:r>
            <a:endParaRPr lang="en-US" dirty="0"/>
          </a:p>
        </p:txBody>
      </p:sp>
    </p:spTree>
    <p:extLst>
      <p:ext uri="{BB962C8B-B14F-4D97-AF65-F5344CB8AC3E}">
        <p14:creationId xmlns:p14="http://schemas.microsoft.com/office/powerpoint/2010/main" val="6209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marL="342900" lvl="0" indent="-342900">
              <a:spcBef>
                <a:spcPct val="20000"/>
              </a:spcBef>
              <a:defRPr/>
            </a:pPr>
            <a:r>
              <a:rPr lang="en-US" dirty="0">
                <a:solidFill>
                  <a:schemeClr val="bg1"/>
                </a:solidFill>
              </a:rPr>
              <a:t>Translations are problematic</a:t>
            </a:r>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155575" y="1714500"/>
            <a:ext cx="8836025" cy="2819400"/>
          </a:xfrm>
          <a:prstGeom prst="rect">
            <a:avLst/>
          </a:prstGeom>
        </p:spPr>
        <p:txBody>
          <a:bodyPr vert="horz" lIns="91440" tIns="45720" rIns="91440" bIns="45720" rtlCol="0">
            <a:noAutofit/>
          </a:bodyPr>
          <a:lstStyle/>
          <a:p>
            <a:pPr algn="ctr"/>
            <a:r>
              <a:rPr lang="en-US" sz="4400" dirty="0" smtClean="0">
                <a:solidFill>
                  <a:schemeClr val="bg1"/>
                </a:solidFill>
              </a:rPr>
              <a:t>Isaiah </a:t>
            </a:r>
            <a:r>
              <a:rPr lang="en-US" sz="4400" dirty="0">
                <a:solidFill>
                  <a:schemeClr val="bg1"/>
                </a:solidFill>
              </a:rPr>
              <a:t>53:10 </a:t>
            </a:r>
            <a:r>
              <a:rPr lang="en-US" sz="4400" dirty="0" smtClean="0">
                <a:solidFill>
                  <a:schemeClr val="bg1"/>
                </a:solidFill>
              </a:rPr>
              <a:t> </a:t>
            </a:r>
          </a:p>
          <a:p>
            <a:r>
              <a:rPr lang="en-US" sz="3200" dirty="0" smtClean="0">
                <a:solidFill>
                  <a:srgbClr val="FFFF00"/>
                </a:solidFill>
              </a:rPr>
              <a:t>(</a:t>
            </a:r>
            <a:r>
              <a:rPr lang="en-US" sz="3200" dirty="0" smtClean="0">
                <a:solidFill>
                  <a:srgbClr val="FFFF00"/>
                </a:solidFill>
              </a:rPr>
              <a:t>NLT) </a:t>
            </a:r>
            <a:r>
              <a:rPr lang="en-US" sz="3200" b="1" baseline="30000" dirty="0" smtClean="0">
                <a:solidFill>
                  <a:srgbClr val="FFFF00"/>
                </a:solidFill>
              </a:rPr>
              <a:t>10</a:t>
            </a:r>
            <a:r>
              <a:rPr lang="en-US" sz="3200" b="1" baseline="30000" dirty="0">
                <a:solidFill>
                  <a:srgbClr val="FFFF00"/>
                </a:solidFill>
              </a:rPr>
              <a:t> </a:t>
            </a:r>
            <a:r>
              <a:rPr lang="en-US" sz="3200" dirty="0">
                <a:solidFill>
                  <a:srgbClr val="FFFF00"/>
                </a:solidFill>
              </a:rPr>
              <a:t>But it was the </a:t>
            </a:r>
            <a:r>
              <a:rPr lang="en-US" sz="3200" cap="small" dirty="0">
                <a:solidFill>
                  <a:srgbClr val="FFFF00"/>
                </a:solidFill>
              </a:rPr>
              <a:t>Lord</a:t>
            </a:r>
            <a:r>
              <a:rPr lang="en-US" sz="3200" dirty="0">
                <a:solidFill>
                  <a:srgbClr val="FFFF00"/>
                </a:solidFill>
              </a:rPr>
              <a:t>’s good plan to crush </a:t>
            </a:r>
            <a:r>
              <a:rPr lang="en-US" sz="3200" dirty="0" smtClean="0">
                <a:solidFill>
                  <a:srgbClr val="FFFF00"/>
                </a:solidFill>
              </a:rPr>
              <a:t>him and </a:t>
            </a:r>
            <a:r>
              <a:rPr lang="en-US" sz="3200" dirty="0">
                <a:solidFill>
                  <a:srgbClr val="FFFF00"/>
                </a:solidFill>
              </a:rPr>
              <a:t>cause him grief</a:t>
            </a:r>
            <a:r>
              <a:rPr lang="en-US" sz="3200" dirty="0" smtClean="0">
                <a:solidFill>
                  <a:srgbClr val="FFFF00"/>
                </a:solidFill>
              </a:rPr>
              <a:t>. Yet </a:t>
            </a:r>
            <a:r>
              <a:rPr lang="en-US" sz="3200" dirty="0">
                <a:solidFill>
                  <a:srgbClr val="FFFF00"/>
                </a:solidFill>
              </a:rPr>
              <a:t>when his life is made an offering for sin,</a:t>
            </a:r>
          </a:p>
          <a:p>
            <a:endParaRPr kumimoji="0" lang="en-US" sz="3200" b="0" i="0" u="none" strike="noStrike" kern="1200" cap="none" spc="0" normalizeH="0" baseline="0" noProof="0" dirty="0">
              <a:ln>
                <a:noFill/>
              </a:ln>
              <a:solidFill>
                <a:schemeClr val="bg1"/>
              </a:solidFill>
              <a:effectLst/>
              <a:uLnTx/>
              <a:uFillTx/>
            </a:endParaRPr>
          </a:p>
        </p:txBody>
      </p:sp>
      <p:sp>
        <p:nvSpPr>
          <p:cNvPr id="23" name="Rectangle 22"/>
          <p:cNvSpPr/>
          <p:nvPr/>
        </p:nvSpPr>
        <p:spPr>
          <a:xfrm>
            <a:off x="457200" y="4876800"/>
            <a:ext cx="8153400" cy="369332"/>
          </a:xfrm>
          <a:prstGeom prst="rect">
            <a:avLst/>
          </a:prstGeom>
        </p:spPr>
        <p:txBody>
          <a:bodyPr wrap="square">
            <a:spAutoFit/>
          </a:bodyPr>
          <a:lstStyle/>
          <a:p>
            <a:pPr marL="342900" lvl="0" indent="-342900">
              <a:spcBef>
                <a:spcPct val="20000"/>
              </a:spcBef>
              <a:defRPr/>
            </a:pPr>
            <a:r>
              <a:rPr lang="en-US" dirty="0">
                <a:solidFill>
                  <a:schemeClr val="bg1"/>
                </a:solidFill>
              </a:rPr>
              <a:t>	</a:t>
            </a:r>
          </a:p>
        </p:txBody>
      </p:sp>
    </p:spTree>
    <p:extLst>
      <p:ext uri="{BB962C8B-B14F-4D97-AF65-F5344CB8AC3E}">
        <p14:creationId xmlns:p14="http://schemas.microsoft.com/office/powerpoint/2010/main" val="2023140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solidFill>
                  <a:schemeClr val="bg1"/>
                </a:solidFill>
              </a:rPr>
              <a:t>Final Exam </a:t>
            </a:r>
            <a:endParaRPr lang="en-US" dirty="0"/>
          </a:p>
        </p:txBody>
      </p:sp>
      <p:sp>
        <p:nvSpPr>
          <p:cNvPr id="3" name="Content Placeholder 2"/>
          <p:cNvSpPr>
            <a:spLocks noGrp="1"/>
          </p:cNvSpPr>
          <p:nvPr>
            <p:ph idx="1"/>
          </p:nvPr>
        </p:nvSpPr>
        <p:spPr>
          <a:xfrm>
            <a:off x="457200" y="1066800"/>
            <a:ext cx="82296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457200" y="1066800"/>
            <a:ext cx="82296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a:solidFill>
                  <a:schemeClr val="bg1"/>
                </a:solidFill>
              </a:rPr>
              <a:t>God wants to give us salvation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solidFill>
                  <a:schemeClr val="bg1"/>
                </a:solidFill>
              </a:rPr>
              <a:t>Free will brings sin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solidFill>
                  <a:srgbClr val="FFC000"/>
                </a:solidFill>
              </a:rPr>
              <a:t>Sin requires payment of death from Jesus Christ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solidFill>
                  <a:schemeClr val="bg1"/>
                </a:solidFill>
              </a:rPr>
              <a:t>God did not want Jesus Christ murdered but this was required for 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solidFill>
                  <a:srgbClr val="FFC000"/>
                </a:solidFill>
              </a:rPr>
              <a:t>But God wanted the world to know this greatest of gifts (All the Prophesies) </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dirty="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Rectangle 6"/>
          <p:cNvSpPr/>
          <p:nvPr/>
        </p:nvSpPr>
        <p:spPr>
          <a:xfrm>
            <a:off x="609600" y="5715000"/>
            <a:ext cx="7543800" cy="707886"/>
          </a:xfrm>
          <a:prstGeom prst="rect">
            <a:avLst/>
          </a:prstGeom>
        </p:spPr>
        <p:txBody>
          <a:bodyPr wrap="square">
            <a:spAutoFit/>
          </a:bodyPr>
          <a:lstStyle/>
          <a:p>
            <a:pPr algn="ctr"/>
            <a:r>
              <a:rPr lang="en-US" sz="4000" dirty="0">
                <a:solidFill>
                  <a:schemeClr val="bg1"/>
                </a:solidFill>
              </a:rPr>
              <a:t>God’s Will is What God Wants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solidFill>
                  <a:schemeClr val="bg1"/>
                </a:solidFill>
              </a:rPr>
              <a:t>What is the definition of God’s will?</a:t>
            </a:r>
            <a:endParaRPr lang="en-US" dirty="0"/>
          </a:p>
        </p:txBody>
      </p:sp>
      <p:sp>
        <p:nvSpPr>
          <p:cNvPr id="3" name="Content Placeholder 2"/>
          <p:cNvSpPr>
            <a:spLocks noGrp="1"/>
          </p:cNvSpPr>
          <p:nvPr>
            <p:ph idx="1"/>
          </p:nvPr>
        </p:nvSpPr>
        <p:spPr>
          <a:xfrm>
            <a:off x="457200" y="1066800"/>
            <a:ext cx="8229600" cy="5181600"/>
          </a:xfrm>
        </p:spPr>
        <p:txBody>
          <a:bodyPr>
            <a:normAutofit/>
          </a:bodyPr>
          <a:lstStyle/>
          <a:p>
            <a:pPr>
              <a:buNone/>
            </a:pPr>
            <a:r>
              <a:rPr lang="en-US" dirty="0">
                <a:solidFill>
                  <a:schemeClr val="bg1"/>
                </a:solidFill>
              </a:rPr>
              <a:t>A) What God wants </a:t>
            </a:r>
          </a:p>
          <a:p>
            <a:pPr>
              <a:buNone/>
            </a:pPr>
            <a:r>
              <a:rPr lang="en-US" dirty="0">
                <a:solidFill>
                  <a:schemeClr val="bg1"/>
                </a:solidFill>
              </a:rPr>
              <a:t>	– The gifts and accomplishments for us  </a:t>
            </a:r>
          </a:p>
          <a:p>
            <a:pPr>
              <a:buNone/>
            </a:pPr>
            <a:r>
              <a:rPr lang="en-US" dirty="0">
                <a:solidFill>
                  <a:schemeClr val="bg1"/>
                </a:solidFill>
              </a:rPr>
              <a:t>B) What God allows </a:t>
            </a:r>
          </a:p>
          <a:p>
            <a:pPr>
              <a:buNone/>
            </a:pPr>
            <a:r>
              <a:rPr lang="en-US" dirty="0">
                <a:solidFill>
                  <a:schemeClr val="bg1"/>
                </a:solidFill>
              </a:rPr>
              <a:t>	– God is in control, everything that happens is His will</a:t>
            </a:r>
          </a:p>
          <a:p>
            <a:pPr>
              <a:buNone/>
            </a:pPr>
            <a:r>
              <a:rPr lang="en-US" dirty="0">
                <a:solidFill>
                  <a:schemeClr val="bg1"/>
                </a:solidFill>
              </a:rPr>
              <a:t>C) What God does or reveals</a:t>
            </a:r>
          </a:p>
          <a:p>
            <a:pPr>
              <a:buNone/>
            </a:pPr>
            <a:r>
              <a:rPr lang="en-US" dirty="0">
                <a:solidFill>
                  <a:schemeClr val="bg1"/>
                </a:solidFill>
              </a:rPr>
              <a:t>	– Gods direct involvement shows us His will </a:t>
            </a:r>
          </a:p>
          <a:p>
            <a:pPr>
              <a:buNone/>
            </a:pPr>
            <a:r>
              <a:rPr lang="en-US" dirty="0">
                <a:solidFill>
                  <a:schemeClr val="bg1"/>
                </a:solidFill>
              </a:rPr>
              <a:t>D) All of the above</a:t>
            </a:r>
          </a:p>
          <a:p>
            <a:pPr>
              <a:buNone/>
            </a:pPr>
            <a:r>
              <a:rPr lang="en-US" dirty="0">
                <a:solidFill>
                  <a:schemeClr val="bg1"/>
                </a:solidFill>
              </a:rPr>
              <a:t>E) None of the above </a:t>
            </a:r>
          </a:p>
          <a:p>
            <a:pPr>
              <a:buNone/>
            </a:pPr>
            <a:endParaRPr lang="en-US" dirty="0">
              <a:solidFill>
                <a:schemeClr val="bg1"/>
              </a:solidFill>
            </a:endParaRPr>
          </a:p>
          <a:p>
            <a:pPr>
              <a:buNone/>
            </a:pPr>
            <a:endParaRPr lang="en-US" dirty="0">
              <a:solidFill>
                <a:schemeClr val="bg1"/>
              </a:solidFill>
            </a:endParaRPr>
          </a:p>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868362"/>
          </a:xfrm>
        </p:spPr>
        <p:txBody>
          <a:bodyPr>
            <a:normAutofit/>
          </a:bodyPr>
          <a:lstStyle/>
          <a:p>
            <a:r>
              <a:rPr lang="en-US" dirty="0">
                <a:solidFill>
                  <a:schemeClr val="bg1"/>
                </a:solidFill>
              </a:rPr>
              <a:t>Conclusion  </a:t>
            </a:r>
            <a:endParaRPr lang="en-US" dirty="0"/>
          </a:p>
        </p:txBody>
      </p:sp>
      <p:sp>
        <p:nvSpPr>
          <p:cNvPr id="3" name="Content Placeholder 2"/>
          <p:cNvSpPr>
            <a:spLocks noGrp="1"/>
          </p:cNvSpPr>
          <p:nvPr>
            <p:ph idx="1"/>
          </p:nvPr>
        </p:nvSpPr>
        <p:spPr>
          <a:xfrm>
            <a:off x="457200" y="1066800"/>
            <a:ext cx="8229600" cy="8382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457200" y="1066800"/>
            <a:ext cx="82296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Rectangle 7"/>
          <p:cNvSpPr/>
          <p:nvPr/>
        </p:nvSpPr>
        <p:spPr>
          <a:xfrm>
            <a:off x="155575" y="762000"/>
            <a:ext cx="8836025" cy="5078313"/>
          </a:xfrm>
          <a:prstGeom prst="rect">
            <a:avLst/>
          </a:prstGeom>
        </p:spPr>
        <p:txBody>
          <a:bodyPr wrap="square">
            <a:spAutoFit/>
          </a:bodyPr>
          <a:lstStyle/>
          <a:p>
            <a:r>
              <a:rPr lang="en-US" sz="3600" dirty="0" smtClean="0">
                <a:solidFill>
                  <a:schemeClr val="bg1"/>
                </a:solidFill>
              </a:rPr>
              <a:t>God’s created a plan so that even God cannot have it all.</a:t>
            </a:r>
          </a:p>
          <a:p>
            <a:endParaRPr lang="en-US" sz="3600" dirty="0">
              <a:solidFill>
                <a:schemeClr val="bg1"/>
              </a:solidFill>
            </a:endParaRPr>
          </a:p>
          <a:p>
            <a:r>
              <a:rPr lang="en-US" sz="3600" dirty="0" smtClean="0">
                <a:solidFill>
                  <a:schemeClr val="bg1"/>
                </a:solidFill>
              </a:rPr>
              <a:t>For God’s Plan to work as God’ wants his cannot always have His (God’s) Will.</a:t>
            </a:r>
          </a:p>
          <a:p>
            <a:endParaRPr lang="en-US" sz="3600" dirty="0">
              <a:solidFill>
                <a:schemeClr val="bg1"/>
              </a:solidFill>
            </a:endParaRPr>
          </a:p>
          <a:p>
            <a:r>
              <a:rPr lang="en-US" sz="3600" dirty="0">
                <a:solidFill>
                  <a:schemeClr val="bg1"/>
                </a:solidFill>
              </a:rPr>
              <a:t>For God’s Plan to work as God’ wants his cannot always have His (God’s) </a:t>
            </a:r>
            <a:r>
              <a:rPr lang="en-US" sz="3600" dirty="0" smtClean="0">
                <a:solidFill>
                  <a:schemeClr val="bg1"/>
                </a:solidFill>
              </a:rPr>
              <a:t>Will.</a:t>
            </a:r>
            <a:endParaRPr lang="en-US" sz="3600" dirty="0"/>
          </a:p>
          <a:p>
            <a:endParaRPr lang="en-US" sz="3600" dirty="0"/>
          </a:p>
        </p:txBody>
      </p:sp>
    </p:spTree>
    <p:extLst>
      <p:ext uri="{BB962C8B-B14F-4D97-AF65-F5344CB8AC3E}">
        <p14:creationId xmlns:p14="http://schemas.microsoft.com/office/powerpoint/2010/main" val="13241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868362"/>
          </a:xfrm>
        </p:spPr>
        <p:txBody>
          <a:bodyPr>
            <a:normAutofit/>
          </a:bodyPr>
          <a:lstStyle/>
          <a:p>
            <a:r>
              <a:rPr lang="en-US" dirty="0">
                <a:solidFill>
                  <a:schemeClr val="bg1"/>
                </a:solidFill>
              </a:rPr>
              <a:t>Conclusion  </a:t>
            </a:r>
            <a:endParaRPr lang="en-US" dirty="0"/>
          </a:p>
        </p:txBody>
      </p:sp>
      <p:sp>
        <p:nvSpPr>
          <p:cNvPr id="3" name="Content Placeholder 2"/>
          <p:cNvSpPr>
            <a:spLocks noGrp="1"/>
          </p:cNvSpPr>
          <p:nvPr>
            <p:ph idx="1"/>
          </p:nvPr>
        </p:nvSpPr>
        <p:spPr>
          <a:xfrm>
            <a:off x="457200" y="1066800"/>
            <a:ext cx="8229600" cy="8382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457200" y="1066800"/>
            <a:ext cx="82296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Rectangle 7"/>
          <p:cNvSpPr/>
          <p:nvPr/>
        </p:nvSpPr>
        <p:spPr>
          <a:xfrm>
            <a:off x="155575" y="762000"/>
            <a:ext cx="8836025" cy="5386090"/>
          </a:xfrm>
          <a:prstGeom prst="rect">
            <a:avLst/>
          </a:prstGeom>
        </p:spPr>
        <p:txBody>
          <a:bodyPr wrap="square">
            <a:spAutoFit/>
          </a:bodyPr>
          <a:lstStyle/>
          <a:p>
            <a:r>
              <a:rPr lang="en-US" sz="3600" dirty="0">
                <a:solidFill>
                  <a:schemeClr val="bg1"/>
                </a:solidFill>
              </a:rPr>
              <a:t>God’s will is what God wants</a:t>
            </a:r>
          </a:p>
          <a:p>
            <a:r>
              <a:rPr lang="en-US" sz="3200" dirty="0">
                <a:solidFill>
                  <a:srgbClr val="FFC000"/>
                </a:solidFill>
              </a:rPr>
              <a:t>	We do not always know what God Wants</a:t>
            </a:r>
          </a:p>
          <a:p>
            <a:endParaRPr lang="en-US" sz="1200" dirty="0">
              <a:solidFill>
                <a:schemeClr val="bg1"/>
              </a:solidFill>
            </a:endParaRPr>
          </a:p>
          <a:p>
            <a:r>
              <a:rPr lang="en-US" sz="3600" dirty="0">
                <a:solidFill>
                  <a:schemeClr val="bg1"/>
                </a:solidFill>
              </a:rPr>
              <a:t>Is God’s will a form of predestination?</a:t>
            </a:r>
          </a:p>
          <a:p>
            <a:r>
              <a:rPr lang="en-US" sz="3200" dirty="0">
                <a:solidFill>
                  <a:srgbClr val="FFC000"/>
                </a:solidFill>
              </a:rPr>
              <a:t>	God has a plan; Free will to choose God’s will </a:t>
            </a:r>
          </a:p>
          <a:p>
            <a:endParaRPr lang="en-US" sz="1200" dirty="0">
              <a:solidFill>
                <a:schemeClr val="bg1"/>
              </a:solidFill>
            </a:endParaRPr>
          </a:p>
          <a:p>
            <a:r>
              <a:rPr lang="en-US" sz="3600" dirty="0">
                <a:solidFill>
                  <a:schemeClr val="bg1"/>
                </a:solidFill>
              </a:rPr>
              <a:t>Does God cause tragedy?</a:t>
            </a:r>
          </a:p>
          <a:p>
            <a:r>
              <a:rPr lang="en-US" sz="3200" dirty="0">
                <a:solidFill>
                  <a:srgbClr val="FFC000"/>
                </a:solidFill>
              </a:rPr>
              <a:t>	+99% by free will yielding to Satan’s will</a:t>
            </a:r>
          </a:p>
          <a:p>
            <a:endParaRPr lang="en-US" sz="1200" dirty="0">
              <a:solidFill>
                <a:schemeClr val="bg1"/>
              </a:solidFill>
            </a:endParaRPr>
          </a:p>
          <a:p>
            <a:r>
              <a:rPr lang="en-US" sz="3600" dirty="0">
                <a:solidFill>
                  <a:schemeClr val="bg1"/>
                </a:solidFill>
              </a:rPr>
              <a:t>Is God in control or is Satan in control?</a:t>
            </a:r>
          </a:p>
          <a:p>
            <a:r>
              <a:rPr lang="en-US" sz="3200" dirty="0">
                <a:solidFill>
                  <a:srgbClr val="FFC000"/>
                </a:solidFill>
              </a:rPr>
              <a:t>	God is in control of His plan</a:t>
            </a:r>
          </a:p>
          <a:p>
            <a:pPr lvl="2"/>
            <a:r>
              <a:rPr lang="en-US" sz="3200" dirty="0">
                <a:solidFill>
                  <a:srgbClr val="FFC000"/>
                </a:solidFill>
              </a:rPr>
              <a:t>But God is not controlling</a:t>
            </a:r>
            <a:r>
              <a:rPr lang="en-US" sz="3600" dirty="0">
                <a:solidFill>
                  <a:schemeClr val="bg1"/>
                </a:solidFill>
              </a:rPr>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normAutofit/>
          </a:bodyPr>
          <a:lstStyle/>
          <a:p>
            <a:r>
              <a:rPr lang="en-US" dirty="0">
                <a:solidFill>
                  <a:schemeClr val="bg1"/>
                </a:solidFill>
              </a:rPr>
              <a:t>Conclusion  </a:t>
            </a:r>
            <a:endParaRPr lang="en-US" dirty="0"/>
          </a:p>
        </p:txBody>
      </p:sp>
      <p:sp>
        <p:nvSpPr>
          <p:cNvPr id="3" name="Content Placeholder 2"/>
          <p:cNvSpPr>
            <a:spLocks noGrp="1"/>
          </p:cNvSpPr>
          <p:nvPr>
            <p:ph idx="1"/>
          </p:nvPr>
        </p:nvSpPr>
        <p:spPr>
          <a:xfrm>
            <a:off x="457200" y="1066800"/>
            <a:ext cx="8229600" cy="8382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457200" y="1066800"/>
            <a:ext cx="82296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Rectangle 21"/>
          <p:cNvSpPr/>
          <p:nvPr/>
        </p:nvSpPr>
        <p:spPr>
          <a:xfrm>
            <a:off x="304800" y="3886200"/>
            <a:ext cx="8305800" cy="2554545"/>
          </a:xfrm>
          <a:prstGeom prst="rect">
            <a:avLst/>
          </a:prstGeom>
        </p:spPr>
        <p:txBody>
          <a:bodyPr wrap="square">
            <a:spAutoFit/>
          </a:bodyPr>
          <a:lstStyle/>
          <a:p>
            <a:r>
              <a:rPr lang="en-US" sz="3200" dirty="0">
                <a:solidFill>
                  <a:schemeClr val="bg1"/>
                </a:solidFill>
              </a:rPr>
              <a:t>Acts 3:21. </a:t>
            </a:r>
          </a:p>
          <a:p>
            <a:r>
              <a:rPr lang="en-US" sz="3200" b="1" baseline="30000" dirty="0">
                <a:solidFill>
                  <a:schemeClr val="bg1"/>
                </a:solidFill>
              </a:rPr>
              <a:t>21 </a:t>
            </a:r>
            <a:r>
              <a:rPr lang="en-US" sz="3200" dirty="0">
                <a:solidFill>
                  <a:schemeClr val="bg1"/>
                </a:solidFill>
              </a:rPr>
              <a:t>whom heaven must receive until the times of restoration of all things, which God has spoken by the mouth of all His holy prophets since the world began</a:t>
            </a:r>
          </a:p>
        </p:txBody>
      </p:sp>
      <p:sp>
        <p:nvSpPr>
          <p:cNvPr id="8" name="Rectangle 7"/>
          <p:cNvSpPr/>
          <p:nvPr/>
        </p:nvSpPr>
        <p:spPr>
          <a:xfrm>
            <a:off x="381000" y="1219200"/>
            <a:ext cx="8229600" cy="2492990"/>
          </a:xfrm>
          <a:prstGeom prst="rect">
            <a:avLst/>
          </a:prstGeom>
        </p:spPr>
        <p:txBody>
          <a:bodyPr wrap="square">
            <a:spAutoFit/>
          </a:bodyPr>
          <a:lstStyle/>
          <a:p>
            <a:r>
              <a:rPr lang="en-US" sz="3600" dirty="0">
                <a:solidFill>
                  <a:schemeClr val="bg1"/>
                </a:solidFill>
              </a:rPr>
              <a:t>Does God give blessings?</a:t>
            </a:r>
          </a:p>
          <a:p>
            <a:r>
              <a:rPr lang="en-US" sz="3600" dirty="0">
                <a:solidFill>
                  <a:schemeClr val="bg1"/>
                </a:solidFill>
              </a:rPr>
              <a:t>	- </a:t>
            </a:r>
            <a:r>
              <a:rPr lang="en-US" sz="3200" dirty="0">
                <a:solidFill>
                  <a:schemeClr val="bg1"/>
                </a:solidFill>
              </a:rPr>
              <a:t>Yes but God’s knows what is best</a:t>
            </a:r>
          </a:p>
          <a:p>
            <a:endParaRPr lang="en-US" sz="1200" dirty="0">
              <a:solidFill>
                <a:schemeClr val="bg1"/>
              </a:solidFill>
            </a:endParaRPr>
          </a:p>
          <a:p>
            <a:r>
              <a:rPr lang="en-US" sz="3600" dirty="0">
                <a:solidFill>
                  <a:schemeClr val="bg1"/>
                </a:solidFill>
              </a:rPr>
              <a:t>Can God’s will change?</a:t>
            </a:r>
          </a:p>
          <a:p>
            <a:r>
              <a:rPr lang="en-US" sz="3600" dirty="0">
                <a:solidFill>
                  <a:schemeClr val="bg1"/>
                </a:solidFill>
              </a:rPr>
              <a:t>	- </a:t>
            </a:r>
            <a:r>
              <a:rPr lang="en-US" sz="3200" dirty="0">
                <a:solidFill>
                  <a:schemeClr val="bg1"/>
                </a:solidFill>
              </a:rPr>
              <a:t>Yes but it depends on us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normAutofit/>
          </a:bodyPr>
          <a:lstStyle/>
          <a:p>
            <a:r>
              <a:rPr lang="en-US" dirty="0">
                <a:solidFill>
                  <a:schemeClr val="bg1"/>
                </a:solidFill>
              </a:rPr>
              <a:t>Conclusion  </a:t>
            </a:r>
            <a:endParaRPr lang="en-US" dirty="0"/>
          </a:p>
        </p:txBody>
      </p:sp>
      <p:sp>
        <p:nvSpPr>
          <p:cNvPr id="3" name="Content Placeholder 2"/>
          <p:cNvSpPr>
            <a:spLocks noGrp="1"/>
          </p:cNvSpPr>
          <p:nvPr>
            <p:ph idx="1"/>
          </p:nvPr>
        </p:nvSpPr>
        <p:spPr>
          <a:xfrm>
            <a:off x="457200" y="1066800"/>
            <a:ext cx="8229600" cy="8382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457200" y="1066800"/>
            <a:ext cx="82296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Rectangle 7"/>
          <p:cNvSpPr/>
          <p:nvPr/>
        </p:nvSpPr>
        <p:spPr>
          <a:xfrm>
            <a:off x="381000" y="1143000"/>
            <a:ext cx="8382000" cy="4893647"/>
          </a:xfrm>
          <a:prstGeom prst="rect">
            <a:avLst/>
          </a:prstGeom>
        </p:spPr>
        <p:txBody>
          <a:bodyPr wrap="square">
            <a:spAutoFit/>
          </a:bodyPr>
          <a:lstStyle/>
          <a:p>
            <a:r>
              <a:rPr lang="en-US" sz="3600" dirty="0">
                <a:solidFill>
                  <a:schemeClr val="bg1"/>
                </a:solidFill>
              </a:rPr>
              <a:t>God’s will - What God wants </a:t>
            </a:r>
          </a:p>
          <a:p>
            <a:pPr lvl="1"/>
            <a:r>
              <a:rPr lang="en-US" sz="3200" dirty="0">
                <a:solidFill>
                  <a:srgbClr val="FFC000"/>
                </a:solidFill>
              </a:rPr>
              <a:t>God wants the best for us. i.e. salvation</a:t>
            </a:r>
          </a:p>
          <a:p>
            <a:pPr lvl="1">
              <a:buFontTx/>
              <a:buChar char="-"/>
            </a:pPr>
            <a:endParaRPr lang="en-US" sz="1200" dirty="0">
              <a:solidFill>
                <a:schemeClr val="bg1"/>
              </a:solidFill>
            </a:endParaRPr>
          </a:p>
          <a:p>
            <a:r>
              <a:rPr lang="en-US" sz="3600" dirty="0">
                <a:solidFill>
                  <a:schemeClr val="bg1"/>
                </a:solidFill>
              </a:rPr>
              <a:t>Satan’s will - God allowed</a:t>
            </a:r>
          </a:p>
          <a:p>
            <a:pPr lvl="1"/>
            <a:r>
              <a:rPr lang="en-US" sz="3200" dirty="0">
                <a:solidFill>
                  <a:srgbClr val="FFC000"/>
                </a:solidFill>
              </a:rPr>
              <a:t>To destroy us, god of this world</a:t>
            </a:r>
          </a:p>
          <a:p>
            <a:pPr lvl="1"/>
            <a:r>
              <a:rPr lang="en-US" sz="3200" dirty="0">
                <a:solidFill>
                  <a:srgbClr val="FFC000"/>
                </a:solidFill>
              </a:rPr>
              <a:t>Bad choice for free will </a:t>
            </a:r>
          </a:p>
          <a:p>
            <a:pPr lvl="1">
              <a:buFontTx/>
              <a:buChar char="-"/>
            </a:pPr>
            <a:endParaRPr lang="en-US" sz="1200" dirty="0">
              <a:solidFill>
                <a:schemeClr val="bg1"/>
              </a:solidFill>
            </a:endParaRPr>
          </a:p>
          <a:p>
            <a:r>
              <a:rPr lang="en-US" sz="3600" dirty="0">
                <a:solidFill>
                  <a:schemeClr val="bg1"/>
                </a:solidFill>
              </a:rPr>
              <a:t>Fee will – blessing/life cursing/death</a:t>
            </a:r>
          </a:p>
          <a:p>
            <a:pPr lvl="1">
              <a:buFontTx/>
              <a:buChar char="-"/>
            </a:pPr>
            <a:r>
              <a:rPr lang="en-US" sz="3600" dirty="0">
                <a:solidFill>
                  <a:srgbClr val="FFC000"/>
                </a:solidFill>
              </a:rPr>
              <a:t> Blames God for its “tragedy”</a:t>
            </a:r>
          </a:p>
          <a:p>
            <a:pPr lvl="1">
              <a:buFontTx/>
              <a:buChar char="-"/>
            </a:pPr>
            <a:r>
              <a:rPr lang="en-US" sz="3600" dirty="0">
                <a:solidFill>
                  <a:srgbClr val="FFC000"/>
                </a:solidFill>
              </a:rPr>
              <a:t> Free will came with a horrific cost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69"/>
            <a:ext cx="8229600" cy="868362"/>
          </a:xfrm>
        </p:spPr>
        <p:txBody>
          <a:bodyPr>
            <a:normAutofit/>
          </a:bodyPr>
          <a:lstStyle/>
          <a:p>
            <a:r>
              <a:rPr lang="en-US" dirty="0">
                <a:solidFill>
                  <a:schemeClr val="bg1"/>
                </a:solidFill>
              </a:rPr>
              <a:t>Conclusion  </a:t>
            </a:r>
            <a:endParaRPr lang="en-US" dirty="0"/>
          </a:p>
        </p:txBody>
      </p:sp>
      <p:sp>
        <p:nvSpPr>
          <p:cNvPr id="3" name="Content Placeholder 2"/>
          <p:cNvSpPr>
            <a:spLocks noGrp="1"/>
          </p:cNvSpPr>
          <p:nvPr>
            <p:ph idx="1"/>
          </p:nvPr>
        </p:nvSpPr>
        <p:spPr>
          <a:xfrm>
            <a:off x="457200" y="1066800"/>
            <a:ext cx="8229600" cy="8382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 name="Content Placeholder 2"/>
          <p:cNvSpPr txBox="1">
            <a:spLocks/>
          </p:cNvSpPr>
          <p:nvPr/>
        </p:nvSpPr>
        <p:spPr>
          <a:xfrm>
            <a:off x="457200" y="1066800"/>
            <a:ext cx="8229600" cy="129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4100" name="Picture 4" descr="Image result for water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173162"/>
            <a:ext cx="6511844" cy="4343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3284" y="5410716"/>
            <a:ext cx="8836025" cy="1323439"/>
          </a:xfrm>
          <a:prstGeom prst="rect">
            <a:avLst/>
          </a:prstGeom>
        </p:spPr>
        <p:txBody>
          <a:bodyPr wrap="square">
            <a:spAutoFit/>
          </a:bodyPr>
          <a:lstStyle/>
          <a:p>
            <a:endParaRPr lang="en-US" sz="1200" dirty="0">
              <a:solidFill>
                <a:schemeClr val="bg1"/>
              </a:solidFill>
            </a:endParaRPr>
          </a:p>
          <a:p>
            <a:r>
              <a:rPr lang="en-US" sz="3600" dirty="0">
                <a:solidFill>
                  <a:schemeClr val="bg1"/>
                </a:solidFill>
              </a:rPr>
              <a:t>God’s will is for us to have </a:t>
            </a:r>
            <a:r>
              <a:rPr lang="en-US" sz="3600" dirty="0" smtClean="0">
                <a:solidFill>
                  <a:schemeClr val="bg1"/>
                </a:solidFill>
              </a:rPr>
              <a:t>Life Everlasting</a:t>
            </a:r>
            <a:endParaRPr lang="en-US" sz="3600" dirty="0">
              <a:solidFill>
                <a:schemeClr val="bg1"/>
              </a:solidFill>
            </a:endParaRPr>
          </a:p>
          <a:p>
            <a:r>
              <a:rPr lang="en-US" sz="3200" dirty="0" smtClean="0">
                <a:solidFill>
                  <a:srgbClr val="FFC000"/>
                </a:solidFill>
              </a:rPr>
              <a:t>John 6:40 ...Believe in Jesus Christ…</a:t>
            </a:r>
            <a:endParaRPr lang="en-US" sz="3600" dirty="0">
              <a:solidFill>
                <a:schemeClr val="bg1"/>
              </a:solidFill>
            </a:endParaRPr>
          </a:p>
        </p:txBody>
      </p:sp>
      <p:sp>
        <p:nvSpPr>
          <p:cNvPr id="8" name="Rectangle 7"/>
          <p:cNvSpPr/>
          <p:nvPr/>
        </p:nvSpPr>
        <p:spPr>
          <a:xfrm>
            <a:off x="6667418" y="1173162"/>
            <a:ext cx="2476582" cy="3231654"/>
          </a:xfrm>
          <a:prstGeom prst="rect">
            <a:avLst/>
          </a:prstGeom>
        </p:spPr>
        <p:txBody>
          <a:bodyPr wrap="square">
            <a:spAutoFit/>
          </a:bodyPr>
          <a:lstStyle/>
          <a:p>
            <a:r>
              <a:rPr lang="en-US" sz="3600" dirty="0">
                <a:solidFill>
                  <a:schemeClr val="bg1"/>
                </a:solidFill>
              </a:rPr>
              <a:t>God’s will is wonderful toward us. </a:t>
            </a:r>
          </a:p>
          <a:p>
            <a:r>
              <a:rPr lang="en-US" sz="3200" dirty="0">
                <a:solidFill>
                  <a:srgbClr val="FFC000"/>
                </a:solidFill>
              </a:rPr>
              <a:t>Psalm 40:5 </a:t>
            </a:r>
          </a:p>
          <a:p>
            <a:r>
              <a:rPr lang="en-US" sz="3200" dirty="0">
                <a:solidFill>
                  <a:srgbClr val="FFC000"/>
                </a:solidFill>
              </a:rPr>
              <a:t>…Cannot be recounted</a:t>
            </a:r>
            <a:endParaRPr lang="en-US" sz="1200" dirty="0">
              <a:solidFill>
                <a:schemeClr val="bg1"/>
              </a:solidFill>
            </a:endParaRPr>
          </a:p>
        </p:txBody>
      </p:sp>
      <p:sp>
        <p:nvSpPr>
          <p:cNvPr id="4" name="TextBox 3"/>
          <p:cNvSpPr txBox="1"/>
          <p:nvPr/>
        </p:nvSpPr>
        <p:spPr>
          <a:xfrm>
            <a:off x="20782" y="3962400"/>
            <a:ext cx="4059278" cy="1015663"/>
          </a:xfrm>
          <a:prstGeom prst="rect">
            <a:avLst/>
          </a:prstGeom>
          <a:noFill/>
        </p:spPr>
        <p:txBody>
          <a:bodyPr wrap="square" rtlCol="0">
            <a:spAutoFit/>
          </a:bodyPr>
          <a:lstStyle/>
          <a:p>
            <a:r>
              <a:rPr lang="en-US" sz="6000" b="1" dirty="0">
                <a:solidFill>
                  <a:schemeClr val="tx2"/>
                </a:solidFill>
                <a:effectLst>
                  <a:outerShdw blurRad="38100" dist="38100" dir="2700000" algn="tl">
                    <a:srgbClr val="000000">
                      <a:alpha val="43137"/>
                    </a:srgbClr>
                  </a:outerShdw>
                </a:effectLst>
                <a:latin typeface="Edwardian Script ITC" panose="030303020407070D0804" pitchFamily="66" charset="0"/>
              </a:rPr>
              <a:t>Life Everlasting</a:t>
            </a:r>
          </a:p>
        </p:txBody>
      </p:sp>
    </p:spTree>
    <p:extLst>
      <p:ext uri="{BB962C8B-B14F-4D97-AF65-F5344CB8AC3E}">
        <p14:creationId xmlns:p14="http://schemas.microsoft.com/office/powerpoint/2010/main" val="331685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solidFill>
                  <a:schemeClr val="bg1"/>
                </a:solidFill>
              </a:rPr>
              <a:t>What is the definition of God’s will?</a:t>
            </a:r>
            <a:endParaRPr lang="en-US" dirty="0"/>
          </a:p>
        </p:txBody>
      </p:sp>
      <p:sp>
        <p:nvSpPr>
          <p:cNvPr id="3" name="Content Placeholder 2"/>
          <p:cNvSpPr>
            <a:spLocks noGrp="1"/>
          </p:cNvSpPr>
          <p:nvPr>
            <p:ph idx="1"/>
          </p:nvPr>
        </p:nvSpPr>
        <p:spPr>
          <a:xfrm>
            <a:off x="457200" y="1066800"/>
            <a:ext cx="8229600" cy="3200400"/>
          </a:xfrm>
        </p:spPr>
        <p:txBody>
          <a:bodyPr>
            <a:normAutofit/>
          </a:bodyPr>
          <a:lstStyle/>
          <a:p>
            <a:pPr marL="514350" indent="-514350">
              <a:buAutoNum type="alphaUcParenR"/>
            </a:pPr>
            <a:r>
              <a:rPr lang="en-US" dirty="0">
                <a:solidFill>
                  <a:schemeClr val="bg1"/>
                </a:solidFill>
              </a:rPr>
              <a:t>What God wants</a:t>
            </a:r>
          </a:p>
          <a:p>
            <a:pPr marL="514350" indent="-514350">
              <a:buAutoNum type="alphaUcParenR"/>
            </a:pPr>
            <a:r>
              <a:rPr lang="en-US" dirty="0">
                <a:solidFill>
                  <a:schemeClr val="bg1"/>
                </a:solidFill>
              </a:rPr>
              <a:t>What God allows </a:t>
            </a:r>
          </a:p>
          <a:p>
            <a:pPr>
              <a:buNone/>
            </a:pPr>
            <a:r>
              <a:rPr lang="en-US" dirty="0">
                <a:solidFill>
                  <a:schemeClr val="bg1"/>
                </a:solidFill>
              </a:rPr>
              <a:t>C) What God does or reveals </a:t>
            </a:r>
          </a:p>
          <a:p>
            <a:pPr algn="ctr">
              <a:buNone/>
            </a:pPr>
            <a:r>
              <a:rPr lang="en-US" sz="7200" dirty="0">
                <a:solidFill>
                  <a:schemeClr val="bg1"/>
                </a:solidFill>
              </a:rPr>
              <a:t>“A”</a:t>
            </a: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C:\Users\Jim\AppData\Local\Microsoft\Windows\Temporary Internet Files\Content.IE5\2ZHNDAJS\boy_confused[1].gif"/>
          <p:cNvPicPr>
            <a:picLocks noChangeAspect="1" noChangeArrowheads="1"/>
          </p:cNvPicPr>
          <p:nvPr/>
        </p:nvPicPr>
        <p:blipFill>
          <a:blip r:embed="rId3" cstate="print"/>
          <a:srcRect/>
          <a:stretch>
            <a:fillRect/>
          </a:stretch>
        </p:blipFill>
        <p:spPr bwMode="auto">
          <a:xfrm>
            <a:off x="7391400" y="3703766"/>
            <a:ext cx="1162050" cy="2333625"/>
          </a:xfrm>
          <a:prstGeom prst="rect">
            <a:avLst/>
          </a:prstGeom>
          <a:noFill/>
        </p:spPr>
      </p:pic>
      <p:sp>
        <p:nvSpPr>
          <p:cNvPr id="6" name="Rectangle 5"/>
          <p:cNvSpPr/>
          <p:nvPr/>
        </p:nvSpPr>
        <p:spPr>
          <a:xfrm>
            <a:off x="457200" y="3808750"/>
            <a:ext cx="6705600" cy="2123658"/>
          </a:xfrm>
          <a:prstGeom prst="rect">
            <a:avLst/>
          </a:prstGeom>
        </p:spPr>
        <p:txBody>
          <a:bodyPr wrap="square">
            <a:spAutoFit/>
          </a:bodyPr>
          <a:lstStyle/>
          <a:p>
            <a:r>
              <a:rPr lang="en-US" sz="4400" dirty="0">
                <a:solidFill>
                  <a:schemeClr val="bg1"/>
                </a:solidFill>
              </a:rPr>
              <a:t>Isaiah 55:8</a:t>
            </a:r>
            <a:r>
              <a:rPr lang="en-US" sz="4400" dirty="0"/>
              <a:t> </a:t>
            </a:r>
            <a:r>
              <a:rPr lang="en-US" sz="4400" dirty="0" smtClean="0"/>
              <a:t> </a:t>
            </a:r>
            <a:r>
              <a:rPr lang="en-US" sz="4400" dirty="0" smtClean="0">
                <a:solidFill>
                  <a:schemeClr val="bg1"/>
                </a:solidFill>
              </a:rPr>
              <a:t>/ </a:t>
            </a:r>
            <a:r>
              <a:rPr lang="en-US" sz="4400" dirty="0">
                <a:solidFill>
                  <a:schemeClr val="bg1"/>
                </a:solidFill>
              </a:rPr>
              <a:t>Psalm 143:10 </a:t>
            </a:r>
          </a:p>
          <a:p>
            <a:pPr>
              <a:buNone/>
            </a:pPr>
            <a:r>
              <a:rPr lang="en-US" sz="4400" dirty="0">
                <a:solidFill>
                  <a:schemeClr val="bg1"/>
                </a:solidFill>
              </a:rPr>
              <a:t>We rarely  know what God wants </a:t>
            </a:r>
          </a:p>
        </p:txBody>
      </p:sp>
      <p:sp>
        <p:nvSpPr>
          <p:cNvPr id="7" name="Rectangle 6"/>
          <p:cNvSpPr/>
          <p:nvPr/>
        </p:nvSpPr>
        <p:spPr>
          <a:xfrm>
            <a:off x="228600" y="6120825"/>
            <a:ext cx="8458200" cy="584775"/>
          </a:xfrm>
          <a:prstGeom prst="rect">
            <a:avLst/>
          </a:prstGeom>
        </p:spPr>
        <p:txBody>
          <a:bodyPr wrap="square">
            <a:spAutoFit/>
          </a:bodyPr>
          <a:lstStyle/>
          <a:p>
            <a:pPr algn="ctr">
              <a:buNone/>
            </a:pPr>
            <a:r>
              <a:rPr lang="en-US" sz="3200" dirty="0">
                <a:solidFill>
                  <a:schemeClr val="bg1"/>
                </a:solidFill>
              </a:rPr>
              <a:t>James William Chance Jr.</a:t>
            </a:r>
            <a:r>
              <a:rPr lang="en-US"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solidFill>
                  <a:schemeClr val="bg1"/>
                </a:solidFill>
              </a:rPr>
              <a:t>What is the definition of God’s will?</a:t>
            </a:r>
            <a:endParaRPr lang="en-US" dirty="0"/>
          </a:p>
        </p:txBody>
      </p:sp>
      <p:sp>
        <p:nvSpPr>
          <p:cNvPr id="3" name="Content Placeholder 2"/>
          <p:cNvSpPr>
            <a:spLocks noGrp="1"/>
          </p:cNvSpPr>
          <p:nvPr>
            <p:ph idx="1"/>
          </p:nvPr>
        </p:nvSpPr>
        <p:spPr>
          <a:xfrm>
            <a:off x="457200" y="1066800"/>
            <a:ext cx="8229600" cy="3048000"/>
          </a:xfrm>
        </p:spPr>
        <p:txBody>
          <a:bodyPr/>
          <a:lstStyle/>
          <a:p>
            <a:r>
              <a:rPr lang="en-US" dirty="0">
                <a:solidFill>
                  <a:schemeClr val="bg1"/>
                </a:solidFill>
              </a:rPr>
              <a:t>Is God’s Will a form of predestination? </a:t>
            </a:r>
          </a:p>
          <a:p>
            <a:r>
              <a:rPr lang="en-US" dirty="0">
                <a:solidFill>
                  <a:schemeClr val="bg1"/>
                </a:solidFill>
              </a:rPr>
              <a:t>Does God cause tragedy?</a:t>
            </a:r>
          </a:p>
          <a:p>
            <a:r>
              <a:rPr lang="en-US" dirty="0">
                <a:solidFill>
                  <a:schemeClr val="bg1"/>
                </a:solidFill>
              </a:rPr>
              <a:t>Is God in control or is Satan in control?</a:t>
            </a:r>
          </a:p>
          <a:p>
            <a:r>
              <a:rPr lang="en-US" dirty="0">
                <a:solidFill>
                  <a:schemeClr val="bg1"/>
                </a:solidFill>
              </a:rPr>
              <a:t>Does God give blessings?</a:t>
            </a:r>
          </a:p>
          <a:p>
            <a:r>
              <a:rPr lang="en-US" dirty="0">
                <a:solidFill>
                  <a:schemeClr val="bg1"/>
                </a:solidFill>
              </a:rPr>
              <a:t>Can God’s will change? </a:t>
            </a:r>
          </a:p>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3" descr="C:\Users\Jim\AppData\Local\Microsoft\Windows\Temporary Internet Files\Content.IE5\3O7PNTLD\Simple-man[1].png"/>
          <p:cNvPicPr>
            <a:picLocks noChangeAspect="1" noChangeArrowheads="1"/>
          </p:cNvPicPr>
          <p:nvPr/>
        </p:nvPicPr>
        <p:blipFill>
          <a:blip r:embed="rId3" cstate="print"/>
          <a:srcRect/>
          <a:stretch>
            <a:fillRect/>
          </a:stretch>
        </p:blipFill>
        <p:spPr bwMode="auto">
          <a:xfrm>
            <a:off x="5257800" y="3733800"/>
            <a:ext cx="1241975" cy="3017061"/>
          </a:xfrm>
          <a:prstGeom prst="rect">
            <a:avLst/>
          </a:prstGeom>
          <a:noFill/>
        </p:spPr>
      </p:pic>
      <p:sp>
        <p:nvSpPr>
          <p:cNvPr id="13" name="Oval Callout 12"/>
          <p:cNvSpPr/>
          <p:nvPr/>
        </p:nvSpPr>
        <p:spPr>
          <a:xfrm>
            <a:off x="5638800" y="2667000"/>
            <a:ext cx="2286000"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Answers Please!!</a:t>
            </a:r>
          </a:p>
        </p:txBody>
      </p:sp>
      <p:sp>
        <p:nvSpPr>
          <p:cNvPr id="14" name="TextBox 13"/>
          <p:cNvSpPr txBox="1"/>
          <p:nvPr/>
        </p:nvSpPr>
        <p:spPr>
          <a:xfrm>
            <a:off x="5562600" y="4464861"/>
            <a:ext cx="762000" cy="584775"/>
          </a:xfrm>
          <a:prstGeom prst="rect">
            <a:avLst/>
          </a:prstGeom>
          <a:noFill/>
        </p:spPr>
        <p:txBody>
          <a:bodyPr wrap="square" rtlCol="0">
            <a:spAutoFit/>
          </a:bodyPr>
          <a:lstStyle/>
          <a:p>
            <a:r>
              <a:rPr lang="en-US" sz="3200" b="1" dirty="0"/>
              <a:t>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solidFill>
                  <a:schemeClr val="bg1"/>
                </a:solidFill>
              </a:rPr>
              <a:t>Is God’s will a form of predestination? </a:t>
            </a:r>
          </a:p>
        </p:txBody>
      </p:sp>
      <p:sp>
        <p:nvSpPr>
          <p:cNvPr id="3" name="Content Placeholder 2"/>
          <p:cNvSpPr>
            <a:spLocks noGrp="1"/>
          </p:cNvSpPr>
          <p:nvPr>
            <p:ph idx="1"/>
          </p:nvPr>
        </p:nvSpPr>
        <p:spPr>
          <a:xfrm>
            <a:off x="4343400" y="4419600"/>
            <a:ext cx="3581400" cy="1828800"/>
          </a:xfrm>
        </p:spPr>
        <p:txBody>
          <a:bodyPr/>
          <a:lstStyle/>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4191000" y="1447800"/>
            <a:ext cx="4648200" cy="954107"/>
          </a:xfrm>
          <a:prstGeom prst="rect">
            <a:avLst/>
          </a:prstGeom>
        </p:spPr>
        <p:txBody>
          <a:bodyPr wrap="square">
            <a:spAutoFit/>
          </a:bodyPr>
          <a:lstStyle/>
          <a:p>
            <a:pPr>
              <a:buFont typeface="Arial" pitchFamily="34" charset="0"/>
              <a:buChar char="•"/>
            </a:pPr>
            <a:r>
              <a:rPr lang="en-US" sz="2800" dirty="0">
                <a:solidFill>
                  <a:schemeClr val="bg1"/>
                </a:solidFill>
              </a:rPr>
              <a:t> Isaiah 46:9-10</a:t>
            </a:r>
          </a:p>
          <a:p>
            <a:pPr lvl="1"/>
            <a:r>
              <a:rPr lang="en-US" sz="2800" dirty="0">
                <a:solidFill>
                  <a:schemeClr val="bg1"/>
                </a:solidFill>
              </a:rPr>
              <a:t>…God’s does His pleasure </a:t>
            </a: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11" y="1226127"/>
            <a:ext cx="3505411" cy="52800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191000" y="2381125"/>
            <a:ext cx="4648200" cy="954107"/>
          </a:xfrm>
          <a:prstGeom prst="rect">
            <a:avLst/>
          </a:prstGeom>
        </p:spPr>
        <p:txBody>
          <a:bodyPr wrap="square">
            <a:spAutoFit/>
          </a:bodyPr>
          <a:lstStyle/>
          <a:p>
            <a:pPr>
              <a:buFont typeface="Arial" pitchFamily="34" charset="0"/>
              <a:buChar char="•"/>
            </a:pPr>
            <a:r>
              <a:rPr lang="en-US" sz="2800" dirty="0">
                <a:solidFill>
                  <a:schemeClr val="bg1"/>
                </a:solidFill>
              </a:rPr>
              <a:t> Rom 8:28-30</a:t>
            </a:r>
          </a:p>
          <a:p>
            <a:pPr lvl="1"/>
            <a:r>
              <a:rPr lang="en-US" sz="2800" dirty="0">
                <a:solidFill>
                  <a:schemeClr val="bg1"/>
                </a:solidFill>
              </a:rPr>
              <a:t>…whom He predestined </a:t>
            </a:r>
          </a:p>
        </p:txBody>
      </p:sp>
      <p:sp>
        <p:nvSpPr>
          <p:cNvPr id="14" name="Rectangle 13"/>
          <p:cNvSpPr/>
          <p:nvPr/>
        </p:nvSpPr>
        <p:spPr>
          <a:xfrm>
            <a:off x="4191000" y="3314450"/>
            <a:ext cx="4648200" cy="954107"/>
          </a:xfrm>
          <a:prstGeom prst="rect">
            <a:avLst/>
          </a:prstGeom>
        </p:spPr>
        <p:txBody>
          <a:bodyPr wrap="square">
            <a:spAutoFit/>
          </a:bodyPr>
          <a:lstStyle/>
          <a:p>
            <a:pPr>
              <a:buFont typeface="Arial" pitchFamily="34" charset="0"/>
              <a:buChar char="•"/>
            </a:pPr>
            <a:r>
              <a:rPr lang="en-US" sz="2800" dirty="0">
                <a:solidFill>
                  <a:schemeClr val="bg1"/>
                </a:solidFill>
              </a:rPr>
              <a:t> </a:t>
            </a:r>
            <a:r>
              <a:rPr lang="en-US" sz="2800" dirty="0" err="1">
                <a:solidFill>
                  <a:schemeClr val="bg1"/>
                </a:solidFill>
              </a:rPr>
              <a:t>Eph</a:t>
            </a:r>
            <a:r>
              <a:rPr lang="en-US" sz="2800" dirty="0">
                <a:solidFill>
                  <a:schemeClr val="bg1"/>
                </a:solidFill>
              </a:rPr>
              <a:t> 1:4-5,11</a:t>
            </a:r>
          </a:p>
          <a:p>
            <a:pPr lvl="1"/>
            <a:r>
              <a:rPr lang="en-US" sz="2800" dirty="0">
                <a:solidFill>
                  <a:schemeClr val="bg1"/>
                </a:solidFill>
              </a:rPr>
              <a:t>…being predestined </a:t>
            </a:r>
          </a:p>
        </p:txBody>
      </p:sp>
      <p:sp>
        <p:nvSpPr>
          <p:cNvPr id="15" name="Rectangle 14"/>
          <p:cNvSpPr/>
          <p:nvPr/>
        </p:nvSpPr>
        <p:spPr>
          <a:xfrm>
            <a:off x="4038600" y="4379893"/>
            <a:ext cx="5105400" cy="2246769"/>
          </a:xfrm>
          <a:prstGeom prst="rect">
            <a:avLst/>
          </a:prstGeom>
        </p:spPr>
        <p:txBody>
          <a:bodyPr wrap="square">
            <a:spAutoFit/>
          </a:bodyPr>
          <a:lstStyle/>
          <a:p>
            <a:r>
              <a:rPr lang="en-US" sz="2800" dirty="0">
                <a:solidFill>
                  <a:schemeClr val="bg1"/>
                </a:solidFill>
              </a:rPr>
              <a:t>Is your part in the bride of Christ a “fait accompli”  or done deal</a:t>
            </a:r>
          </a:p>
          <a:p>
            <a:endParaRPr lang="en-US" sz="2800" dirty="0">
              <a:solidFill>
                <a:schemeClr val="bg1"/>
              </a:solidFill>
            </a:endParaRPr>
          </a:p>
          <a:p>
            <a:r>
              <a:rPr lang="en-US" sz="2800" dirty="0">
                <a:solidFill>
                  <a:schemeClr val="bg1"/>
                </a:solidFill>
              </a:rPr>
              <a:t>“Has fate has already determined your future?”</a:t>
            </a:r>
          </a:p>
        </p:txBody>
      </p:sp>
    </p:spTree>
    <p:extLst>
      <p:ext uri="{BB962C8B-B14F-4D97-AF65-F5344CB8AC3E}">
        <p14:creationId xmlns:p14="http://schemas.microsoft.com/office/powerpoint/2010/main" val="29850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solidFill>
                  <a:schemeClr val="bg1"/>
                </a:solidFill>
              </a:rPr>
              <a:t>Is God’s Will a form of predestination? </a:t>
            </a: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Isosceles Triangle 9"/>
          <p:cNvSpPr/>
          <p:nvPr/>
        </p:nvSpPr>
        <p:spPr>
          <a:xfrm>
            <a:off x="3810000" y="3886200"/>
            <a:ext cx="12192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 y="3505200"/>
            <a:ext cx="8763000" cy="400110"/>
          </a:xfrm>
          <a:prstGeom prst="rect">
            <a:avLst/>
          </a:prstGeom>
          <a:solidFill>
            <a:srgbClr val="92D050"/>
          </a:solidFill>
        </p:spPr>
        <p:txBody>
          <a:bodyPr wrap="square" rtlCol="0">
            <a:spAutoFit/>
          </a:bodyPr>
          <a:lstStyle/>
          <a:p>
            <a:r>
              <a:rPr lang="en-US" sz="2000" b="1" dirty="0"/>
              <a:t>FREE WILL      FREE WILL     FREE WILL      FREE WILL       FREE WILL      FREE WILL</a:t>
            </a:r>
            <a:endParaRPr lang="en-US" dirty="0"/>
          </a:p>
        </p:txBody>
      </p:sp>
      <p:pic>
        <p:nvPicPr>
          <p:cNvPr id="15363" name="Picture 3" descr="C:\Users\Jim\AppData\Local\Microsoft\Windows\Temporary Internet Files\Content.IE5\3O7PNTLD\Simple-man[1].png"/>
          <p:cNvPicPr>
            <a:picLocks noChangeAspect="1" noChangeArrowheads="1"/>
          </p:cNvPicPr>
          <p:nvPr/>
        </p:nvPicPr>
        <p:blipFill>
          <a:blip r:embed="rId3" cstate="print"/>
          <a:srcRect/>
          <a:stretch>
            <a:fillRect/>
          </a:stretch>
        </p:blipFill>
        <p:spPr bwMode="auto">
          <a:xfrm>
            <a:off x="3962400" y="1295400"/>
            <a:ext cx="1015564" cy="2155043"/>
          </a:xfrm>
          <a:prstGeom prst="rect">
            <a:avLst/>
          </a:prstGeom>
          <a:noFill/>
        </p:spPr>
      </p:pic>
      <p:sp>
        <p:nvSpPr>
          <p:cNvPr id="18" name="Title 1"/>
          <p:cNvSpPr txBox="1">
            <a:spLocks/>
          </p:cNvSpPr>
          <p:nvPr/>
        </p:nvSpPr>
        <p:spPr>
          <a:xfrm>
            <a:off x="1524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chemeClr val="bg1"/>
                </a:solidFill>
                <a:latin typeface="+mj-lt"/>
                <a:ea typeface="+mj-ea"/>
                <a:cs typeface="+mj-cs"/>
              </a:rPr>
              <a:t>Blessing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itle 1"/>
          <p:cNvSpPr txBox="1">
            <a:spLocks/>
          </p:cNvSpPr>
          <p:nvPr/>
        </p:nvSpPr>
        <p:spPr>
          <a:xfrm>
            <a:off x="6477000" y="3962400"/>
            <a:ext cx="2438400" cy="6858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a:solidFill>
                  <a:schemeClr val="bg1"/>
                </a:solidFill>
                <a:latin typeface="+mj-lt"/>
                <a:ea typeface="+mj-ea"/>
                <a:cs typeface="+mj-cs"/>
              </a:rPr>
              <a:t>Cursing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TextBox 19"/>
          <p:cNvSpPr txBox="1"/>
          <p:nvPr/>
        </p:nvSpPr>
        <p:spPr>
          <a:xfrm>
            <a:off x="4114800" y="1600200"/>
            <a:ext cx="762000" cy="584775"/>
          </a:xfrm>
          <a:prstGeom prst="rect">
            <a:avLst/>
          </a:prstGeom>
          <a:noFill/>
        </p:spPr>
        <p:txBody>
          <a:bodyPr wrap="square" rtlCol="0">
            <a:spAutoFit/>
          </a:bodyPr>
          <a:lstStyle/>
          <a:p>
            <a:r>
              <a:rPr lang="en-US" sz="3200" b="1" dirty="0"/>
              <a:t>ME</a:t>
            </a:r>
          </a:p>
        </p:txBody>
      </p:sp>
      <p:sp>
        <p:nvSpPr>
          <p:cNvPr id="32" name="Rectangle 31"/>
          <p:cNvSpPr/>
          <p:nvPr/>
        </p:nvSpPr>
        <p:spPr>
          <a:xfrm>
            <a:off x="228600" y="4737318"/>
            <a:ext cx="8610600" cy="1754326"/>
          </a:xfrm>
          <a:prstGeom prst="rect">
            <a:avLst/>
          </a:prstGeom>
        </p:spPr>
        <p:txBody>
          <a:bodyPr wrap="square">
            <a:spAutoFit/>
          </a:bodyPr>
          <a:lstStyle/>
          <a:p>
            <a:pPr>
              <a:buFont typeface="Arial" pitchFamily="34" charset="0"/>
              <a:buChar char="•"/>
            </a:pPr>
            <a:r>
              <a:rPr lang="en-US" sz="2800" dirty="0">
                <a:solidFill>
                  <a:schemeClr val="bg1"/>
                </a:solidFill>
              </a:rPr>
              <a:t> </a:t>
            </a:r>
            <a:r>
              <a:rPr lang="en-US" sz="3600" dirty="0">
                <a:solidFill>
                  <a:schemeClr val="bg1"/>
                </a:solidFill>
              </a:rPr>
              <a:t>Deuteronomy </a:t>
            </a:r>
            <a:r>
              <a:rPr lang="en-US" sz="3600" dirty="0" smtClean="0">
                <a:solidFill>
                  <a:schemeClr val="bg1"/>
                </a:solidFill>
              </a:rPr>
              <a:t>30:19... We choose </a:t>
            </a:r>
          </a:p>
          <a:p>
            <a:pPr>
              <a:buFont typeface="Arial" pitchFamily="34" charset="0"/>
              <a:buChar char="•"/>
            </a:pPr>
            <a:r>
              <a:rPr lang="en-US" sz="3600" dirty="0">
                <a:solidFill>
                  <a:schemeClr val="bg1"/>
                </a:solidFill>
              </a:rPr>
              <a:t> </a:t>
            </a:r>
            <a:r>
              <a:rPr lang="en-US" sz="3600" dirty="0" smtClean="0">
                <a:solidFill>
                  <a:schemeClr val="bg1"/>
                </a:solidFill>
              </a:rPr>
              <a:t>Revelation </a:t>
            </a:r>
            <a:r>
              <a:rPr lang="en-US" sz="3600" dirty="0">
                <a:solidFill>
                  <a:schemeClr val="bg1"/>
                </a:solidFill>
              </a:rPr>
              <a:t>13:8 </a:t>
            </a:r>
            <a:r>
              <a:rPr lang="en-US" sz="3600" dirty="0" smtClean="0">
                <a:solidFill>
                  <a:schemeClr val="bg1"/>
                </a:solidFill>
              </a:rPr>
              <a:t>… The savior was decide </a:t>
            </a:r>
          </a:p>
          <a:p>
            <a:r>
              <a:rPr lang="en-US" sz="3600" dirty="0">
                <a:solidFill>
                  <a:schemeClr val="bg1"/>
                </a:solidFill>
              </a:rPr>
              <a:t>	</a:t>
            </a:r>
            <a:r>
              <a:rPr lang="en-US" sz="3600" dirty="0" smtClean="0">
                <a:solidFill>
                  <a:schemeClr val="bg1"/>
                </a:solidFill>
              </a:rPr>
              <a:t>		before the earth was made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838200" y="160338"/>
            <a:ext cx="7469717" cy="3170099"/>
          </a:xfrm>
          <a:prstGeom prst="rect">
            <a:avLst/>
          </a:prstGeom>
        </p:spPr>
        <p:txBody>
          <a:bodyPr wrap="square">
            <a:spAutoFit/>
          </a:bodyPr>
          <a:lstStyle/>
          <a:p>
            <a:pPr marL="228600" indent="-228600">
              <a:buNone/>
            </a:pPr>
            <a:r>
              <a:rPr lang="en-US" sz="4000" dirty="0">
                <a:solidFill>
                  <a:schemeClr val="bg1"/>
                </a:solidFill>
                <a:latin typeface="Times New Roman" pitchFamily="18" charset="0"/>
                <a:cs typeface="Times New Roman" pitchFamily="18" charset="0"/>
              </a:rPr>
              <a:t>God’s Will is not a </a:t>
            </a:r>
            <a:r>
              <a:rPr lang="en-US" sz="4000" dirty="0" smtClean="0">
                <a:solidFill>
                  <a:schemeClr val="bg1"/>
                </a:solidFill>
                <a:latin typeface="Times New Roman" pitchFamily="18" charset="0"/>
                <a:cs typeface="Times New Roman" pitchFamily="18" charset="0"/>
              </a:rPr>
              <a:t>predestination.</a:t>
            </a:r>
          </a:p>
          <a:p>
            <a:pPr marL="228600" indent="-228600">
              <a:buNone/>
            </a:pPr>
            <a:r>
              <a:rPr lang="en-US" sz="4000" dirty="0" smtClean="0">
                <a:solidFill>
                  <a:schemeClr val="bg1"/>
                </a:solidFill>
                <a:latin typeface="Times New Roman" pitchFamily="18" charset="0"/>
                <a:cs typeface="Times New Roman" pitchFamily="18" charset="0"/>
              </a:rPr>
              <a:t>God’s </a:t>
            </a:r>
            <a:r>
              <a:rPr lang="en-US" sz="4000" dirty="0">
                <a:solidFill>
                  <a:schemeClr val="bg1"/>
                </a:solidFill>
                <a:latin typeface="Times New Roman" pitchFamily="18" charset="0"/>
                <a:cs typeface="Times New Roman" pitchFamily="18" charset="0"/>
              </a:rPr>
              <a:t>has a plan and it is </a:t>
            </a:r>
            <a:endParaRPr lang="en-US" sz="4000" dirty="0" smtClean="0">
              <a:solidFill>
                <a:schemeClr val="bg1"/>
              </a:solidFill>
              <a:latin typeface="Times New Roman" pitchFamily="18" charset="0"/>
              <a:cs typeface="Times New Roman" pitchFamily="18" charset="0"/>
            </a:endParaRPr>
          </a:p>
          <a:p>
            <a:pPr marL="228600" indent="-228600" algn="ctr">
              <a:buNone/>
            </a:pPr>
            <a:r>
              <a:rPr lang="en-US" sz="4000" b="1" u="sng" dirty="0" smtClean="0">
                <a:solidFill>
                  <a:schemeClr val="bg1"/>
                </a:solidFill>
                <a:latin typeface="Times New Roman" pitchFamily="18" charset="0"/>
                <a:cs typeface="Times New Roman" pitchFamily="18" charset="0"/>
              </a:rPr>
              <a:t>God’s </a:t>
            </a:r>
            <a:r>
              <a:rPr lang="en-US" sz="4000" b="1" u="sng" dirty="0">
                <a:solidFill>
                  <a:schemeClr val="bg1"/>
                </a:solidFill>
                <a:latin typeface="Times New Roman" pitchFamily="18" charset="0"/>
                <a:cs typeface="Times New Roman" pitchFamily="18" charset="0"/>
              </a:rPr>
              <a:t>Will</a:t>
            </a:r>
            <a:r>
              <a:rPr lang="en-US" sz="4000" dirty="0">
                <a:solidFill>
                  <a:schemeClr val="bg1"/>
                </a:solidFill>
                <a:latin typeface="Times New Roman" pitchFamily="18" charset="0"/>
                <a:cs typeface="Times New Roman" pitchFamily="18" charset="0"/>
              </a:rPr>
              <a:t> </a:t>
            </a:r>
            <a:endParaRPr lang="en-US" sz="4000" dirty="0" smtClean="0">
              <a:solidFill>
                <a:schemeClr val="bg1"/>
              </a:solidFill>
              <a:latin typeface="Times New Roman" pitchFamily="18" charset="0"/>
              <a:cs typeface="Times New Roman" pitchFamily="18" charset="0"/>
            </a:endParaRPr>
          </a:p>
          <a:p>
            <a:pPr marL="228600" indent="-228600">
              <a:buNone/>
            </a:pPr>
            <a:r>
              <a:rPr lang="en-US" sz="4000" dirty="0" smtClean="0">
                <a:solidFill>
                  <a:schemeClr val="bg1"/>
                </a:solidFill>
                <a:latin typeface="Times New Roman" pitchFamily="18" charset="0"/>
                <a:cs typeface="Times New Roman" pitchFamily="18" charset="0"/>
              </a:rPr>
              <a:t>that </a:t>
            </a:r>
            <a:r>
              <a:rPr lang="en-US" sz="4000" dirty="0">
                <a:solidFill>
                  <a:schemeClr val="bg1"/>
                </a:solidFill>
                <a:latin typeface="Times New Roman" pitchFamily="18" charset="0"/>
                <a:cs typeface="Times New Roman" pitchFamily="18" charset="0"/>
              </a:rPr>
              <a:t>we use our </a:t>
            </a:r>
            <a:r>
              <a:rPr lang="en-US" sz="4000" u="sng" dirty="0">
                <a:solidFill>
                  <a:schemeClr val="bg1"/>
                </a:solidFill>
                <a:latin typeface="Times New Roman" pitchFamily="18" charset="0"/>
                <a:cs typeface="Times New Roman" pitchFamily="18" charset="0"/>
              </a:rPr>
              <a:t>Free Will </a:t>
            </a:r>
            <a:r>
              <a:rPr lang="en-US" sz="4000" dirty="0">
                <a:solidFill>
                  <a:schemeClr val="bg1"/>
                </a:solidFill>
                <a:latin typeface="Times New Roman" pitchFamily="18" charset="0"/>
                <a:cs typeface="Times New Roman" pitchFamily="18" charset="0"/>
              </a:rPr>
              <a:t>to </a:t>
            </a:r>
            <a:r>
              <a:rPr lang="en-US" sz="4000" dirty="0" smtClean="0">
                <a:solidFill>
                  <a:schemeClr val="bg1"/>
                </a:solidFill>
                <a:latin typeface="Times New Roman" pitchFamily="18" charset="0"/>
                <a:cs typeface="Times New Roman" pitchFamily="18" charset="0"/>
              </a:rPr>
              <a:t>choose </a:t>
            </a:r>
            <a:r>
              <a:rPr lang="en-US" sz="4000" dirty="0">
                <a:solidFill>
                  <a:schemeClr val="bg1"/>
                </a:solidFill>
                <a:latin typeface="Times New Roman" pitchFamily="18" charset="0"/>
                <a:cs typeface="Times New Roman" pitchFamily="18" charset="0"/>
              </a:rPr>
              <a:t>God’s to be part of His Plan</a:t>
            </a:r>
            <a:endParaRPr lang="en-US" sz="4000" dirty="0">
              <a:solidFill>
                <a:schemeClr val="bg1"/>
              </a:solidFill>
              <a:latin typeface="Times New Roman" pitchFamily="18" charset="0"/>
              <a:cs typeface="Times New Roman" pitchFamily="18" charset="0"/>
            </a:endParaRPr>
          </a:p>
        </p:txBody>
      </p:sp>
      <p:pic>
        <p:nvPicPr>
          <p:cNvPr id="4" name="Picture 2" descr="Image result for decid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81237"/>
            <a:ext cx="4834467" cy="301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024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solidFill>
                  <a:schemeClr val="bg1"/>
                </a:solidFill>
              </a:rPr>
              <a:t>Free Will</a:t>
            </a:r>
            <a:endParaRPr lang="en-US" dirty="0"/>
          </a:p>
        </p:txBody>
      </p:sp>
      <p:sp>
        <p:nvSpPr>
          <p:cNvPr id="3" name="Content Placeholder 2"/>
          <p:cNvSpPr>
            <a:spLocks noGrp="1"/>
          </p:cNvSpPr>
          <p:nvPr>
            <p:ph idx="1"/>
          </p:nvPr>
        </p:nvSpPr>
        <p:spPr>
          <a:xfrm>
            <a:off x="457200" y="1066800"/>
            <a:ext cx="8229600" cy="3733800"/>
          </a:xfrm>
        </p:spPr>
        <p:txBody>
          <a:bodyPr>
            <a:normAutofit/>
          </a:bodyPr>
          <a:lstStyle/>
          <a:p>
            <a:r>
              <a:rPr lang="en-US" dirty="0">
                <a:solidFill>
                  <a:schemeClr val="bg1"/>
                </a:solidFill>
              </a:rPr>
              <a:t>Given to us by God </a:t>
            </a:r>
          </a:p>
          <a:p>
            <a:r>
              <a:rPr lang="en-US" dirty="0">
                <a:solidFill>
                  <a:schemeClr val="bg1"/>
                </a:solidFill>
              </a:rPr>
              <a:t>Comes with a “</a:t>
            </a:r>
            <a:r>
              <a:rPr lang="en-US" i="1" dirty="0">
                <a:solidFill>
                  <a:schemeClr val="bg1"/>
                </a:solidFill>
              </a:rPr>
              <a:t>horrific</a:t>
            </a:r>
            <a:r>
              <a:rPr lang="en-US" dirty="0">
                <a:solidFill>
                  <a:schemeClr val="bg1"/>
                </a:solidFill>
              </a:rPr>
              <a:t>” price/cost</a:t>
            </a:r>
          </a:p>
          <a:p>
            <a:r>
              <a:rPr lang="en-US" dirty="0">
                <a:solidFill>
                  <a:schemeClr val="bg1"/>
                </a:solidFill>
              </a:rPr>
              <a:t>Can be used to choose life and blessings</a:t>
            </a:r>
          </a:p>
          <a:p>
            <a:r>
              <a:rPr lang="en-US" dirty="0">
                <a:solidFill>
                  <a:schemeClr val="bg1"/>
                </a:solidFill>
              </a:rPr>
              <a:t>Can be used to choose death and </a:t>
            </a:r>
            <a:r>
              <a:rPr lang="en-US" dirty="0" err="1">
                <a:solidFill>
                  <a:schemeClr val="bg1"/>
                </a:solidFill>
              </a:rPr>
              <a:t>cursings</a:t>
            </a:r>
            <a:endParaRPr lang="en-US" dirty="0">
              <a:solidFill>
                <a:schemeClr val="bg1"/>
              </a:solidFill>
            </a:endParaRPr>
          </a:p>
          <a:p>
            <a:r>
              <a:rPr lang="en-US" dirty="0">
                <a:solidFill>
                  <a:schemeClr val="bg1"/>
                </a:solidFill>
              </a:rPr>
              <a:t>Choosing sin is why Jesus Christ had to died</a:t>
            </a:r>
          </a:p>
          <a:p>
            <a:r>
              <a:rPr lang="en-US" dirty="0">
                <a:solidFill>
                  <a:schemeClr val="bg1"/>
                </a:solidFill>
              </a:rPr>
              <a:t>God’s will is for free will to choose salvation </a:t>
            </a:r>
          </a:p>
          <a:p>
            <a:endParaRPr lang="en-US" dirty="0">
              <a:solidFill>
                <a:schemeClr val="bg1"/>
              </a:solidFill>
            </a:endParaRPr>
          </a:p>
          <a:p>
            <a:endParaRPr lang="en-US" dirty="0">
              <a:solidFill>
                <a:schemeClr val="bg1"/>
              </a:solidFill>
            </a:endParaRPr>
          </a:p>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66700" y="4800600"/>
            <a:ext cx="8610600" cy="1815882"/>
          </a:xfrm>
          <a:prstGeom prst="rect">
            <a:avLst/>
          </a:prstGeom>
        </p:spPr>
        <p:txBody>
          <a:bodyPr wrap="square">
            <a:spAutoFit/>
          </a:bodyPr>
          <a:lstStyle/>
          <a:p>
            <a:r>
              <a:rPr lang="en-US" sz="2800" dirty="0">
                <a:solidFill>
                  <a:schemeClr val="bg1"/>
                </a:solidFill>
              </a:rPr>
              <a:t>Joshua 24:16</a:t>
            </a:r>
          </a:p>
          <a:p>
            <a:pPr lvl="1"/>
            <a:r>
              <a:rPr lang="en-US" sz="2800" dirty="0">
                <a:solidFill>
                  <a:schemeClr val="bg1"/>
                </a:solidFill>
              </a:rPr>
              <a:t>…choose for yourselves this day whom you will serve…</a:t>
            </a:r>
          </a:p>
          <a:p>
            <a:r>
              <a:rPr lang="en-US" sz="2800" dirty="0">
                <a:solidFill>
                  <a:schemeClr val="bg1"/>
                </a:solidFill>
              </a:rPr>
              <a:t>2 Pet 3:9 </a:t>
            </a:r>
          </a:p>
          <a:p>
            <a:pPr lvl="1"/>
            <a:r>
              <a:rPr lang="en-US" sz="2800" dirty="0">
                <a:solidFill>
                  <a:schemeClr val="bg1"/>
                </a:solidFill>
              </a:rPr>
              <a:t>…not willing that any should perish….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solidFill>
                  <a:schemeClr val="bg1"/>
                </a:solidFill>
              </a:rPr>
              <a:t>God’s Predestination</a:t>
            </a:r>
            <a:endParaRPr lang="en-US" dirty="0"/>
          </a:p>
        </p:txBody>
      </p:sp>
      <p:sp>
        <p:nvSpPr>
          <p:cNvPr id="3" name="Content Placeholder 2"/>
          <p:cNvSpPr>
            <a:spLocks noGrp="1"/>
          </p:cNvSpPr>
          <p:nvPr>
            <p:ph idx="1"/>
          </p:nvPr>
        </p:nvSpPr>
        <p:spPr>
          <a:xfrm>
            <a:off x="4572000" y="1298864"/>
            <a:ext cx="4305300" cy="2895600"/>
          </a:xfrm>
        </p:spPr>
        <p:txBody>
          <a:bodyPr>
            <a:normAutofit/>
          </a:bodyPr>
          <a:lstStyle/>
          <a:p>
            <a:pPr marL="0" indent="0">
              <a:buNone/>
            </a:pPr>
            <a:r>
              <a:rPr lang="en-US" dirty="0">
                <a:solidFill>
                  <a:schemeClr val="bg1"/>
                </a:solidFill>
              </a:rPr>
              <a:t>God’s plan for us.</a:t>
            </a:r>
          </a:p>
          <a:p>
            <a:r>
              <a:rPr lang="en-US" dirty="0">
                <a:solidFill>
                  <a:schemeClr val="bg1"/>
                </a:solidFill>
              </a:rPr>
              <a:t>Tree of </a:t>
            </a:r>
            <a:r>
              <a:rPr lang="en-US" dirty="0" err="1">
                <a:solidFill>
                  <a:schemeClr val="bg1"/>
                </a:solidFill>
              </a:rPr>
              <a:t>ifle</a:t>
            </a:r>
            <a:endParaRPr lang="en-US" dirty="0">
              <a:solidFill>
                <a:schemeClr val="bg1"/>
              </a:solidFill>
            </a:endParaRPr>
          </a:p>
          <a:p>
            <a:r>
              <a:rPr lang="en-US" dirty="0">
                <a:solidFill>
                  <a:schemeClr val="bg1"/>
                </a:solidFill>
              </a:rPr>
              <a:t>Life everlasting</a:t>
            </a:r>
          </a:p>
          <a:p>
            <a:r>
              <a:rPr lang="en-US" dirty="0">
                <a:solidFill>
                  <a:schemeClr val="bg1"/>
                </a:solidFill>
              </a:rPr>
              <a:t>Bride of Christ</a:t>
            </a:r>
          </a:p>
          <a:p>
            <a:pPr>
              <a:buNone/>
            </a:pPr>
            <a:endParaRPr lang="en-US" dirty="0">
              <a:solidFill>
                <a:schemeClr val="bg1"/>
              </a:solidFill>
            </a:endParaRPr>
          </a:p>
          <a:p>
            <a:pPr>
              <a:buNone/>
            </a:pPr>
            <a:endParaRPr lang="en-US" dirty="0">
              <a:solidFill>
                <a:schemeClr val="bg1"/>
              </a:solidFill>
            </a:endParaRPr>
          </a:p>
        </p:txBody>
      </p:sp>
      <p:sp>
        <p:nvSpPr>
          <p:cNvPr id="1026" name="AutoShape 2" descr="Image result for big foot crushing b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981200" y="4684856"/>
            <a:ext cx="4800600" cy="1815882"/>
          </a:xfrm>
          <a:prstGeom prst="rect">
            <a:avLst/>
          </a:prstGeom>
        </p:spPr>
        <p:txBody>
          <a:bodyPr wrap="square">
            <a:spAutoFit/>
          </a:bodyPr>
          <a:lstStyle/>
          <a:p>
            <a:r>
              <a:rPr lang="en-US" sz="2800" dirty="0">
                <a:solidFill>
                  <a:schemeClr val="bg1"/>
                </a:solidFill>
              </a:rPr>
              <a:t>Better words for predestination</a:t>
            </a:r>
          </a:p>
          <a:p>
            <a:pPr marL="457200" indent="-457200">
              <a:buFont typeface="Arial" panose="020B0604020202020204" pitchFamily="34" charset="0"/>
              <a:buChar char="•"/>
            </a:pPr>
            <a:r>
              <a:rPr lang="en-US" sz="2800" dirty="0">
                <a:solidFill>
                  <a:schemeClr val="bg1"/>
                </a:solidFill>
              </a:rPr>
              <a:t>Determine </a:t>
            </a:r>
          </a:p>
          <a:p>
            <a:pPr marL="457200" indent="-457200">
              <a:buFont typeface="Arial" panose="020B0604020202020204" pitchFamily="34" charset="0"/>
              <a:buChar char="•"/>
            </a:pPr>
            <a:r>
              <a:rPr lang="en-US" sz="2800" dirty="0">
                <a:solidFill>
                  <a:schemeClr val="bg1"/>
                </a:solidFill>
              </a:rPr>
              <a:t>Appointed</a:t>
            </a:r>
          </a:p>
          <a:p>
            <a:pPr marL="457200" indent="-457200">
              <a:buFont typeface="Arial" panose="020B0604020202020204" pitchFamily="34" charset="0"/>
              <a:buChar char="•"/>
            </a:pPr>
            <a:r>
              <a:rPr lang="en-US" sz="2800" dirty="0">
                <a:solidFill>
                  <a:schemeClr val="bg1"/>
                </a:solidFill>
              </a:rPr>
              <a:t>Planned</a:t>
            </a:r>
          </a:p>
        </p:txBody>
      </p:sp>
      <p:pic>
        <p:nvPicPr>
          <p:cNvPr id="2050" name="Picture 2" descr="https://adcausam.files.wordpress.com/2013/04/o-meu-querer.jpg?w=7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1287534"/>
            <a:ext cx="4337050" cy="325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1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2762</Words>
  <Application>Microsoft Office PowerPoint</Application>
  <PresentationFormat>On-screen Show (4:3)</PresentationFormat>
  <Paragraphs>443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Edwardian Script ITC</vt:lpstr>
      <vt:lpstr>Times New Roman</vt:lpstr>
      <vt:lpstr>Wingdings</vt:lpstr>
      <vt:lpstr>Office Theme</vt:lpstr>
      <vt:lpstr>God’s Will</vt:lpstr>
      <vt:lpstr>What is the definition of God’s will?</vt:lpstr>
      <vt:lpstr>What is the definition of God’s will?</vt:lpstr>
      <vt:lpstr>What is the definition of God’s will?</vt:lpstr>
      <vt:lpstr>Is God’s will a form of predestination? </vt:lpstr>
      <vt:lpstr>Is God’s Will a form of predestination? </vt:lpstr>
      <vt:lpstr>PowerPoint Presentation</vt:lpstr>
      <vt:lpstr>Free Will</vt:lpstr>
      <vt:lpstr>God’s Predestination</vt:lpstr>
      <vt:lpstr>Does God cause tragedy?</vt:lpstr>
      <vt:lpstr>Why Does God Allow Suffering?</vt:lpstr>
      <vt:lpstr>Is God in control or is Satan in control?</vt:lpstr>
      <vt:lpstr>PowerPoint Presentation</vt:lpstr>
      <vt:lpstr>Does God give blessings?</vt:lpstr>
      <vt:lpstr>Can God’s Will Change? </vt:lpstr>
      <vt:lpstr>Translations are problematic</vt:lpstr>
      <vt:lpstr> </vt:lpstr>
      <vt:lpstr>Translations are problematic</vt:lpstr>
      <vt:lpstr>Final Exam </vt:lpstr>
      <vt:lpstr>Conclusion  </vt:lpstr>
      <vt:lpstr>Conclusion  </vt:lpstr>
      <vt:lpstr>Conclusion  </vt:lpstr>
      <vt:lpstr>Conclusion  </vt:lpstr>
      <vt:lpstr>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Will</dc:title>
  <dc:creator>Jim</dc:creator>
  <cp:lastModifiedBy>James Chance</cp:lastModifiedBy>
  <cp:revision>150</cp:revision>
  <dcterms:created xsi:type="dcterms:W3CDTF">2015-10-15T21:48:27Z</dcterms:created>
  <dcterms:modified xsi:type="dcterms:W3CDTF">2018-11-03T20:13:13Z</dcterms:modified>
</cp:coreProperties>
</file>