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handoutMasterIdLst>
    <p:handoutMasterId r:id="rId14"/>
  </p:handoutMasterIdLst>
  <p:sldIdLst>
    <p:sldId id="257" r:id="rId2"/>
    <p:sldId id="258" r:id="rId3"/>
    <p:sldId id="259" r:id="rId4"/>
    <p:sldId id="260" r:id="rId5"/>
    <p:sldId id="261" r:id="rId6"/>
    <p:sldId id="262" r:id="rId7"/>
    <p:sldId id="263" r:id="rId8"/>
    <p:sldId id="264" r:id="rId9"/>
    <p:sldId id="265" r:id="rId10"/>
    <p:sldId id="267" r:id="rId11"/>
    <p:sldId id="268" r:id="rId12"/>
    <p:sldId id="26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749" autoAdjust="0"/>
  </p:normalViewPr>
  <p:slideViewPr>
    <p:cSldViewPr>
      <p:cViewPr varScale="1">
        <p:scale>
          <a:sx n="69" d="100"/>
          <a:sy n="69" d="100"/>
        </p:scale>
        <p:origin x="-141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E2D666-4261-47AE-BAFD-F2B32371D385}" type="datetimeFigureOut">
              <a:rPr lang="en-US" smtClean="0"/>
              <a:pPr/>
              <a:t>10/1/2019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ABD64F-1AE2-4E29-BC17-7E6956EAB4E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6EBF3A55-FB25-46A2-B137-B7CC29CDFA9B}" type="datetimeFigureOut">
              <a:rPr lang="en-US" smtClean="0"/>
              <a:pPr/>
              <a:t>10/1/2019</a:t>
            </a:fld>
            <a:endParaRPr lang="en-US"/>
          </a:p>
        </p:txBody>
      </p:sp>
      <p:sp>
        <p:nvSpPr>
          <p:cNvPr id="16" name="Slide Number Placeholder 15"/>
          <p:cNvSpPr>
            <a:spLocks noGrp="1"/>
          </p:cNvSpPr>
          <p:nvPr>
            <p:ph type="sldNum" sz="quarter" idx="11"/>
          </p:nvPr>
        </p:nvSpPr>
        <p:spPr/>
        <p:txBody>
          <a:bodyPr/>
          <a:lstStyle/>
          <a:p>
            <a:fld id="{FBF4D0BE-2B5B-4F1A-8D28-42A4AB697E28}"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BF3A55-FB25-46A2-B137-B7CC29CDFA9B}"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4D0BE-2B5B-4F1A-8D28-42A4AB697E2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BF3A55-FB25-46A2-B137-B7CC29CDFA9B}"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4D0BE-2B5B-4F1A-8D28-42A4AB697E2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6EBF3A55-FB25-46A2-B137-B7CC29CDFA9B}" type="datetimeFigureOut">
              <a:rPr lang="en-US" smtClean="0"/>
              <a:pPr/>
              <a:t>10/1/2019</a:t>
            </a:fld>
            <a:endParaRPr lang="en-US"/>
          </a:p>
        </p:txBody>
      </p:sp>
      <p:sp>
        <p:nvSpPr>
          <p:cNvPr id="15" name="Slide Number Placeholder 14"/>
          <p:cNvSpPr>
            <a:spLocks noGrp="1"/>
          </p:cNvSpPr>
          <p:nvPr>
            <p:ph type="sldNum" sz="quarter" idx="15"/>
          </p:nvPr>
        </p:nvSpPr>
        <p:spPr/>
        <p:txBody>
          <a:bodyPr/>
          <a:lstStyle>
            <a:lvl1pPr algn="ctr">
              <a:defRPr/>
            </a:lvl1pPr>
          </a:lstStyle>
          <a:p>
            <a:fld id="{FBF4D0BE-2B5B-4F1A-8D28-42A4AB697E28}"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F3A55-FB25-46A2-B137-B7CC29CDFA9B}" type="datetimeFigureOut">
              <a:rPr lang="en-US" smtClean="0"/>
              <a:pPr/>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4D0BE-2B5B-4F1A-8D28-42A4AB697E28}"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EBF3A55-FB25-46A2-B137-B7CC29CDFA9B}" type="datetimeFigureOut">
              <a:rPr lang="en-US" smtClean="0"/>
              <a:pPr/>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4D0BE-2B5B-4F1A-8D28-42A4AB697E28}"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BF4D0BE-2B5B-4F1A-8D28-42A4AB697E28}"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6EBF3A55-FB25-46A2-B137-B7CC29CDFA9B}" type="datetimeFigureOut">
              <a:rPr lang="en-US" smtClean="0"/>
              <a:pPr/>
              <a:t>10/1/2019</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BF3A55-FB25-46A2-B137-B7CC29CDFA9B}" type="datetimeFigureOut">
              <a:rPr lang="en-US" smtClean="0"/>
              <a:pPr/>
              <a:t>10/1/2019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F4D0BE-2B5B-4F1A-8D28-42A4AB697E28}"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F3A55-FB25-46A2-B137-B7CC29CDFA9B}" type="datetimeFigureOut">
              <a:rPr lang="en-US" smtClean="0"/>
              <a:pPr/>
              <a:t>10/1/2019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F4D0BE-2B5B-4F1A-8D28-42A4AB697E2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6EBF3A55-FB25-46A2-B137-B7CC29CDFA9B}" type="datetimeFigureOut">
              <a:rPr lang="en-US" smtClean="0"/>
              <a:pPr/>
              <a:t>10/1/2019</a:t>
            </a:fld>
            <a:endParaRPr lang="en-US"/>
          </a:p>
        </p:txBody>
      </p:sp>
      <p:sp>
        <p:nvSpPr>
          <p:cNvPr id="9" name="Slide Number Placeholder 8"/>
          <p:cNvSpPr>
            <a:spLocks noGrp="1"/>
          </p:cNvSpPr>
          <p:nvPr>
            <p:ph type="sldNum" sz="quarter" idx="15"/>
          </p:nvPr>
        </p:nvSpPr>
        <p:spPr/>
        <p:txBody>
          <a:bodyPr/>
          <a:lstStyle/>
          <a:p>
            <a:fld id="{FBF4D0BE-2B5B-4F1A-8D28-42A4AB697E28}"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6EBF3A55-FB25-46A2-B137-B7CC29CDFA9B}" type="datetimeFigureOut">
              <a:rPr lang="en-US" smtClean="0"/>
              <a:pPr/>
              <a:t>10/1/2019</a:t>
            </a:fld>
            <a:endParaRPr lang="en-US"/>
          </a:p>
        </p:txBody>
      </p:sp>
      <p:sp>
        <p:nvSpPr>
          <p:cNvPr id="9" name="Slide Number Placeholder 8"/>
          <p:cNvSpPr>
            <a:spLocks noGrp="1"/>
          </p:cNvSpPr>
          <p:nvPr>
            <p:ph type="sldNum" sz="quarter" idx="11"/>
          </p:nvPr>
        </p:nvSpPr>
        <p:spPr/>
        <p:txBody>
          <a:bodyPr/>
          <a:lstStyle/>
          <a:p>
            <a:fld id="{FBF4D0BE-2B5B-4F1A-8D28-42A4AB697E2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6EBF3A55-FB25-46A2-B137-B7CC29CDFA9B}" type="datetimeFigureOut">
              <a:rPr lang="en-US" smtClean="0"/>
              <a:pPr/>
              <a:t>10/1/2019</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BF4D0BE-2B5B-4F1A-8D28-42A4AB697E28}"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smtClean="0">
                <a:solidFill>
                  <a:schemeClr val="accent5">
                    <a:lumMod val="50000"/>
                  </a:schemeClr>
                </a:solidFill>
                <a:latin typeface="Bahnschrift SemiBold" pitchFamily="34" charset="0"/>
              </a:rPr>
              <a:t>Why Christ Must Come Twice</a:t>
            </a:r>
            <a:endParaRPr lang="en-US" dirty="0">
              <a:solidFill>
                <a:schemeClr val="accent5">
                  <a:lumMod val="50000"/>
                </a:schemeClr>
              </a:solidFill>
              <a:latin typeface="Bahnschrift SemiBold" pitchFamily="34" charset="0"/>
            </a:endParaRPr>
          </a:p>
        </p:txBody>
      </p:sp>
      <p:sp>
        <p:nvSpPr>
          <p:cNvPr id="7" name="Content Placeholder 6"/>
          <p:cNvSpPr>
            <a:spLocks noGrp="1"/>
          </p:cNvSpPr>
          <p:nvPr>
            <p:ph sz="half" idx="1"/>
          </p:nvPr>
        </p:nvSpPr>
        <p:spPr/>
        <p:txBody>
          <a:bodyPr/>
          <a:lstStyle/>
          <a:p>
            <a:pPr>
              <a:buNone/>
            </a:pPr>
            <a:r>
              <a:rPr lang="en-US" sz="2800" dirty="0" smtClean="0"/>
              <a:t>   </a:t>
            </a:r>
            <a:endParaRPr lang="en-US" dirty="0"/>
          </a:p>
        </p:txBody>
      </p:sp>
      <p:sp>
        <p:nvSpPr>
          <p:cNvPr id="19" name="Content Placeholder 18"/>
          <p:cNvSpPr>
            <a:spLocks noGrp="1"/>
          </p:cNvSpPr>
          <p:nvPr>
            <p:ph sz="half" idx="2"/>
          </p:nvPr>
        </p:nvSpPr>
        <p:spPr/>
        <p:txBody>
          <a:bodyPr>
            <a:normAutofit/>
          </a:bodyPr>
          <a:lstStyle/>
          <a:p>
            <a:r>
              <a:rPr lang="en-US" sz="2800" dirty="0" smtClean="0"/>
              <a:t>When we compare the two comings of Jesus Christ we find that He came the first time to </a:t>
            </a:r>
            <a:r>
              <a:rPr lang="en-US" sz="2800" b="1" u="sng" dirty="0" smtClean="0">
                <a:solidFill>
                  <a:schemeClr val="bg1"/>
                </a:solidFill>
              </a:rPr>
              <a:t>initiate steps </a:t>
            </a:r>
            <a:r>
              <a:rPr lang="en-US" sz="2800" dirty="0" smtClean="0"/>
              <a:t>in God’s plan of salvation.  He </a:t>
            </a:r>
            <a:r>
              <a:rPr lang="en-US" sz="2800" b="1" u="sng" dirty="0" smtClean="0">
                <a:solidFill>
                  <a:schemeClr val="bg1"/>
                </a:solidFill>
              </a:rPr>
              <a:t>completes those steps</a:t>
            </a:r>
            <a:r>
              <a:rPr lang="en-US" sz="2800" u="sng" dirty="0" smtClean="0">
                <a:solidFill>
                  <a:schemeClr val="bg1"/>
                </a:solidFill>
              </a:rPr>
              <a:t> </a:t>
            </a:r>
            <a:r>
              <a:rPr lang="en-US" sz="2800" dirty="0" smtClean="0"/>
              <a:t>through His Second Coming. </a:t>
            </a:r>
          </a:p>
          <a:p>
            <a:endParaRPr lang="en-US" sz="2800" dirty="0"/>
          </a:p>
        </p:txBody>
      </p:sp>
      <p:pic>
        <p:nvPicPr>
          <p:cNvPr id="20" name="Picture 7"/>
          <p:cNvPicPr>
            <a:picLocks noChangeAspect="1" noChangeArrowheads="1"/>
          </p:cNvPicPr>
          <p:nvPr/>
        </p:nvPicPr>
        <p:blipFill>
          <a:blip r:embed="rId2" cstate="print"/>
          <a:srcRect/>
          <a:stretch>
            <a:fillRect/>
          </a:stretch>
        </p:blipFill>
        <p:spPr bwMode="auto">
          <a:xfrm>
            <a:off x="914400" y="1676400"/>
            <a:ext cx="3657600" cy="388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buNone/>
            </a:pPr>
            <a:r>
              <a:rPr lang="en-US" sz="3200" dirty="0" smtClean="0"/>
              <a:t>1. </a:t>
            </a:r>
            <a:r>
              <a:rPr lang="en-US" sz="3600" dirty="0" smtClean="0"/>
              <a:t>Jesus Christ came the first time to be the substitute sacrifice to reconcile human beings to God. Christ comes the second time to apply His sacrifice to all peoples so that they will “seek Him” and be reconciled to God.  </a:t>
            </a:r>
          </a:p>
          <a:p>
            <a:pPr>
              <a:buNone/>
            </a:pPr>
            <a:endParaRPr lang="en-US" sz="3600" dirty="0" smtClean="0"/>
          </a:p>
          <a:p>
            <a:pPr>
              <a:buNone/>
            </a:pPr>
            <a:r>
              <a:rPr lang="en-US" sz="3600" dirty="0" smtClean="0"/>
              <a:t>2. Christ came the first time to be resurrected as the firstborn among many brethren. He comes the second time to resurrect his brothers and sisters.  </a:t>
            </a:r>
          </a:p>
          <a:p>
            <a:pPr>
              <a:buNone/>
            </a:pPr>
            <a:r>
              <a:rPr lang="en-US" sz="3600" dirty="0" smtClean="0"/>
              <a:t> </a:t>
            </a:r>
          </a:p>
          <a:p>
            <a:pPr>
              <a:buNone/>
            </a:pPr>
            <a:r>
              <a:rPr lang="en-US" sz="3600" dirty="0" smtClean="0"/>
              <a:t>3. Christ came the first time to the defeat Satan.  He comes the second time to remove Satan. </a:t>
            </a:r>
          </a:p>
          <a:p>
            <a:pPr marL="742950" lvl="0" indent="-742950">
              <a:buNone/>
            </a:pPr>
            <a:endParaRPr lang="en-US" sz="3600" dirty="0" smtClean="0"/>
          </a:p>
          <a:p>
            <a:pPr marL="914400" lvl="0" indent="-914400">
              <a:buNone/>
            </a:pPr>
            <a:endParaRPr lang="en-US" sz="3300" dirty="0"/>
          </a:p>
        </p:txBody>
      </p:sp>
      <p:sp>
        <p:nvSpPr>
          <p:cNvPr id="3" name="Title 2"/>
          <p:cNvSpPr>
            <a:spLocks noGrp="1"/>
          </p:cNvSpPr>
          <p:nvPr>
            <p:ph type="title"/>
          </p:nvPr>
        </p:nvSpPr>
        <p:spPr/>
        <p:txBody>
          <a:bodyPr>
            <a:normAutofit fontScale="90000"/>
          </a:bodyPr>
          <a:lstStyle/>
          <a:p>
            <a:pPr algn="ctr"/>
            <a:r>
              <a:rPr lang="en-US" b="1" dirty="0" smtClean="0">
                <a:solidFill>
                  <a:schemeClr val="accent5">
                    <a:lumMod val="50000"/>
                  </a:schemeClr>
                </a:solidFill>
                <a:latin typeface="Bahnschrift SemiBold" pitchFamily="34" charset="0"/>
              </a:rPr>
              <a:t>Review:  Why Christ Must Come Twice</a:t>
            </a:r>
            <a:endParaRPr lang="en-US" b="1" dirty="0">
              <a:solidFill>
                <a:schemeClr val="accent5">
                  <a:lumMod val="50000"/>
                </a:schemeClr>
              </a:solidFill>
            </a:endParaRPr>
          </a:p>
        </p:txBody>
      </p:sp>
    </p:spTree>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None/>
            </a:pPr>
            <a:r>
              <a:rPr lang="en-US" sz="2800" dirty="0" smtClean="0"/>
              <a:t>4. </a:t>
            </a:r>
            <a:r>
              <a:rPr lang="en-US" sz="3000" dirty="0" smtClean="0"/>
              <a:t>Christ came the first time to establish the New Covenant with those called out of Satan’s world to be His disciples.  He comes the second time to expand the New Covenant to all peoples who have been freed from Satan’s rule.  </a:t>
            </a:r>
          </a:p>
          <a:p>
            <a:pPr>
              <a:buNone/>
            </a:pPr>
            <a:r>
              <a:rPr lang="en-US" sz="3000" dirty="0" smtClean="0"/>
              <a:t> </a:t>
            </a:r>
          </a:p>
          <a:p>
            <a:pPr>
              <a:buNone/>
            </a:pPr>
            <a:r>
              <a:rPr lang="en-US" sz="3000" dirty="0" smtClean="0"/>
              <a:t>5. Christ came the first time to establish the Church as people who are prepared to rule with Him.  He comes the second time to establish God’s kingdom on earth and have the resurrected saints, and the OT saints, serve Him as King of Kings.  </a:t>
            </a:r>
          </a:p>
          <a:p>
            <a:pPr lvl="0">
              <a:buNone/>
            </a:pPr>
            <a:endParaRPr lang="en-US" sz="3000" dirty="0" smtClean="0"/>
          </a:p>
          <a:p>
            <a:endParaRPr lang="en-US" dirty="0"/>
          </a:p>
        </p:txBody>
      </p:sp>
      <p:sp>
        <p:nvSpPr>
          <p:cNvPr id="3" name="Title 2"/>
          <p:cNvSpPr>
            <a:spLocks noGrp="1"/>
          </p:cNvSpPr>
          <p:nvPr>
            <p:ph type="title"/>
          </p:nvPr>
        </p:nvSpPr>
        <p:spPr/>
        <p:txBody>
          <a:bodyPr>
            <a:normAutofit fontScale="90000"/>
          </a:bodyPr>
          <a:lstStyle/>
          <a:p>
            <a:pPr algn="ctr"/>
            <a:r>
              <a:rPr lang="en-US" b="1" dirty="0" smtClean="0">
                <a:solidFill>
                  <a:schemeClr val="accent5">
                    <a:lumMod val="50000"/>
                  </a:schemeClr>
                </a:solidFill>
                <a:latin typeface="Bahnschrift SemiBold" pitchFamily="34" charset="0"/>
              </a:rPr>
              <a:t>Review:  Why Christ Must Come Twice</a:t>
            </a:r>
            <a:endParaRPr lang="en-US" b="1"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800" dirty="0" smtClean="0"/>
              <a:t>6. Christ came the first time to be an example to His disciples of how to live.  He comes the second time to teach all humanity how to live.</a:t>
            </a:r>
          </a:p>
          <a:p>
            <a:pPr>
              <a:buNone/>
            </a:pPr>
            <a:endParaRPr lang="en-US" sz="2800" dirty="0" smtClean="0"/>
          </a:p>
          <a:p>
            <a:pPr>
              <a:buNone/>
            </a:pPr>
            <a:r>
              <a:rPr lang="en-US" sz="2800" dirty="0" smtClean="0"/>
              <a:t>7. Christ’s first and second comings are to reveal the Father.</a:t>
            </a:r>
          </a:p>
          <a:p>
            <a:endParaRPr lang="en-US" dirty="0"/>
          </a:p>
        </p:txBody>
      </p:sp>
      <p:sp>
        <p:nvSpPr>
          <p:cNvPr id="3" name="Title 2"/>
          <p:cNvSpPr>
            <a:spLocks noGrp="1"/>
          </p:cNvSpPr>
          <p:nvPr>
            <p:ph type="title"/>
          </p:nvPr>
        </p:nvSpPr>
        <p:spPr/>
        <p:txBody>
          <a:bodyPr>
            <a:normAutofit fontScale="90000"/>
          </a:bodyPr>
          <a:lstStyle/>
          <a:p>
            <a:pPr algn="ctr"/>
            <a:r>
              <a:rPr lang="en-US" b="1" dirty="0" smtClean="0">
                <a:solidFill>
                  <a:schemeClr val="accent5">
                    <a:lumMod val="50000"/>
                  </a:schemeClr>
                </a:solidFill>
                <a:latin typeface="Bahnschrift SemiBold" pitchFamily="34" charset="0"/>
              </a:rPr>
              <a:t>Review:  Why Christ Must Come Twice</a:t>
            </a:r>
            <a:endParaRPr lang="en-US" b="1"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smtClean="0">
                <a:solidFill>
                  <a:schemeClr val="accent5">
                    <a:lumMod val="50000"/>
                  </a:schemeClr>
                </a:solidFill>
                <a:latin typeface="Bahnschrift SemiBold" pitchFamily="34" charset="0"/>
              </a:rPr>
              <a:t>Why Christ Must Come Twice</a:t>
            </a:r>
            <a:endParaRPr lang="en-US" b="1" dirty="0">
              <a:solidFill>
                <a:schemeClr val="accent5">
                  <a:lumMod val="50000"/>
                </a:schemeClr>
              </a:solidFill>
            </a:endParaRPr>
          </a:p>
        </p:txBody>
      </p:sp>
      <p:sp>
        <p:nvSpPr>
          <p:cNvPr id="2" name="Content Placeholder 1"/>
          <p:cNvSpPr>
            <a:spLocks noGrp="1"/>
          </p:cNvSpPr>
          <p:nvPr>
            <p:ph sz="half" idx="1"/>
          </p:nvPr>
        </p:nvSpPr>
        <p:spPr/>
        <p:txBody>
          <a:bodyPr>
            <a:normAutofit fontScale="77500" lnSpcReduction="20000"/>
          </a:bodyPr>
          <a:lstStyle/>
          <a:p>
            <a:pPr>
              <a:buNone/>
            </a:pPr>
            <a:r>
              <a:rPr lang="en-US" dirty="0" smtClean="0"/>
              <a:t>    </a:t>
            </a:r>
            <a:r>
              <a:rPr lang="en-US" sz="3600" dirty="0" smtClean="0"/>
              <a:t>Discovering the biblical continuity of these two events helps us:</a:t>
            </a:r>
          </a:p>
          <a:p>
            <a:pPr lvl="0"/>
            <a:r>
              <a:rPr lang="en-US" sz="3600" dirty="0" smtClean="0"/>
              <a:t>Better understand </a:t>
            </a:r>
            <a:r>
              <a:rPr lang="en-US" sz="3600" b="1" u="sng" dirty="0" smtClean="0">
                <a:solidFill>
                  <a:schemeClr val="bg1"/>
                </a:solidFill>
              </a:rPr>
              <a:t>God’s plan of salvation </a:t>
            </a:r>
            <a:r>
              <a:rPr lang="en-US" sz="3600" dirty="0" smtClean="0"/>
              <a:t>and what  it means for those of us who live between these two great events.</a:t>
            </a:r>
          </a:p>
          <a:p>
            <a:pPr lvl="0"/>
            <a:r>
              <a:rPr lang="en-US" sz="3600" dirty="0" smtClean="0"/>
              <a:t>Better understand our </a:t>
            </a:r>
            <a:r>
              <a:rPr lang="en-US" sz="3600" b="1" u="sng" dirty="0" smtClean="0">
                <a:solidFill>
                  <a:schemeClr val="bg1"/>
                </a:solidFill>
              </a:rPr>
              <a:t>present relationship </a:t>
            </a:r>
            <a:r>
              <a:rPr lang="en-US" sz="3300" b="1" u="sng" dirty="0" smtClean="0">
                <a:solidFill>
                  <a:schemeClr val="bg1"/>
                </a:solidFill>
              </a:rPr>
              <a:t>with Jesus Christ.   </a:t>
            </a:r>
          </a:p>
          <a:p>
            <a:endParaRPr lang="en-US" dirty="0"/>
          </a:p>
        </p:txBody>
      </p:sp>
      <p:pic>
        <p:nvPicPr>
          <p:cNvPr id="5" name="Picture 5" descr="C:\Users\Owner\AppData\Local\Microsoft\Windows\INetCache\IE\LPA1BRCA\Sunset_Over_Strait_Between_Cozumel_and_the_Yucatan_Peninsula,_Mexico[1].jpg"/>
          <p:cNvPicPr>
            <a:picLocks noGrp="1" noChangeAspect="1" noChangeArrowheads="1"/>
          </p:cNvPicPr>
          <p:nvPr>
            <p:ph sz="half" idx="2"/>
          </p:nvPr>
        </p:nvPicPr>
        <p:blipFill>
          <a:blip r:embed="rId2" cstate="print"/>
          <a:srcRect/>
          <a:stretch>
            <a:fillRect/>
          </a:stretch>
        </p:blipFill>
        <p:spPr bwMode="auto">
          <a:xfrm>
            <a:off x="4772819" y="1600200"/>
            <a:ext cx="3810000" cy="4114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buNone/>
            </a:pPr>
            <a:r>
              <a:rPr lang="en-US" sz="2800" dirty="0" smtClean="0"/>
              <a:t>1. </a:t>
            </a:r>
            <a:r>
              <a:rPr lang="en-US" sz="3000" dirty="0" smtClean="0"/>
              <a:t>Jesus Christ came the first time to be the substitute sacrifice to reconcile human beings to God.</a:t>
            </a:r>
          </a:p>
          <a:p>
            <a:pPr>
              <a:buNone/>
            </a:pPr>
            <a:endParaRPr lang="en-US" sz="2800" dirty="0" smtClean="0"/>
          </a:p>
          <a:p>
            <a:pPr>
              <a:buNone/>
            </a:pPr>
            <a:r>
              <a:rPr lang="en-US" sz="3000" dirty="0" smtClean="0"/>
              <a:t>2. Christ comes the second time to apply His sacrifice to all peoples so that they will “seek Him” and be reconciled to God.  </a:t>
            </a:r>
          </a:p>
          <a:p>
            <a:pPr>
              <a:buNone/>
            </a:pPr>
            <a:endParaRPr lang="en-US" sz="3000" dirty="0" smtClean="0"/>
          </a:p>
          <a:p>
            <a:r>
              <a:rPr lang="en-US" sz="3000" dirty="0" smtClean="0"/>
              <a:t>Those who have received God’s forgiveness through Jesus’ sacrifice relate to Christ as </a:t>
            </a:r>
            <a:r>
              <a:rPr lang="en-US" sz="3000" b="1" u="sng" dirty="0" smtClean="0">
                <a:solidFill>
                  <a:schemeClr val="bg1"/>
                </a:solidFill>
              </a:rPr>
              <a:t>Savior</a:t>
            </a:r>
            <a:r>
              <a:rPr lang="en-US" sz="3000" dirty="0" smtClean="0"/>
              <a:t>. </a:t>
            </a:r>
          </a:p>
          <a:p>
            <a:endParaRPr lang="en-US" sz="2800" dirty="0" smtClean="0"/>
          </a:p>
          <a:p>
            <a:endParaRPr lang="en-US" sz="2800" dirty="0"/>
          </a:p>
        </p:txBody>
      </p:sp>
      <p:sp>
        <p:nvSpPr>
          <p:cNvPr id="3" name="Title 2"/>
          <p:cNvSpPr>
            <a:spLocks noGrp="1"/>
          </p:cNvSpPr>
          <p:nvPr>
            <p:ph type="title"/>
          </p:nvPr>
        </p:nvSpPr>
        <p:spPr/>
        <p:txBody>
          <a:bodyPr/>
          <a:lstStyle/>
          <a:p>
            <a:pPr algn="ctr"/>
            <a:r>
              <a:rPr lang="en-US" b="1" dirty="0" smtClean="0">
                <a:solidFill>
                  <a:schemeClr val="accent5">
                    <a:lumMod val="50000"/>
                  </a:schemeClr>
                </a:solidFill>
                <a:latin typeface="Bahnschrift SemiBold" pitchFamily="34" charset="0"/>
              </a:rPr>
              <a:t>1. Why Christ Must Come Twice</a:t>
            </a:r>
            <a:endParaRPr lang="en-US" b="1" dirty="0">
              <a:solidFill>
                <a:schemeClr val="accent5">
                  <a:lumMod val="50000"/>
                </a:schemeClr>
              </a:solidFill>
            </a:endParaRPr>
          </a:p>
        </p:txBody>
      </p:sp>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1.  Jesus came to die, be resurrected and become the first born Elder Brother in God's Kingdom.</a:t>
            </a:r>
          </a:p>
          <a:p>
            <a:endParaRPr lang="en-US" b="1" dirty="0" smtClean="0"/>
          </a:p>
          <a:p>
            <a:pPr>
              <a:buNone/>
            </a:pPr>
            <a:r>
              <a:rPr lang="en-US" dirty="0" smtClean="0"/>
              <a:t>2.  Christ comes the second time as the first born Elder Brother to resurrect those who were called during the time of Satan’s rule to became the children of God.</a:t>
            </a:r>
          </a:p>
          <a:p>
            <a:endParaRPr lang="en-US" dirty="0" smtClean="0"/>
          </a:p>
          <a:p>
            <a:r>
              <a:rPr lang="en-US" dirty="0" smtClean="0"/>
              <a:t>Those who recognize Christ as Savior relate to Him as our </a:t>
            </a:r>
            <a:r>
              <a:rPr lang="en-US" b="1" u="sng" dirty="0" smtClean="0">
                <a:solidFill>
                  <a:schemeClr val="bg1"/>
                </a:solidFill>
              </a:rPr>
              <a:t>Elder Brother </a:t>
            </a:r>
            <a:r>
              <a:rPr lang="en-US" dirty="0" smtClean="0"/>
              <a:t>who shows us the way of the resurrection to eternal life in God’s family.        </a:t>
            </a:r>
          </a:p>
          <a:p>
            <a:endParaRPr lang="en-US" b="1" dirty="0" smtClean="0"/>
          </a:p>
          <a:p>
            <a:endParaRPr lang="en-US" dirty="0" smtClean="0"/>
          </a:p>
          <a:p>
            <a:endParaRPr lang="en-US" dirty="0"/>
          </a:p>
        </p:txBody>
      </p:sp>
      <p:sp>
        <p:nvSpPr>
          <p:cNvPr id="3" name="Title 2"/>
          <p:cNvSpPr>
            <a:spLocks noGrp="1"/>
          </p:cNvSpPr>
          <p:nvPr>
            <p:ph type="title"/>
          </p:nvPr>
        </p:nvSpPr>
        <p:spPr/>
        <p:txBody>
          <a:bodyPr/>
          <a:lstStyle/>
          <a:p>
            <a:pPr algn="ctr"/>
            <a:r>
              <a:rPr lang="en-US" b="1" dirty="0" smtClean="0">
                <a:solidFill>
                  <a:schemeClr val="accent5">
                    <a:lumMod val="50000"/>
                  </a:schemeClr>
                </a:solidFill>
                <a:latin typeface="Bahnschrift SemiBold" pitchFamily="34" charset="0"/>
              </a:rPr>
              <a:t>2. Why Christ Must Come Twice</a:t>
            </a:r>
            <a:endParaRPr lang="en-US" b="1" dirty="0">
              <a:solidFill>
                <a:schemeClr val="accent5">
                  <a:lumMod val="50000"/>
                </a:schemeClr>
              </a:solidFill>
            </a:endParaRPr>
          </a:p>
        </p:txBody>
      </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800" dirty="0" smtClean="0"/>
              <a:t>1.  Christ came to defeat Satan as the ruler of the earth.</a:t>
            </a:r>
          </a:p>
          <a:p>
            <a:endParaRPr lang="en-US" sz="2800" dirty="0" smtClean="0"/>
          </a:p>
          <a:p>
            <a:pPr>
              <a:buNone/>
            </a:pPr>
            <a:r>
              <a:rPr lang="en-US" sz="2800" dirty="0" smtClean="0"/>
              <a:t>2.  Christ comes the second time to remove Satan as the ruler over this earth.</a:t>
            </a:r>
          </a:p>
          <a:p>
            <a:endParaRPr lang="en-US" sz="2800" dirty="0" smtClean="0"/>
          </a:p>
          <a:p>
            <a:r>
              <a:rPr lang="en-US" sz="2800" dirty="0" smtClean="0"/>
              <a:t>Those who recognize Jesus Christ as Savior and Elder Brother relate to Him as the </a:t>
            </a:r>
            <a:r>
              <a:rPr lang="en-US" sz="2800" b="1" u="sng" dirty="0" smtClean="0">
                <a:solidFill>
                  <a:schemeClr val="bg1"/>
                </a:solidFill>
              </a:rPr>
              <a:t>Champion</a:t>
            </a:r>
            <a:r>
              <a:rPr lang="en-US" sz="2800" dirty="0" smtClean="0"/>
              <a:t> who defeats our adversary.</a:t>
            </a:r>
          </a:p>
          <a:p>
            <a:endParaRPr lang="en-US" sz="2800" dirty="0" smtClean="0"/>
          </a:p>
          <a:p>
            <a:endParaRPr lang="en-US" sz="2800" dirty="0"/>
          </a:p>
        </p:txBody>
      </p:sp>
      <p:sp>
        <p:nvSpPr>
          <p:cNvPr id="3" name="Title 2"/>
          <p:cNvSpPr>
            <a:spLocks noGrp="1"/>
          </p:cNvSpPr>
          <p:nvPr>
            <p:ph type="title"/>
          </p:nvPr>
        </p:nvSpPr>
        <p:spPr/>
        <p:txBody>
          <a:bodyPr/>
          <a:lstStyle/>
          <a:p>
            <a:pPr algn="ctr"/>
            <a:r>
              <a:rPr lang="en-US" b="1" dirty="0" smtClean="0">
                <a:solidFill>
                  <a:schemeClr val="accent5">
                    <a:lumMod val="50000"/>
                  </a:schemeClr>
                </a:solidFill>
                <a:latin typeface="Bahnschrift SemiBold" pitchFamily="34" charset="0"/>
              </a:rPr>
              <a:t>3. Why Christ Must Come Twice</a:t>
            </a:r>
            <a:endParaRPr lang="en-US" b="1" dirty="0">
              <a:solidFill>
                <a:schemeClr val="accent5">
                  <a:lumMod val="50000"/>
                </a:schemeClr>
              </a:solidFill>
            </a:endParaRPr>
          </a:p>
        </p:txBody>
      </p: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800" dirty="0" smtClean="0"/>
              <a:t>1.  Christ came to initiate the New Covenant.</a:t>
            </a:r>
          </a:p>
          <a:p>
            <a:endParaRPr lang="en-US" sz="2800" dirty="0" smtClean="0"/>
          </a:p>
          <a:p>
            <a:pPr>
              <a:buNone/>
            </a:pPr>
            <a:r>
              <a:rPr lang="en-US" sz="2800" dirty="0" smtClean="0"/>
              <a:t>2.  Christ comes the second time to expand the New Covenant to include all people.  </a:t>
            </a:r>
          </a:p>
          <a:p>
            <a:endParaRPr lang="en-US" sz="2800" dirty="0" smtClean="0"/>
          </a:p>
          <a:p>
            <a:r>
              <a:rPr lang="en-US" sz="2800" dirty="0" smtClean="0"/>
              <a:t>As participants in the New Covenant we relate to Christ as </a:t>
            </a:r>
            <a:r>
              <a:rPr lang="en-US" sz="2800" b="1" u="sng" dirty="0" smtClean="0">
                <a:solidFill>
                  <a:schemeClr val="bg1"/>
                </a:solidFill>
              </a:rPr>
              <a:t>High Priest</a:t>
            </a:r>
            <a:r>
              <a:rPr lang="en-US" sz="2800" u="sng" dirty="0" smtClean="0">
                <a:solidFill>
                  <a:schemeClr val="bg1"/>
                </a:solidFill>
              </a:rPr>
              <a:t> </a:t>
            </a:r>
            <a:r>
              <a:rPr lang="en-US" sz="2800" dirty="0" smtClean="0"/>
              <a:t>who is actively interceding for us before the throne of God.    </a:t>
            </a:r>
          </a:p>
          <a:p>
            <a:endParaRPr lang="en-US" dirty="0"/>
          </a:p>
        </p:txBody>
      </p:sp>
      <p:sp>
        <p:nvSpPr>
          <p:cNvPr id="3" name="Title 2"/>
          <p:cNvSpPr>
            <a:spLocks noGrp="1"/>
          </p:cNvSpPr>
          <p:nvPr>
            <p:ph type="title"/>
          </p:nvPr>
        </p:nvSpPr>
        <p:spPr/>
        <p:txBody>
          <a:bodyPr/>
          <a:lstStyle/>
          <a:p>
            <a:pPr algn="ctr"/>
            <a:r>
              <a:rPr lang="en-US" b="1" dirty="0" smtClean="0">
                <a:solidFill>
                  <a:schemeClr val="accent5">
                    <a:lumMod val="50000"/>
                  </a:schemeClr>
                </a:solidFill>
                <a:latin typeface="Bahnschrift SemiBold" pitchFamily="34" charset="0"/>
              </a:rPr>
              <a:t>4. Why Christ Must Come Twice</a:t>
            </a:r>
            <a:endParaRPr lang="en-US" b="1" dirty="0">
              <a:solidFill>
                <a:schemeClr val="accent5">
                  <a:lumMod val="50000"/>
                </a:schemeClr>
              </a:solidFill>
            </a:endParaRPr>
          </a:p>
        </p:txBody>
      </p:sp>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2800" dirty="0" smtClean="0"/>
              <a:t>1.  Christ came to establish the Church. </a:t>
            </a:r>
          </a:p>
          <a:p>
            <a:endParaRPr lang="en-US" sz="2800" dirty="0" smtClean="0"/>
          </a:p>
          <a:p>
            <a:pPr>
              <a:buNone/>
            </a:pPr>
            <a:r>
              <a:rPr lang="en-US" sz="2800" dirty="0" smtClean="0"/>
              <a:t>2.  Christ comes the second time to establish God’s government with the saints of the Old Testament and New Covenant Church who were trained to serve Him.</a:t>
            </a:r>
          </a:p>
          <a:p>
            <a:pPr>
              <a:buNone/>
            </a:pPr>
            <a:endParaRPr lang="en-US" sz="2800" dirty="0" smtClean="0"/>
          </a:p>
          <a:p>
            <a:r>
              <a:rPr lang="en-US" sz="2800" dirty="0" smtClean="0"/>
              <a:t>As members of the Church we are to respond to Christ as the </a:t>
            </a:r>
            <a:r>
              <a:rPr lang="en-US" sz="2800" b="1" u="sng" dirty="0" smtClean="0">
                <a:solidFill>
                  <a:schemeClr val="bg1"/>
                </a:solidFill>
              </a:rPr>
              <a:t>Head of the Church</a:t>
            </a:r>
            <a:r>
              <a:rPr lang="en-US" sz="2800" dirty="0" smtClean="0"/>
              <a:t>.</a:t>
            </a:r>
            <a:endParaRPr lang="en-US" sz="2800" dirty="0"/>
          </a:p>
        </p:txBody>
      </p:sp>
      <p:sp>
        <p:nvSpPr>
          <p:cNvPr id="3" name="Title 2"/>
          <p:cNvSpPr>
            <a:spLocks noGrp="1"/>
          </p:cNvSpPr>
          <p:nvPr>
            <p:ph type="title"/>
          </p:nvPr>
        </p:nvSpPr>
        <p:spPr/>
        <p:txBody>
          <a:bodyPr/>
          <a:lstStyle/>
          <a:p>
            <a:pPr algn="ctr"/>
            <a:r>
              <a:rPr lang="en-US" b="1" dirty="0" smtClean="0">
                <a:solidFill>
                  <a:schemeClr val="accent5">
                    <a:lumMod val="50000"/>
                  </a:schemeClr>
                </a:solidFill>
                <a:latin typeface="Bahnschrift SemiBold" pitchFamily="34" charset="0"/>
              </a:rPr>
              <a:t>5. Why Christ Must Come Twice</a:t>
            </a:r>
            <a:endParaRPr lang="en-US" b="1" dirty="0">
              <a:solidFill>
                <a:schemeClr val="accent5">
                  <a:lumMod val="50000"/>
                </a:schemeClr>
              </a:solidFill>
            </a:endParaRPr>
          </a:p>
        </p:txBody>
      </p:sp>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800" dirty="0" smtClean="0"/>
              <a:t>1.  Christ came to leave His followers an example of how to live. </a:t>
            </a:r>
          </a:p>
          <a:p>
            <a:pPr>
              <a:buNone/>
            </a:pPr>
            <a:endParaRPr lang="en-US" sz="2800" dirty="0" smtClean="0"/>
          </a:p>
          <a:p>
            <a:pPr>
              <a:buNone/>
            </a:pPr>
            <a:r>
              <a:rPr lang="en-US" sz="2800" dirty="0" smtClean="0"/>
              <a:t>2.  Christ comes the second time to teach all humanity how to live.</a:t>
            </a:r>
          </a:p>
          <a:p>
            <a:endParaRPr lang="en-US" sz="2800" dirty="0" smtClean="0"/>
          </a:p>
          <a:p>
            <a:r>
              <a:rPr lang="en-US" sz="2800" dirty="0" smtClean="0"/>
              <a:t>Those who accept Christ as Savior and High Priest relate to Him as a </a:t>
            </a:r>
            <a:r>
              <a:rPr lang="en-US" sz="2800" b="1" u="sng" dirty="0" smtClean="0">
                <a:solidFill>
                  <a:schemeClr val="bg1"/>
                </a:solidFill>
              </a:rPr>
              <a:t>Mentor</a:t>
            </a:r>
            <a:r>
              <a:rPr lang="en-US" sz="2800" b="1" dirty="0" smtClean="0">
                <a:solidFill>
                  <a:srgbClr val="FF0000"/>
                </a:solidFill>
              </a:rPr>
              <a:t> </a:t>
            </a:r>
            <a:r>
              <a:rPr lang="en-US" sz="2800" dirty="0" smtClean="0"/>
              <a:t>and we are His disciples.     </a:t>
            </a:r>
          </a:p>
          <a:p>
            <a:endParaRPr lang="en-US" dirty="0"/>
          </a:p>
        </p:txBody>
      </p:sp>
      <p:sp>
        <p:nvSpPr>
          <p:cNvPr id="3" name="Title 2"/>
          <p:cNvSpPr>
            <a:spLocks noGrp="1"/>
          </p:cNvSpPr>
          <p:nvPr>
            <p:ph type="title"/>
          </p:nvPr>
        </p:nvSpPr>
        <p:spPr/>
        <p:txBody>
          <a:bodyPr/>
          <a:lstStyle/>
          <a:p>
            <a:pPr algn="ctr"/>
            <a:r>
              <a:rPr lang="en-US" b="1" dirty="0" smtClean="0">
                <a:solidFill>
                  <a:schemeClr val="accent5">
                    <a:lumMod val="50000"/>
                  </a:schemeClr>
                </a:solidFill>
                <a:latin typeface="Bahnschrift SemiBold" pitchFamily="34" charset="0"/>
              </a:rPr>
              <a:t>6. Why Christ Must Come Twice</a:t>
            </a:r>
            <a:endParaRPr lang="en-US" b="1" dirty="0">
              <a:solidFill>
                <a:schemeClr val="accent5">
                  <a:lumMod val="50000"/>
                </a:schemeClr>
              </a:solidFill>
            </a:endParaRPr>
          </a:p>
        </p:txBody>
      </p:sp>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2800" dirty="0" smtClean="0"/>
              <a:t>1.  Christ came to reveal the Father .</a:t>
            </a:r>
          </a:p>
          <a:p>
            <a:pPr>
              <a:buNone/>
            </a:pPr>
            <a:endParaRPr lang="en-US" sz="2800" dirty="0" smtClean="0"/>
          </a:p>
          <a:p>
            <a:pPr>
              <a:buNone/>
            </a:pPr>
            <a:r>
              <a:rPr lang="en-US" sz="2800" dirty="0" smtClean="0"/>
              <a:t>2.  Christ comes to prepare  the way for the Father.</a:t>
            </a:r>
          </a:p>
          <a:p>
            <a:endParaRPr lang="en-US" sz="2800" dirty="0" smtClean="0"/>
          </a:p>
          <a:p>
            <a:r>
              <a:rPr lang="en-US" sz="2800" dirty="0" smtClean="0"/>
              <a:t>Those who are following Christ see Him as the </a:t>
            </a:r>
            <a:r>
              <a:rPr lang="en-US" sz="2800" b="1" u="sng" dirty="0" smtClean="0">
                <a:solidFill>
                  <a:schemeClr val="bg1"/>
                </a:solidFill>
              </a:rPr>
              <a:t>Intercessor or Way </a:t>
            </a:r>
            <a:r>
              <a:rPr lang="en-US" sz="2800" dirty="0" smtClean="0"/>
              <a:t>to experience a personal relationship with the Father. </a:t>
            </a:r>
            <a:endParaRPr lang="en-US" sz="2800" dirty="0"/>
          </a:p>
        </p:txBody>
      </p:sp>
      <p:sp>
        <p:nvSpPr>
          <p:cNvPr id="3" name="Title 2"/>
          <p:cNvSpPr>
            <a:spLocks noGrp="1"/>
          </p:cNvSpPr>
          <p:nvPr>
            <p:ph type="title"/>
          </p:nvPr>
        </p:nvSpPr>
        <p:spPr/>
        <p:txBody>
          <a:bodyPr/>
          <a:lstStyle/>
          <a:p>
            <a:pPr algn="ctr"/>
            <a:r>
              <a:rPr lang="en-US" dirty="0" smtClean="0">
                <a:solidFill>
                  <a:schemeClr val="accent5">
                    <a:lumMod val="50000"/>
                  </a:schemeClr>
                </a:solidFill>
                <a:latin typeface="Bahnschrift SemiBold" pitchFamily="34" charset="0"/>
              </a:rPr>
              <a:t>7. Why Christ Must Come Twice</a:t>
            </a:r>
            <a:endParaRPr lang="en-US" dirty="0">
              <a:solidFill>
                <a:schemeClr val="accent5">
                  <a:lumMod val="50000"/>
                </a:schemeClr>
              </a:solidFill>
            </a:endParaRPr>
          </a:p>
        </p:txBody>
      </p:sp>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308</TotalTime>
  <Words>772</Words>
  <Application>Microsoft Office PowerPoint</Application>
  <PresentationFormat>On-screen Show (4:3)</PresentationFormat>
  <Paragraphs>64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Paper</vt:lpstr>
      <vt:lpstr>Why Christ Must Come Twice</vt:lpstr>
      <vt:lpstr>Why Christ Must Come Twice</vt:lpstr>
      <vt:lpstr>1. Why Christ Must Come Twice</vt:lpstr>
      <vt:lpstr>2. Why Christ Must Come Twice</vt:lpstr>
      <vt:lpstr>3. Why Christ Must Come Twice</vt:lpstr>
      <vt:lpstr>4. Why Christ Must Come Twice</vt:lpstr>
      <vt:lpstr>5. Why Christ Must Come Twice</vt:lpstr>
      <vt:lpstr>6. Why Christ Must Come Twice</vt:lpstr>
      <vt:lpstr>7. Why Christ Must Come Twice</vt:lpstr>
      <vt:lpstr>Review:  Why Christ Must Come Twice</vt:lpstr>
      <vt:lpstr>Review:  Why Christ Must Come Twice</vt:lpstr>
      <vt:lpstr>Review:  Why Christ Must Come Twice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32</cp:revision>
  <dcterms:created xsi:type="dcterms:W3CDTF">2019-09-10T14:49:48Z</dcterms:created>
  <dcterms:modified xsi:type="dcterms:W3CDTF">2019-10-01T22:44:57Z</dcterms:modified>
</cp:coreProperties>
</file>