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0" r:id="rId2"/>
  </p:sldMasterIdLst>
  <p:notesMasterIdLst>
    <p:notesMasterId r:id="rId47"/>
  </p:notesMasterIdLst>
  <p:handoutMasterIdLst>
    <p:handoutMasterId r:id="rId48"/>
  </p:handoutMasterIdLst>
  <p:sldIdLst>
    <p:sldId id="370" r:id="rId3"/>
    <p:sldId id="417" r:id="rId4"/>
    <p:sldId id="408" r:id="rId5"/>
    <p:sldId id="418" r:id="rId6"/>
    <p:sldId id="419" r:id="rId7"/>
    <p:sldId id="420" r:id="rId8"/>
    <p:sldId id="421" r:id="rId9"/>
    <p:sldId id="422" r:id="rId10"/>
    <p:sldId id="439" r:id="rId11"/>
    <p:sldId id="410" r:id="rId12"/>
    <p:sldId id="416" r:id="rId13"/>
    <p:sldId id="415" r:id="rId14"/>
    <p:sldId id="412" r:id="rId15"/>
    <p:sldId id="414" r:id="rId16"/>
    <p:sldId id="423" r:id="rId17"/>
    <p:sldId id="411" r:id="rId18"/>
    <p:sldId id="427" r:id="rId19"/>
    <p:sldId id="426" r:id="rId20"/>
    <p:sldId id="425" r:id="rId21"/>
    <p:sldId id="437" r:id="rId22"/>
    <p:sldId id="436" r:id="rId23"/>
    <p:sldId id="435" r:id="rId24"/>
    <p:sldId id="434" r:id="rId25"/>
    <p:sldId id="438" r:id="rId26"/>
    <p:sldId id="433" r:id="rId27"/>
    <p:sldId id="432" r:id="rId28"/>
    <p:sldId id="431" r:id="rId29"/>
    <p:sldId id="451" r:id="rId30"/>
    <p:sldId id="441" r:id="rId31"/>
    <p:sldId id="442" r:id="rId32"/>
    <p:sldId id="443" r:id="rId33"/>
    <p:sldId id="445" r:id="rId34"/>
    <p:sldId id="447" r:id="rId35"/>
    <p:sldId id="450" r:id="rId36"/>
    <p:sldId id="449" r:id="rId37"/>
    <p:sldId id="457" r:id="rId38"/>
    <p:sldId id="458" r:id="rId39"/>
    <p:sldId id="459" r:id="rId40"/>
    <p:sldId id="460" r:id="rId41"/>
    <p:sldId id="452" r:id="rId42"/>
    <p:sldId id="453" r:id="rId43"/>
    <p:sldId id="454" r:id="rId44"/>
    <p:sldId id="456" r:id="rId45"/>
    <p:sldId id="461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232"/>
    <a:srgbClr val="323232"/>
    <a:srgbClr val="FF00FF"/>
    <a:srgbClr val="FFFF00"/>
    <a:srgbClr val="0000FE"/>
    <a:srgbClr val="00FE00"/>
    <a:srgbClr val="0000FF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720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47434-AA62-465A-A654-E8C0A7168A5C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7430-F88C-4885-B70E-0E243D6C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89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63814-E99D-47D7-BA09-628D658305F4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4D355-BF19-40D5-8EC2-FFDA4D93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8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4D355-BF19-40D5-8EC2-FFDA4D936E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6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106875" y="-23750"/>
            <a:ext cx="9326880" cy="104644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Dark is Your Light 2.0</a:t>
            </a:r>
            <a:endParaRPr lang="en-US" sz="6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659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53725" y="-55657"/>
            <a:ext cx="9326880" cy="15388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Dark is Your Light 2.0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 II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44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05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106875" y="-23750"/>
            <a:ext cx="9326880" cy="104644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Dark is Your Light 2.0</a:t>
            </a:r>
            <a:endParaRPr lang="en-US" sz="6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7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06875" y="-23750"/>
            <a:ext cx="9326880" cy="104644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Color</a:t>
            </a:r>
            <a:r>
              <a:rPr lang="en-US" sz="6200" b="1" baseline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</a:t>
            </a:r>
            <a:r>
              <a:rPr lang="en-US" sz="6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Light?</a:t>
            </a:r>
            <a:endParaRPr lang="en-US" sz="6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25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05544" y="-46272"/>
            <a:ext cx="9326880" cy="76944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Composition of Your</a:t>
            </a:r>
            <a:r>
              <a:rPr lang="en-US" sz="4400" b="1" baseline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Light?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48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5143113"/>
            <a:chOff x="0" y="0"/>
            <a:chExt cx="9144000" cy="5143113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42950"/>
              <a:ext cx="9144000" cy="4400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895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7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44000" cy="44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3725" y="-55657"/>
            <a:ext cx="9326880" cy="15388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Dark is Your Light 2.0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 II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8670" y="2114550"/>
            <a:ext cx="9326880" cy="175432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Composition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Your Light?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5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t="19386" r="78320" b="40946"/>
          <a:stretch/>
        </p:blipFill>
        <p:spPr bwMode="auto">
          <a:xfrm>
            <a:off x="750498" y="819151"/>
            <a:ext cx="1397479" cy="40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7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t="19386" r="70349" b="40946"/>
          <a:stretch/>
        </p:blipFill>
        <p:spPr bwMode="auto">
          <a:xfrm>
            <a:off x="750499" y="819151"/>
            <a:ext cx="2855344" cy="40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t="19386" r="62283" b="40946"/>
          <a:stretch/>
        </p:blipFill>
        <p:spPr bwMode="auto">
          <a:xfrm>
            <a:off x="750499" y="819151"/>
            <a:ext cx="4330460" cy="40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t="19386" r="45821" b="40946"/>
          <a:stretch/>
        </p:blipFill>
        <p:spPr bwMode="auto">
          <a:xfrm>
            <a:off x="750498" y="819151"/>
            <a:ext cx="7341079" cy="40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t="19386" r="53981" b="40946"/>
          <a:stretch/>
        </p:blipFill>
        <p:spPr bwMode="auto">
          <a:xfrm>
            <a:off x="750499" y="819151"/>
            <a:ext cx="5848710" cy="40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819150"/>
            <a:ext cx="2362200" cy="41148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[</a:t>
            </a:r>
            <a:r>
              <a:rPr lang="en-US" sz="1800" dirty="0" smtClean="0">
                <a:solidFill>
                  <a:schemeClr val="tx1"/>
                </a:solidFill>
              </a:rPr>
              <a:t>Matthew </a:t>
            </a:r>
            <a:r>
              <a:rPr lang="en-US" sz="1800" dirty="0">
                <a:solidFill>
                  <a:schemeClr val="tx1"/>
                </a:solidFill>
              </a:rPr>
              <a:t>23:23 NKJV] 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"Woe </a:t>
            </a:r>
            <a:r>
              <a:rPr lang="en-US" sz="1800" dirty="0">
                <a:solidFill>
                  <a:schemeClr val="tx1"/>
                </a:solidFill>
              </a:rPr>
              <a:t>to you, scribes and Pharisees, hypocrites! For you pay tithe of mint and anise and </a:t>
            </a:r>
            <a:r>
              <a:rPr lang="en-US" sz="1800" dirty="0" err="1">
                <a:solidFill>
                  <a:schemeClr val="tx1"/>
                </a:solidFill>
              </a:rPr>
              <a:t>cummin</a:t>
            </a:r>
            <a:r>
              <a:rPr lang="en-US" sz="1800" dirty="0">
                <a:solidFill>
                  <a:schemeClr val="tx1"/>
                </a:solidFill>
              </a:rPr>
              <a:t>, and have neglected the weightier [matters] of the law: </a:t>
            </a:r>
            <a:r>
              <a:rPr lang="en-US" sz="1800" b="1" u="sng" dirty="0">
                <a:solidFill>
                  <a:schemeClr val="tx1"/>
                </a:solidFill>
              </a:rPr>
              <a:t>justice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u="sng" dirty="0">
                <a:solidFill>
                  <a:schemeClr val="tx1"/>
                </a:solidFill>
              </a:rPr>
              <a:t>mercy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u="sng" dirty="0">
                <a:solidFill>
                  <a:schemeClr val="tx1"/>
                </a:solidFill>
              </a:rPr>
              <a:t>faith</a:t>
            </a:r>
            <a:r>
              <a:rPr lang="en-US" sz="1800" dirty="0">
                <a:solidFill>
                  <a:schemeClr val="tx1"/>
                </a:solidFill>
              </a:rPr>
              <a:t>. These you ought to have done, without leaving the others undone.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t="15709" r="16817" b="13333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8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9762" r="77742" b="22597"/>
          <a:stretch/>
        </p:blipFill>
        <p:spPr bwMode="auto">
          <a:xfrm>
            <a:off x="737798" y="926274"/>
            <a:ext cx="1043501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9762" r="69590" b="22597"/>
          <a:stretch/>
        </p:blipFill>
        <p:spPr bwMode="auto">
          <a:xfrm>
            <a:off x="737798" y="926274"/>
            <a:ext cx="2058841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9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9762" r="59675" b="22597"/>
          <a:stretch/>
        </p:blipFill>
        <p:spPr bwMode="auto">
          <a:xfrm>
            <a:off x="737798" y="926274"/>
            <a:ext cx="3293875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1134832"/>
            <a:ext cx="3352800" cy="360098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1) add </a:t>
            </a:r>
            <a:r>
              <a:rPr lang="en-US" sz="1800" b="1" dirty="0">
                <a:solidFill>
                  <a:schemeClr val="tx1"/>
                </a:solidFill>
              </a:rPr>
              <a:t>to your faith virtue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2) to </a:t>
            </a:r>
            <a:r>
              <a:rPr lang="en-US" sz="1800" b="1" dirty="0">
                <a:solidFill>
                  <a:schemeClr val="tx1"/>
                </a:solidFill>
              </a:rPr>
              <a:t>virtue </a:t>
            </a:r>
            <a:r>
              <a:rPr lang="en-US" sz="1800" b="1" dirty="0" smtClean="0">
                <a:solidFill>
                  <a:schemeClr val="tx1"/>
                </a:solidFill>
              </a:rPr>
              <a:t>knowledge, </a:t>
            </a: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3) to </a:t>
            </a:r>
            <a:r>
              <a:rPr lang="en-US" sz="1800" b="1" dirty="0">
                <a:solidFill>
                  <a:schemeClr val="tx1"/>
                </a:solidFill>
              </a:rPr>
              <a:t>knowledge self-control,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4) to </a:t>
            </a:r>
            <a:r>
              <a:rPr lang="en-US" sz="1800" b="1" dirty="0">
                <a:solidFill>
                  <a:schemeClr val="tx1"/>
                </a:solidFill>
              </a:rPr>
              <a:t>self-control perseverance,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5) to </a:t>
            </a:r>
            <a:r>
              <a:rPr lang="en-US" sz="1800" b="1" dirty="0">
                <a:solidFill>
                  <a:schemeClr val="tx1"/>
                </a:solidFill>
              </a:rPr>
              <a:t>perseverance </a:t>
            </a:r>
            <a:r>
              <a:rPr lang="en-US" sz="1800" b="1" dirty="0" smtClean="0">
                <a:solidFill>
                  <a:schemeClr val="tx1"/>
                </a:solidFill>
              </a:rPr>
              <a:t>godliness, </a:t>
            </a: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6) to </a:t>
            </a:r>
            <a:r>
              <a:rPr lang="en-US" sz="1800" b="1" dirty="0">
                <a:solidFill>
                  <a:schemeClr val="tx1"/>
                </a:solidFill>
              </a:rPr>
              <a:t>godliness brotherly kindness,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7)and </a:t>
            </a:r>
            <a:r>
              <a:rPr lang="en-US" sz="1800" b="1" dirty="0">
                <a:solidFill>
                  <a:schemeClr val="tx1"/>
                </a:solidFill>
              </a:rPr>
              <a:t>to brotherly kindness love.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2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9762" r="43944" b="22597"/>
          <a:stretch/>
        </p:blipFill>
        <p:spPr bwMode="auto">
          <a:xfrm>
            <a:off x="228600" y="926274"/>
            <a:ext cx="5253303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1200150"/>
            <a:ext cx="33528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1) add </a:t>
            </a:r>
            <a:r>
              <a:rPr lang="en-US" sz="1800" b="1" dirty="0">
                <a:solidFill>
                  <a:schemeClr val="tx1"/>
                </a:solidFill>
              </a:rPr>
              <a:t>to your faith virtue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6851" y="1757302"/>
            <a:ext cx="1956816" cy="2596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520454"/>
            <a:ext cx="9143999" cy="3436838"/>
          </a:xfrm>
          <a:prstGeom prst="rect">
            <a:avLst/>
          </a:prstGeom>
          <a:solidFill>
            <a:schemeClr val="tx1">
              <a:lumMod val="85000"/>
              <a:lumOff val="15000"/>
              <a:alpha val="69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b="1" dirty="0" smtClean="0"/>
              <a:t>If Darkness is the Absence of Light</a:t>
            </a:r>
          </a:p>
          <a:p>
            <a:pPr algn="ctr"/>
            <a:r>
              <a:rPr lang="en-US" sz="3200" b="1" dirty="0" smtClean="0"/>
              <a:t>It Begs the Question</a:t>
            </a:r>
          </a:p>
          <a:p>
            <a:pPr algn="ctr"/>
            <a:r>
              <a:rPr lang="en-US" sz="3200" b="1" dirty="0" smtClean="0"/>
              <a:t>What Color is Light?</a:t>
            </a:r>
          </a:p>
          <a:p>
            <a:pPr algn="ctr"/>
            <a:r>
              <a:rPr lang="en-US" sz="3200" b="1" dirty="0" smtClean="0"/>
              <a:t>Stated Another Way</a:t>
            </a:r>
          </a:p>
          <a:p>
            <a:pPr algn="ctr"/>
            <a:r>
              <a:rPr lang="en-US" sz="3200" b="1" u="sng" dirty="0" smtClean="0"/>
              <a:t>What is the Composition of Light?</a:t>
            </a:r>
            <a:endParaRPr lang="en-US" sz="3200" u="sng" dirty="0" smtClean="0"/>
          </a:p>
        </p:txBody>
      </p:sp>
    </p:spTree>
    <p:extLst>
      <p:ext uri="{BB962C8B-B14F-4D97-AF65-F5344CB8AC3E}">
        <p14:creationId xmlns:p14="http://schemas.microsoft.com/office/powerpoint/2010/main" val="27009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9762" r="43944" b="22597"/>
          <a:stretch/>
        </p:blipFill>
        <p:spPr bwMode="auto">
          <a:xfrm>
            <a:off x="228600" y="926274"/>
            <a:ext cx="5253303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1200150"/>
            <a:ext cx="33528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1) add </a:t>
            </a:r>
            <a:r>
              <a:rPr lang="en-US" sz="1800" b="1" dirty="0">
                <a:solidFill>
                  <a:schemeClr val="tx1"/>
                </a:solidFill>
              </a:rPr>
              <a:t>to your faith virtue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6851" y="1757302"/>
            <a:ext cx="1956816" cy="226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9762" r="43944" b="22597"/>
          <a:stretch/>
        </p:blipFill>
        <p:spPr bwMode="auto">
          <a:xfrm>
            <a:off x="228600" y="926274"/>
            <a:ext cx="5253303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1200150"/>
            <a:ext cx="33528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2) to </a:t>
            </a:r>
            <a:r>
              <a:rPr lang="en-US" sz="1800" b="1" dirty="0">
                <a:solidFill>
                  <a:schemeClr val="tx1"/>
                </a:solidFill>
              </a:rPr>
              <a:t>virtue </a:t>
            </a:r>
            <a:r>
              <a:rPr lang="en-US" sz="1800" b="1" dirty="0" smtClean="0">
                <a:solidFill>
                  <a:schemeClr val="tx1"/>
                </a:solidFill>
              </a:rPr>
              <a:t>knowledge, </a:t>
            </a:r>
          </a:p>
        </p:txBody>
      </p:sp>
      <p:sp>
        <p:nvSpPr>
          <p:cNvPr id="2" name="Rectangle 1"/>
          <p:cNvSpPr/>
          <p:nvPr/>
        </p:nvSpPr>
        <p:spPr>
          <a:xfrm>
            <a:off x="3536851" y="1757302"/>
            <a:ext cx="1956816" cy="19574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9762" r="43944" b="22597"/>
          <a:stretch/>
        </p:blipFill>
        <p:spPr bwMode="auto">
          <a:xfrm>
            <a:off x="228600" y="926274"/>
            <a:ext cx="5253303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1200150"/>
            <a:ext cx="33528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3) to </a:t>
            </a:r>
            <a:r>
              <a:rPr lang="en-US" sz="1800" b="1" dirty="0">
                <a:solidFill>
                  <a:schemeClr val="tx1"/>
                </a:solidFill>
              </a:rPr>
              <a:t>knowledge self-control, 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6851" y="1757302"/>
            <a:ext cx="1956816" cy="1636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1.79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9762" r="43944" b="22597"/>
          <a:stretch/>
        </p:blipFill>
        <p:spPr bwMode="auto">
          <a:xfrm>
            <a:off x="228600" y="926274"/>
            <a:ext cx="5253303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1200150"/>
            <a:ext cx="33528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4) to </a:t>
            </a:r>
            <a:r>
              <a:rPr lang="en-US" sz="1800" b="1" dirty="0">
                <a:solidFill>
                  <a:schemeClr val="tx1"/>
                </a:solidFill>
              </a:rPr>
              <a:t>self-control perseverance, 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6851" y="1757302"/>
            <a:ext cx="1956816" cy="12984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9762" r="43944" b="22597"/>
          <a:stretch/>
        </p:blipFill>
        <p:spPr bwMode="auto">
          <a:xfrm>
            <a:off x="228600" y="926274"/>
            <a:ext cx="5253303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1200150"/>
            <a:ext cx="33528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5) to </a:t>
            </a:r>
            <a:r>
              <a:rPr lang="en-US" sz="1800" b="1" dirty="0">
                <a:solidFill>
                  <a:schemeClr val="tx1"/>
                </a:solidFill>
              </a:rPr>
              <a:t>perseverance </a:t>
            </a:r>
            <a:r>
              <a:rPr lang="en-US" sz="1800" b="1" dirty="0" smtClean="0">
                <a:solidFill>
                  <a:schemeClr val="tx1"/>
                </a:solidFill>
              </a:rPr>
              <a:t>godliness, </a:t>
            </a:r>
          </a:p>
        </p:txBody>
      </p:sp>
      <p:sp>
        <p:nvSpPr>
          <p:cNvPr id="2" name="Rectangle 1"/>
          <p:cNvSpPr/>
          <p:nvPr/>
        </p:nvSpPr>
        <p:spPr>
          <a:xfrm>
            <a:off x="3536851" y="1757302"/>
            <a:ext cx="1956816" cy="9668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9762" r="43944" b="22597"/>
          <a:stretch/>
        </p:blipFill>
        <p:spPr bwMode="auto">
          <a:xfrm>
            <a:off x="228600" y="926274"/>
            <a:ext cx="5253303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1200150"/>
            <a:ext cx="33528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6) </a:t>
            </a:r>
            <a:r>
              <a:rPr lang="en-US" sz="1800" b="1" spc="-100" dirty="0" smtClean="0">
                <a:solidFill>
                  <a:schemeClr val="tx1"/>
                </a:solidFill>
              </a:rPr>
              <a:t>to </a:t>
            </a:r>
            <a:r>
              <a:rPr lang="en-US" sz="1800" b="1" spc="-100" dirty="0">
                <a:solidFill>
                  <a:schemeClr val="tx1"/>
                </a:solidFill>
              </a:rPr>
              <a:t>godliness brotherly kindness, </a:t>
            </a:r>
            <a:endParaRPr lang="en-US" sz="1800" b="1" spc="-1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6851" y="1757302"/>
            <a:ext cx="1956816" cy="649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9762" r="43944" b="22597"/>
          <a:stretch/>
        </p:blipFill>
        <p:spPr bwMode="auto">
          <a:xfrm>
            <a:off x="228600" y="926274"/>
            <a:ext cx="5253303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1200150"/>
            <a:ext cx="33528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[2 Peter 1:5-7 NKJV]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also for this very reason, giving all diligence,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7)and </a:t>
            </a:r>
            <a:r>
              <a:rPr lang="en-US" sz="1800" b="1" dirty="0">
                <a:solidFill>
                  <a:schemeClr val="tx1"/>
                </a:solidFill>
              </a:rPr>
              <a:t>to brotherly kindness love.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448" y="2540653"/>
            <a:ext cx="3352800" cy="14773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[1 John 5:3]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chemeClr val="tx1"/>
                </a:solidFill>
              </a:rPr>
              <a:t>this is </a:t>
            </a:r>
            <a:r>
              <a:rPr lang="en-US" sz="1800" b="1" dirty="0">
                <a:solidFill>
                  <a:schemeClr val="tx1"/>
                </a:solidFill>
              </a:rPr>
              <a:t>the love of God</a:t>
            </a:r>
            <a:r>
              <a:rPr lang="en-US" sz="1800" dirty="0">
                <a:solidFill>
                  <a:schemeClr val="tx1"/>
                </a:solidFill>
              </a:rPr>
              <a:t>, that we keep His </a:t>
            </a:r>
            <a:r>
              <a:rPr lang="en-US" sz="1800" b="1" dirty="0">
                <a:solidFill>
                  <a:schemeClr val="tx1"/>
                </a:solidFill>
              </a:rPr>
              <a:t>commandments</a:t>
            </a:r>
            <a:r>
              <a:rPr lang="en-US" sz="1800" dirty="0">
                <a:solidFill>
                  <a:schemeClr val="tx1"/>
                </a:solidFill>
              </a:rPr>
              <a:t>. And His commandments are not burdensome.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29829" b="22597"/>
          <a:stretch/>
        </p:blipFill>
        <p:spPr bwMode="auto">
          <a:xfrm>
            <a:off x="1303320" y="928546"/>
            <a:ext cx="3707641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12974" b="22597"/>
          <a:stretch/>
        </p:blipFill>
        <p:spPr bwMode="auto">
          <a:xfrm>
            <a:off x="1303320" y="928546"/>
            <a:ext cx="5807164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5024920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16336" y="1761635"/>
            <a:ext cx="2102816" cy="2562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12974" b="22597"/>
          <a:stretch/>
        </p:blipFill>
        <p:spPr bwMode="auto">
          <a:xfrm>
            <a:off x="1303320" y="928546"/>
            <a:ext cx="5807164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5024920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16336" y="1761635"/>
            <a:ext cx="2102816" cy="22579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110728"/>
            <a:ext cx="9143999" cy="2041585"/>
          </a:xfrm>
          <a:prstGeom prst="rect">
            <a:avLst/>
          </a:prstGeom>
          <a:solidFill>
            <a:schemeClr val="tx1">
              <a:lumMod val="85000"/>
              <a:lumOff val="15000"/>
              <a:alpha val="69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b="1" dirty="0" smtClean="0"/>
              <a:t>In 1672 Sir Isaac Newton Discovered </a:t>
            </a:r>
          </a:p>
          <a:p>
            <a:pPr algn="ctr"/>
            <a:r>
              <a:rPr lang="en-US" sz="3200" b="1" dirty="0" smtClean="0"/>
              <a:t>That “White Light” Was Composed</a:t>
            </a:r>
          </a:p>
          <a:p>
            <a:pPr algn="ctr"/>
            <a:r>
              <a:rPr lang="en-US" sz="3200" b="1" dirty="0" smtClean="0"/>
              <a:t>Of Different Colors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953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12974" b="22597"/>
          <a:stretch/>
        </p:blipFill>
        <p:spPr bwMode="auto">
          <a:xfrm>
            <a:off x="1303320" y="928546"/>
            <a:ext cx="5807164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5024920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16336" y="1761635"/>
            <a:ext cx="2102816" cy="1953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12974" b="22597"/>
          <a:stretch/>
        </p:blipFill>
        <p:spPr bwMode="auto">
          <a:xfrm>
            <a:off x="1303320" y="928546"/>
            <a:ext cx="5807164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5024920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16336" y="1761635"/>
            <a:ext cx="2102816" cy="16483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12974" b="22597"/>
          <a:stretch/>
        </p:blipFill>
        <p:spPr bwMode="auto">
          <a:xfrm>
            <a:off x="1303320" y="928546"/>
            <a:ext cx="5807164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5024920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16336" y="1765969"/>
            <a:ext cx="2102816" cy="12673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12974" b="22597"/>
          <a:stretch/>
        </p:blipFill>
        <p:spPr bwMode="auto">
          <a:xfrm>
            <a:off x="1303320" y="928546"/>
            <a:ext cx="5807164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5024920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16336" y="1761635"/>
            <a:ext cx="2102816" cy="976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12974" b="22597"/>
          <a:stretch/>
        </p:blipFill>
        <p:spPr bwMode="auto">
          <a:xfrm>
            <a:off x="1303320" y="928546"/>
            <a:ext cx="5807164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5024920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16336" y="1761635"/>
            <a:ext cx="2102816" cy="657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9762" r="61165" b="22597"/>
          <a:stretch/>
        </p:blipFill>
        <p:spPr bwMode="auto">
          <a:xfrm>
            <a:off x="228601" y="926274"/>
            <a:ext cx="3108278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19762" r="12974" b="22597"/>
          <a:stretch/>
        </p:blipFill>
        <p:spPr bwMode="auto">
          <a:xfrm>
            <a:off x="1303320" y="928546"/>
            <a:ext cx="5807164" cy="40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9469" r="12886" b="68003"/>
          <a:stretch/>
        </p:blipFill>
        <p:spPr bwMode="auto">
          <a:xfrm>
            <a:off x="5024920" y="928547"/>
            <a:ext cx="2085564" cy="8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9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65690" y="1299590"/>
            <a:ext cx="1371600" cy="9144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65690" y="2571137"/>
            <a:ext cx="1371600" cy="914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25188" y="1401820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Go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7" y="2705171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Trust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3024" y="1377967"/>
            <a:ext cx="5029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Mercy without Justice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1798" y="2705170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Faith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114800" y="1962150"/>
            <a:ext cx="1219200" cy="814347"/>
          </a:xfrm>
          <a:prstGeom prst="rightArrow">
            <a:avLst/>
          </a:prstGeom>
          <a:gradFill>
            <a:gsLst>
              <a:gs pos="0">
                <a:srgbClr val="FF0000"/>
              </a:gs>
              <a:gs pos="34000">
                <a:srgbClr val="00FE00"/>
              </a:gs>
              <a:gs pos="68000">
                <a:srgbClr val="0000FE"/>
              </a:gs>
              <a:gs pos="100000">
                <a:schemeClr val="bg1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/>
          </a:p>
        </p:txBody>
      </p:sp>
      <p:sp>
        <p:nvSpPr>
          <p:cNvPr id="23" name="Rectangle 22"/>
          <p:cNvSpPr/>
          <p:nvPr/>
        </p:nvSpPr>
        <p:spPr>
          <a:xfrm>
            <a:off x="5638800" y="1912123"/>
            <a:ext cx="1371600" cy="914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8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/>
      <p:bldP spid="16" grpId="0"/>
      <p:bldP spid="18" grpId="0"/>
      <p:bldP spid="19" grpId="0"/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1335318"/>
            <a:ext cx="13716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9788" y="2555235"/>
            <a:ext cx="1371600" cy="914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445499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Stop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9285" y="2689269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Trust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55896" y="2689268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Faith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114800" y="1962150"/>
            <a:ext cx="1219200" cy="814347"/>
          </a:xfrm>
          <a:prstGeom prst="rightArrow">
            <a:avLst/>
          </a:prstGeom>
          <a:gradFill>
            <a:gsLst>
              <a:gs pos="0">
                <a:srgbClr val="FF0000"/>
              </a:gs>
              <a:gs pos="34000">
                <a:srgbClr val="00FE00"/>
              </a:gs>
              <a:gs pos="68000">
                <a:srgbClr val="0000FE"/>
              </a:gs>
              <a:gs pos="100000">
                <a:schemeClr val="bg1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/>
          </a:p>
        </p:txBody>
      </p:sp>
      <p:sp>
        <p:nvSpPr>
          <p:cNvPr id="22" name="Rectangle 21"/>
          <p:cNvSpPr/>
          <p:nvPr/>
        </p:nvSpPr>
        <p:spPr>
          <a:xfrm>
            <a:off x="5638800" y="1912123"/>
            <a:ext cx="1371600" cy="9144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71800" y="1469352"/>
            <a:ext cx="51054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b="1" dirty="0" smtClean="0"/>
              <a:t> Justice Without Mercy</a:t>
            </a:r>
          </a:p>
        </p:txBody>
      </p:sp>
    </p:spTree>
    <p:extLst>
      <p:ext uri="{BB962C8B-B14F-4D97-AF65-F5344CB8AC3E}">
        <p14:creationId xmlns:p14="http://schemas.microsoft.com/office/powerpoint/2010/main" val="10112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  <p:bldP spid="16" grpId="0"/>
      <p:bldP spid="19" grpId="0"/>
      <p:bldP spid="3" grpId="0" animBg="1"/>
      <p:bldP spid="22" grpId="0" animBg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1335318"/>
            <a:ext cx="13716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65690" y="2595603"/>
            <a:ext cx="1371600" cy="9144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445499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Stop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5188" y="2697833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Go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799" y="2697833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Mercy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114800" y="1962150"/>
            <a:ext cx="1219200" cy="814347"/>
          </a:xfrm>
          <a:prstGeom prst="rightArrow">
            <a:avLst/>
          </a:prstGeom>
          <a:gradFill>
            <a:gsLst>
              <a:gs pos="0">
                <a:srgbClr val="FF0000"/>
              </a:gs>
              <a:gs pos="34000">
                <a:srgbClr val="00FE00"/>
              </a:gs>
              <a:gs pos="68000">
                <a:srgbClr val="0000FE"/>
              </a:gs>
              <a:gs pos="100000">
                <a:schemeClr val="bg1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/>
          </a:p>
        </p:txBody>
      </p:sp>
      <p:sp>
        <p:nvSpPr>
          <p:cNvPr id="22" name="Rectangle 21"/>
          <p:cNvSpPr/>
          <p:nvPr/>
        </p:nvSpPr>
        <p:spPr>
          <a:xfrm>
            <a:off x="5638800" y="1912123"/>
            <a:ext cx="13716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71800" y="1469352"/>
            <a:ext cx="57150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b="1" dirty="0" smtClean="0"/>
              <a:t> Justice Without Faith</a:t>
            </a:r>
          </a:p>
        </p:txBody>
      </p:sp>
    </p:spTree>
    <p:extLst>
      <p:ext uri="{BB962C8B-B14F-4D97-AF65-F5344CB8AC3E}">
        <p14:creationId xmlns:p14="http://schemas.microsoft.com/office/powerpoint/2010/main" val="342031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/>
      <p:bldP spid="15" grpId="0"/>
      <p:bldP spid="18" grpId="0"/>
      <p:bldP spid="3" grpId="0" animBg="1"/>
      <p:bldP spid="22" grpId="0" animBg="1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1335318"/>
            <a:ext cx="13716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65690" y="2595603"/>
            <a:ext cx="1371600" cy="9144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65690" y="3867150"/>
            <a:ext cx="1371600" cy="914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445499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Stop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5188" y="2697833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Go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7" y="4001184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Trust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1469352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Justice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799" y="2697833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Mercy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1798" y="4001183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Faith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15000" y="1335316"/>
            <a:ext cx="3124200" cy="3446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495800" y="2651260"/>
            <a:ext cx="1219200" cy="814347"/>
          </a:xfrm>
          <a:prstGeom prst="rightArrow">
            <a:avLst/>
          </a:prstGeom>
          <a:gradFill>
            <a:gsLst>
              <a:gs pos="0">
                <a:srgbClr val="FF0000"/>
              </a:gs>
              <a:gs pos="34000">
                <a:srgbClr val="00FE00"/>
              </a:gs>
              <a:gs pos="68000">
                <a:srgbClr val="0000FE"/>
              </a:gs>
              <a:gs pos="100000">
                <a:schemeClr val="bg1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1426771"/>
            <a:ext cx="2667000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[</a:t>
            </a:r>
            <a:r>
              <a:rPr lang="en-US" sz="1800" dirty="0" smtClean="0">
                <a:solidFill>
                  <a:schemeClr val="tx1"/>
                </a:solidFill>
              </a:rPr>
              <a:t>Matthew </a:t>
            </a:r>
            <a:r>
              <a:rPr lang="en-US" sz="1800" dirty="0">
                <a:solidFill>
                  <a:schemeClr val="tx1"/>
                </a:solidFill>
              </a:rPr>
              <a:t>23:23 NKJV] 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"Woe </a:t>
            </a:r>
            <a:r>
              <a:rPr lang="en-US" sz="1800" dirty="0">
                <a:solidFill>
                  <a:schemeClr val="tx1"/>
                </a:solidFill>
              </a:rPr>
              <a:t>to you, scribes and Pharisees, hypocrites! For you pay tithe of mint and anise and </a:t>
            </a:r>
            <a:r>
              <a:rPr lang="en-US" sz="1800" dirty="0" err="1">
                <a:solidFill>
                  <a:schemeClr val="tx1"/>
                </a:solidFill>
              </a:rPr>
              <a:t>cummin</a:t>
            </a:r>
            <a:r>
              <a:rPr lang="en-US" sz="1800" dirty="0">
                <a:solidFill>
                  <a:schemeClr val="tx1"/>
                </a:solidFill>
              </a:rPr>
              <a:t>, and have neglected the weightier [matters] of the law: </a:t>
            </a:r>
            <a:r>
              <a:rPr lang="en-US" sz="1800" b="1" u="sng" dirty="0">
                <a:solidFill>
                  <a:schemeClr val="tx1"/>
                </a:solidFill>
              </a:rPr>
              <a:t>justice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u="sng" dirty="0">
                <a:solidFill>
                  <a:schemeClr val="tx1"/>
                </a:solidFill>
              </a:rPr>
              <a:t>mercy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u="sng" dirty="0">
                <a:solidFill>
                  <a:schemeClr val="tx1"/>
                </a:solidFill>
              </a:rPr>
              <a:t>faith</a:t>
            </a:r>
            <a:r>
              <a:rPr lang="en-US" sz="1800" dirty="0">
                <a:solidFill>
                  <a:schemeClr val="tx1"/>
                </a:solidFill>
              </a:rPr>
              <a:t>. These you ought to have done, without leaving the others undone.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7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3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1023897"/>
            <a:ext cx="4495800" cy="4095749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t="26279" r="64435" b="35537"/>
          <a:stretch/>
        </p:blipFill>
        <p:spPr bwMode="auto">
          <a:xfrm>
            <a:off x="28494" y="2131100"/>
            <a:ext cx="2362200" cy="285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823" y="1480986"/>
            <a:ext cx="20951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3147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25" y="1273973"/>
            <a:ext cx="8686799" cy="3621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b="1" dirty="0" smtClean="0"/>
              <a:t>Mat 5:14, 16 </a:t>
            </a:r>
            <a:r>
              <a:rPr lang="en-US" b="1" dirty="0"/>
              <a:t>NKJV </a:t>
            </a:r>
            <a:endParaRPr lang="en-US" b="1" dirty="0" smtClean="0"/>
          </a:p>
          <a:p>
            <a:pPr algn="l"/>
            <a:r>
              <a:rPr lang="en-US" dirty="0" smtClean="0"/>
              <a:t>"</a:t>
            </a:r>
            <a:r>
              <a:rPr lang="en-US" u="sng" dirty="0"/>
              <a:t>You are the light of the world</a:t>
            </a:r>
            <a:r>
              <a:rPr lang="en-US" dirty="0"/>
              <a:t>. A city that is set on a hill cannot be </a:t>
            </a:r>
            <a:r>
              <a:rPr lang="en-US" dirty="0" smtClean="0"/>
              <a:t>hidden… </a:t>
            </a:r>
            <a:r>
              <a:rPr lang="en-US" u="sng" dirty="0" smtClean="0"/>
              <a:t>Let </a:t>
            </a:r>
            <a:r>
              <a:rPr lang="en-US" u="sng" dirty="0"/>
              <a:t>your light so shine</a:t>
            </a:r>
            <a:r>
              <a:rPr lang="en-US" dirty="0"/>
              <a:t> before men, that they may see your good works and glorify your Father in heaven</a:t>
            </a:r>
            <a:r>
              <a:rPr lang="en-US" dirty="0" smtClean="0"/>
              <a:t>.”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80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25" y="1472748"/>
            <a:ext cx="8686799" cy="25135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b="1" dirty="0" smtClean="0"/>
              <a:t>Mat 6:22 NKJV</a:t>
            </a:r>
          </a:p>
          <a:p>
            <a:pPr algn="l"/>
            <a:r>
              <a:rPr lang="en-US" dirty="0" smtClean="0"/>
              <a:t>"</a:t>
            </a:r>
            <a:r>
              <a:rPr lang="en-US" dirty="0"/>
              <a:t>The </a:t>
            </a:r>
            <a:r>
              <a:rPr lang="en-US" b="1" u="sng" dirty="0"/>
              <a:t>lamp of the body is the eye</a:t>
            </a:r>
            <a:r>
              <a:rPr lang="en-US" dirty="0"/>
              <a:t>. If therefore your </a:t>
            </a:r>
            <a:r>
              <a:rPr lang="en-US" b="1" u="sng" dirty="0"/>
              <a:t>eye is good</a:t>
            </a:r>
            <a:r>
              <a:rPr lang="en-US" dirty="0"/>
              <a:t>, your whole body will be </a:t>
            </a:r>
            <a:r>
              <a:rPr lang="en-US" b="1" u="sng" dirty="0"/>
              <a:t>full of </a:t>
            </a:r>
            <a:r>
              <a:rPr lang="en-US" b="1" u="sng" dirty="0" smtClean="0"/>
              <a:t>light.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076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25" y="1472748"/>
            <a:ext cx="8686799" cy="30675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b="1" dirty="0" smtClean="0"/>
              <a:t>Matthew 6:23 NKJV</a:t>
            </a:r>
          </a:p>
          <a:p>
            <a:pPr algn="l"/>
            <a:r>
              <a:rPr lang="en-US" dirty="0" smtClean="0"/>
              <a:t>But </a:t>
            </a:r>
            <a:r>
              <a:rPr lang="en-US" dirty="0"/>
              <a:t>if </a:t>
            </a:r>
            <a:r>
              <a:rPr lang="en-US" b="1" u="sng" dirty="0"/>
              <a:t>your eye is bad</a:t>
            </a:r>
            <a:r>
              <a:rPr lang="en-US" dirty="0"/>
              <a:t>, your whole body will be full of darkness. If therefore the </a:t>
            </a:r>
            <a:r>
              <a:rPr lang="en-US" b="1" u="sng" dirty="0"/>
              <a:t>light that is in you is darkness, how great [is] that darkness!</a:t>
            </a:r>
          </a:p>
        </p:txBody>
      </p:sp>
    </p:spTree>
    <p:extLst>
      <p:ext uri="{BB962C8B-B14F-4D97-AF65-F5344CB8AC3E}">
        <p14:creationId xmlns:p14="http://schemas.microsoft.com/office/powerpoint/2010/main" val="38941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25" y="1472748"/>
            <a:ext cx="8686799" cy="25135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b="1" dirty="0" smtClean="0"/>
              <a:t>Mat 6:22 NKJV</a:t>
            </a:r>
          </a:p>
          <a:p>
            <a:pPr algn="l"/>
            <a:r>
              <a:rPr lang="en-US" dirty="0" smtClean="0"/>
              <a:t>"</a:t>
            </a:r>
            <a:r>
              <a:rPr lang="en-US" dirty="0"/>
              <a:t>The </a:t>
            </a:r>
            <a:r>
              <a:rPr lang="en-US" b="1" u="sng" dirty="0"/>
              <a:t>lamp of the body is the eye</a:t>
            </a:r>
            <a:r>
              <a:rPr lang="en-US" dirty="0"/>
              <a:t>. If therefore your </a:t>
            </a:r>
            <a:r>
              <a:rPr lang="en-US" b="1" u="sng" dirty="0"/>
              <a:t>eye is good</a:t>
            </a:r>
            <a:r>
              <a:rPr lang="en-US" dirty="0"/>
              <a:t>, your whole body will be </a:t>
            </a:r>
            <a:r>
              <a:rPr lang="en-US" b="1" u="sng" dirty="0"/>
              <a:t>full of </a:t>
            </a:r>
            <a:r>
              <a:rPr lang="en-US" b="1" u="sng" dirty="0" smtClean="0"/>
              <a:t>light.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734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107002"/>
            <a:ext cx="4038599" cy="261610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Genesis 1:3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Then </a:t>
            </a:r>
            <a:r>
              <a:rPr lang="en-US" sz="3600" dirty="0">
                <a:solidFill>
                  <a:schemeClr val="bg1"/>
                </a:solidFill>
              </a:rPr>
              <a:t>God said,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"</a:t>
            </a:r>
            <a:r>
              <a:rPr lang="en-US" sz="3600" dirty="0">
                <a:solidFill>
                  <a:schemeClr val="bg1"/>
                </a:solidFill>
              </a:rPr>
              <a:t>Let there be light"; and there was light.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1123950"/>
            <a:ext cx="4571999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Rev </a:t>
            </a:r>
            <a:r>
              <a:rPr lang="en-US" sz="3600" b="1" dirty="0">
                <a:solidFill>
                  <a:schemeClr val="bg1"/>
                </a:solidFill>
              </a:rPr>
              <a:t>22:5 </a:t>
            </a:r>
            <a:r>
              <a:rPr lang="en-US" sz="3600" b="1" dirty="0" smtClean="0">
                <a:solidFill>
                  <a:schemeClr val="bg1"/>
                </a:solidFill>
              </a:rPr>
              <a:t>NKJV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There </a:t>
            </a:r>
            <a:r>
              <a:rPr lang="en-US" sz="3600" dirty="0">
                <a:solidFill>
                  <a:schemeClr val="bg1"/>
                </a:solidFill>
              </a:rPr>
              <a:t>shall be no night there: They need no lamp nor light of the sun, for the Lord God gives them light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047750"/>
            <a:ext cx="4495800" cy="409574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823" y="1480986"/>
            <a:ext cx="20951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Red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t="26744" r="64522" b="36345"/>
          <a:stretch/>
        </p:blipFill>
        <p:spPr bwMode="auto">
          <a:xfrm>
            <a:off x="33793" y="2158625"/>
            <a:ext cx="2359152" cy="276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9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047750"/>
            <a:ext cx="4495800" cy="409574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823" y="1480986"/>
            <a:ext cx="20951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Green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1047751"/>
            <a:ext cx="4495800" cy="4095749"/>
          </a:xfrm>
          <a:prstGeom prst="rect">
            <a:avLst/>
          </a:prstGeom>
          <a:solidFill>
            <a:srgbClr val="00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t="26434" r="64522" b="36583"/>
          <a:stretch/>
        </p:blipFill>
        <p:spPr bwMode="auto">
          <a:xfrm>
            <a:off x="60695" y="2098079"/>
            <a:ext cx="2359152" cy="276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5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047750"/>
            <a:ext cx="4495800" cy="409574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984" y="1496888"/>
            <a:ext cx="20951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Blue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1047751"/>
            <a:ext cx="4495800" cy="4095749"/>
          </a:xfrm>
          <a:prstGeom prst="rect">
            <a:avLst/>
          </a:prstGeom>
          <a:solidFill>
            <a:srgbClr val="0000FF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t="26316" r="64522" b="36842"/>
          <a:stretch/>
        </p:blipFill>
        <p:spPr bwMode="auto">
          <a:xfrm>
            <a:off x="32866" y="2143219"/>
            <a:ext cx="2359152" cy="275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4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047750"/>
            <a:ext cx="4495800" cy="409574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984" y="1496888"/>
            <a:ext cx="20951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Light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1045928"/>
            <a:ext cx="4495800" cy="40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t="26279" r="64522" b="35537"/>
          <a:stretch/>
        </p:blipFill>
        <p:spPr bwMode="auto">
          <a:xfrm>
            <a:off x="26637" y="2172002"/>
            <a:ext cx="2359152" cy="285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0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1335318"/>
            <a:ext cx="13716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65690" y="2595603"/>
            <a:ext cx="1371600" cy="9144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65690" y="3867150"/>
            <a:ext cx="1371600" cy="914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445499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Stop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5188" y="2697833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Go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7" y="4001184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Trust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1469352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Justice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799" y="2697833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Mercy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1798" y="4001183"/>
            <a:ext cx="148557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b="1" dirty="0" smtClean="0"/>
              <a:t>Faith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15000" y="1335316"/>
            <a:ext cx="3124200" cy="3446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495800" y="2651260"/>
            <a:ext cx="1219200" cy="814347"/>
          </a:xfrm>
          <a:prstGeom prst="rightArrow">
            <a:avLst/>
          </a:prstGeom>
          <a:gradFill>
            <a:gsLst>
              <a:gs pos="0">
                <a:srgbClr val="FF0000"/>
              </a:gs>
              <a:gs pos="34000">
                <a:srgbClr val="00FE00"/>
              </a:gs>
              <a:gs pos="68000">
                <a:srgbClr val="0000FE"/>
              </a:gs>
              <a:gs pos="100000">
                <a:schemeClr val="bg1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1426771"/>
            <a:ext cx="2667000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60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[</a:t>
            </a:r>
            <a:r>
              <a:rPr lang="en-US" sz="1800" dirty="0" smtClean="0">
                <a:solidFill>
                  <a:schemeClr val="tx1"/>
                </a:solidFill>
              </a:rPr>
              <a:t>Matthew </a:t>
            </a:r>
            <a:r>
              <a:rPr lang="en-US" sz="1800" dirty="0">
                <a:solidFill>
                  <a:schemeClr val="tx1"/>
                </a:solidFill>
              </a:rPr>
              <a:t>23:23 NKJV] 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"Woe </a:t>
            </a:r>
            <a:r>
              <a:rPr lang="en-US" sz="1800" dirty="0">
                <a:solidFill>
                  <a:schemeClr val="tx1"/>
                </a:solidFill>
              </a:rPr>
              <a:t>to you, scribes and Pharisees, hypocrites! For you pay tithe of mint and anise and </a:t>
            </a:r>
            <a:r>
              <a:rPr lang="en-US" sz="1800" dirty="0" err="1">
                <a:solidFill>
                  <a:schemeClr val="tx1"/>
                </a:solidFill>
              </a:rPr>
              <a:t>cummin</a:t>
            </a:r>
            <a:r>
              <a:rPr lang="en-US" sz="1800" dirty="0">
                <a:solidFill>
                  <a:schemeClr val="tx1"/>
                </a:solidFill>
              </a:rPr>
              <a:t>, and have neglected the weightier [matters] of the law: </a:t>
            </a:r>
            <a:r>
              <a:rPr lang="en-US" sz="1800" b="1" u="sng" dirty="0">
                <a:solidFill>
                  <a:schemeClr val="tx1"/>
                </a:solidFill>
              </a:rPr>
              <a:t>justice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u="sng" dirty="0">
                <a:solidFill>
                  <a:schemeClr val="tx1"/>
                </a:solidFill>
              </a:rPr>
              <a:t>mercy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u="sng" dirty="0">
                <a:solidFill>
                  <a:schemeClr val="tx1"/>
                </a:solidFill>
              </a:rPr>
              <a:t>faith</a:t>
            </a:r>
            <a:r>
              <a:rPr lang="en-US" sz="1800" dirty="0">
                <a:solidFill>
                  <a:schemeClr val="tx1"/>
                </a:solidFill>
              </a:rPr>
              <a:t>. These you ought to have done, without leaving the others undone.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3" grpId="0" animBg="1"/>
      <p:bldP spid="21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13629</TotalTime>
  <Words>736</Words>
  <Application>Microsoft Office PowerPoint</Application>
  <PresentationFormat>On-screen Show (16:9)</PresentationFormat>
  <Paragraphs>99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Miller</dc:creator>
  <cp:lastModifiedBy>John Miller</cp:lastModifiedBy>
  <cp:revision>210</cp:revision>
  <dcterms:created xsi:type="dcterms:W3CDTF">2019-01-12T02:26:18Z</dcterms:created>
  <dcterms:modified xsi:type="dcterms:W3CDTF">2019-07-20T16:06:21Z</dcterms:modified>
</cp:coreProperties>
</file>