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42"/>
  </p:notesMasterIdLst>
  <p:handoutMasterIdLst>
    <p:handoutMasterId r:id="rId43"/>
  </p:handoutMasterIdLst>
  <p:sldIdLst>
    <p:sldId id="256" r:id="rId2"/>
    <p:sldId id="275" r:id="rId3"/>
    <p:sldId id="326" r:id="rId4"/>
    <p:sldId id="325" r:id="rId5"/>
    <p:sldId id="300" r:id="rId6"/>
    <p:sldId id="257" r:id="rId7"/>
    <p:sldId id="292" r:id="rId8"/>
    <p:sldId id="293" r:id="rId9"/>
    <p:sldId id="294" r:id="rId10"/>
    <p:sldId id="297" r:id="rId11"/>
    <p:sldId id="298" r:id="rId12"/>
    <p:sldId id="301" r:id="rId13"/>
    <p:sldId id="299" r:id="rId14"/>
    <p:sldId id="303" r:id="rId15"/>
    <p:sldId id="327"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8" r:id="rId37"/>
    <p:sldId id="330" r:id="rId38"/>
    <p:sldId id="331" r:id="rId39"/>
    <p:sldId id="332" r:id="rId40"/>
    <p:sldId id="324" r:id="rId4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59" autoAdjust="0"/>
    <p:restoredTop sz="57212" autoAdjust="0"/>
  </p:normalViewPr>
  <p:slideViewPr>
    <p:cSldViewPr>
      <p:cViewPr varScale="1">
        <p:scale>
          <a:sx n="51" d="100"/>
          <a:sy n="51" d="100"/>
        </p:scale>
        <p:origin x="2126"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9" d="100"/>
          <a:sy n="89" d="100"/>
        </p:scale>
        <p:origin x="2016"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31570EA-DDDF-4D6D-9808-08EB24858AD2}" type="datetimeFigureOut">
              <a:rPr lang="en-US" smtClean="0"/>
              <a:pPr/>
              <a:t>12/16/2018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0FDC2EC1-5DF0-4287-B0B0-BFAA0B63AF0A}" type="slidenum">
              <a:rPr lang="en-US" smtClean="0"/>
              <a:pPr/>
              <a:t>‹#›</a:t>
            </a:fld>
            <a:endParaRPr lang="en-US"/>
          </a:p>
        </p:txBody>
      </p:sp>
    </p:spTree>
    <p:extLst>
      <p:ext uri="{BB962C8B-B14F-4D97-AF65-F5344CB8AC3E}">
        <p14:creationId xmlns:p14="http://schemas.microsoft.com/office/powerpoint/2010/main" val="2997218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B9CFF47-D1D9-4B81-BD44-7833750F6D4E}" type="datetimeFigureOut">
              <a:rPr lang="en-US" smtClean="0"/>
              <a:pPr/>
              <a:t>12/16/2018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0109CC1-9034-49C9-B0CF-6442878B4044}" type="slidenum">
              <a:rPr lang="en-US" smtClean="0"/>
              <a:pPr/>
              <a:t>‹#›</a:t>
            </a:fld>
            <a:endParaRPr lang="en-US"/>
          </a:p>
        </p:txBody>
      </p:sp>
    </p:spTree>
    <p:extLst>
      <p:ext uri="{BB962C8B-B14F-4D97-AF65-F5344CB8AC3E}">
        <p14:creationId xmlns:p14="http://schemas.microsoft.com/office/powerpoint/2010/main" val="305358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blegateway.com/passage/?search=Psalm+8:3-8&amp;version=NKJV#fen-NKJV-14017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biblegateway.com/passage/?search=Psalm+8:3-8&amp;version=NKJV#fen-NKJV-14018b"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iblegateway.com/passage/?search=Rev+20:4-15&amp;version=NKJV#fen-NKJV-31043a"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biblegateway.com/passage/?search=Rev+20:4-15&amp;version=NKJV#fen-NKJV-31053d" TargetMode="External"/><Relationship Id="rId5" Type="http://schemas.openxmlformats.org/officeDocument/2006/relationships/hyperlink" Target="https://www.biblegateway.com/passage/?search=Rev+20:4-15&amp;version=NKJV#fen-NKJV-31051c" TargetMode="External"/><Relationship Id="rId4" Type="http://schemas.openxmlformats.org/officeDocument/2006/relationships/hyperlink" Target="https://www.biblegateway.com/passage/?search=Rev+20:4-15&amp;version=NKJV#fen-NKJV-31049b"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blegateway.com/passage/?search=2+Pet+1:4&amp;version=NKJV#fen-NKJV-30484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blegateway.com/passage/?search=Rom+6:23&amp;version=NKJV#fen-NKJV-28092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Greetings. The message today will be an overview of the United Church of God’s Fundamental belief on Humanity. I encourage everyone to </a:t>
            </a:r>
            <a:r>
              <a:rPr lang="en-US" sz="1200" kern="1200" baseline="0" dirty="0" smtClean="0">
                <a:solidFill>
                  <a:schemeClr val="tx1"/>
                </a:solidFill>
                <a:latin typeface="+mn-lt"/>
                <a:ea typeface="+mn-ea"/>
                <a:cs typeface="+mn-cs"/>
              </a:rPr>
              <a:t>periodically read the Fundamental </a:t>
            </a:r>
            <a:r>
              <a:rPr lang="en-US" sz="1200" kern="1200" baseline="0" dirty="0">
                <a:solidFill>
                  <a:schemeClr val="tx1"/>
                </a:solidFill>
                <a:latin typeface="+mn-lt"/>
                <a:ea typeface="+mn-ea"/>
                <a:cs typeface="+mn-cs"/>
              </a:rPr>
              <a:t>Beliefs</a:t>
            </a:r>
            <a:r>
              <a:rPr lang="en-US"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{Click} We will cover Humanity {Read Slide} Somewhere in my past I read or heard a statistic that ½ of everyone that ever lived is alive today. I think that statistic is post-flood but I actually don’t know.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{Click} For those of you that are alive at beginning of the message let’s hope you are still alive at the end of the message. {Click} {Wait}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1</a:t>
            </a:fld>
            <a:endParaRPr lang="en-US"/>
          </a:p>
        </p:txBody>
      </p:sp>
    </p:spTree>
    <p:extLst>
      <p:ext uri="{BB962C8B-B14F-4D97-AF65-F5344CB8AC3E}">
        <p14:creationId xmlns:p14="http://schemas.microsoft.com/office/powerpoint/2010/main" val="78716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Psalm 8:3-8</a:t>
            </a:r>
          </a:p>
          <a:p>
            <a:r>
              <a:rPr lang="en-US" sz="1200" kern="1200" baseline="0" dirty="0" smtClean="0">
                <a:solidFill>
                  <a:schemeClr val="tx1"/>
                </a:solidFill>
                <a:latin typeface="+mn-lt"/>
                <a:ea typeface="+mn-ea"/>
                <a:cs typeface="+mn-cs"/>
              </a:rPr>
              <a:t>How </a:t>
            </a:r>
            <a:r>
              <a:rPr lang="en-US" sz="1200" kern="1200" baseline="0" dirty="0">
                <a:solidFill>
                  <a:schemeClr val="tx1"/>
                </a:solidFill>
                <a:latin typeface="+mn-lt"/>
                <a:ea typeface="+mn-ea"/>
                <a:cs typeface="+mn-cs"/>
              </a:rPr>
              <a:t>are we made in God’s Image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a:t>
            </a:r>
            <a:r>
              <a:rPr lang="en-US" sz="1200" b="0" i="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{Click} {Read Slide}</a:t>
            </a:r>
          </a:p>
          <a:p>
            <a:r>
              <a:rPr lang="en-US" sz="1200" b="0" i="0" kern="1200" dirty="0">
                <a:solidFill>
                  <a:schemeClr val="tx1"/>
                </a:solidFill>
                <a:effectLst/>
                <a:latin typeface="+mn-lt"/>
                <a:ea typeface="+mn-ea"/>
                <a:cs typeface="+mn-cs"/>
              </a:rPr>
              <a:t>{Click}</a:t>
            </a:r>
            <a:r>
              <a:rPr lang="en-US" sz="1200" b="0" i="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{Read Slide}</a:t>
            </a:r>
          </a:p>
          <a:p>
            <a:r>
              <a:rPr lang="en-US" sz="1200" b="0" i="1" kern="1200" dirty="0" smtClean="0">
                <a:solidFill>
                  <a:schemeClr val="tx1"/>
                </a:solidFill>
                <a:effectLst/>
                <a:latin typeface="+mn-lt"/>
                <a:ea typeface="+mn-ea"/>
                <a:cs typeface="+mn-cs"/>
              </a:rPr>
              <a:t>Psalm 8:3-8 New King James Version (NKJV)</a:t>
            </a:r>
            <a:r>
              <a:rPr lang="en-US" sz="1200" b="0" i="1" kern="1200" baseline="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3 </a:t>
            </a:r>
            <a:r>
              <a:rPr lang="en-US" sz="1200" b="0" i="1" kern="1200" dirty="0" smtClean="0">
                <a:solidFill>
                  <a:schemeClr val="tx1"/>
                </a:solidFill>
                <a:effectLst/>
                <a:latin typeface="+mn-lt"/>
                <a:ea typeface="+mn-ea"/>
                <a:cs typeface="+mn-cs"/>
              </a:rPr>
              <a:t>When I consider Your heavens, the work of Your fingers,</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The moon and the stars, which You have ordained, </a:t>
            </a:r>
            <a:r>
              <a:rPr lang="en-US" sz="1200" b="1" i="1" kern="1200" baseline="30000" dirty="0" smtClean="0">
                <a:solidFill>
                  <a:schemeClr val="tx1"/>
                </a:solidFill>
                <a:effectLst/>
                <a:latin typeface="+mn-lt"/>
                <a:ea typeface="+mn-ea"/>
                <a:cs typeface="+mn-cs"/>
              </a:rPr>
              <a:t>4 </a:t>
            </a:r>
            <a:r>
              <a:rPr lang="en-US" sz="1200" b="0" i="1" kern="1200" dirty="0" smtClean="0">
                <a:solidFill>
                  <a:schemeClr val="tx1"/>
                </a:solidFill>
                <a:effectLst/>
                <a:latin typeface="+mn-lt"/>
                <a:ea typeface="+mn-ea"/>
                <a:cs typeface="+mn-cs"/>
              </a:rPr>
              <a:t>What is man that You are mindful of him, And the son of man that You visit</a:t>
            </a:r>
            <a:r>
              <a:rPr lang="en-US" sz="1200" b="0" i="1" kern="1200" baseline="30000" dirty="0" smtClean="0">
                <a:solidFill>
                  <a:schemeClr val="tx1"/>
                </a:solidFill>
                <a:effectLst/>
                <a:latin typeface="+mn-lt"/>
                <a:ea typeface="+mn-ea"/>
                <a:cs typeface="+mn-cs"/>
              </a:rPr>
              <a:t>[</a:t>
            </a:r>
            <a:r>
              <a:rPr lang="en-US" sz="1200" b="0" i="1" u="none" strike="noStrike" kern="1200" baseline="30000" dirty="0" smtClean="0">
                <a:solidFill>
                  <a:schemeClr val="tx1"/>
                </a:solidFill>
                <a:effectLst/>
                <a:latin typeface="+mn-lt"/>
                <a:ea typeface="+mn-ea"/>
                <a:cs typeface="+mn-cs"/>
                <a:hlinkClick r:id="rId3" tooltip="See footnote a"/>
              </a:rPr>
              <a:t>a</a:t>
            </a:r>
            <a:r>
              <a:rPr lang="en-US" sz="1200" b="0" i="1" kern="1200" baseline="300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 him? </a:t>
            </a:r>
            <a:r>
              <a:rPr lang="en-US" sz="1200" b="1" i="1" kern="1200" baseline="30000" dirty="0" smtClean="0">
                <a:solidFill>
                  <a:schemeClr val="tx1"/>
                </a:solidFill>
                <a:effectLst/>
                <a:latin typeface="+mn-lt"/>
                <a:ea typeface="+mn-ea"/>
                <a:cs typeface="+mn-cs"/>
              </a:rPr>
              <a:t>5 </a:t>
            </a:r>
            <a:r>
              <a:rPr lang="en-US" sz="1200" b="0" i="1" kern="1200" dirty="0" smtClean="0">
                <a:solidFill>
                  <a:schemeClr val="tx1"/>
                </a:solidFill>
                <a:effectLst/>
                <a:latin typeface="+mn-lt"/>
                <a:ea typeface="+mn-ea"/>
                <a:cs typeface="+mn-cs"/>
              </a:rPr>
              <a:t>For You have made him a little lower than </a:t>
            </a:r>
            <a:r>
              <a:rPr lang="en-US" sz="1200" b="0" i="1" kern="1200" baseline="30000" dirty="0" smtClean="0">
                <a:solidFill>
                  <a:schemeClr val="tx1"/>
                </a:solidFill>
                <a:effectLst/>
                <a:latin typeface="+mn-lt"/>
                <a:ea typeface="+mn-ea"/>
                <a:cs typeface="+mn-cs"/>
              </a:rPr>
              <a:t>[</a:t>
            </a:r>
            <a:r>
              <a:rPr lang="en-US" sz="1200" b="0" i="1" u="none" strike="noStrike" kern="1200" baseline="30000" dirty="0" smtClean="0">
                <a:solidFill>
                  <a:schemeClr val="tx1"/>
                </a:solidFill>
                <a:effectLst/>
                <a:latin typeface="+mn-lt"/>
                <a:ea typeface="+mn-ea"/>
                <a:cs typeface="+mn-cs"/>
                <a:hlinkClick r:id="rId4" tooltip="See footnote b"/>
              </a:rPr>
              <a:t>b</a:t>
            </a:r>
            <a:r>
              <a:rPr lang="en-US" sz="1200" b="0" i="1" kern="1200" baseline="300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the angels,</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And You have crowned him with glory and honor. </a:t>
            </a:r>
            <a:r>
              <a:rPr lang="en-US" sz="1200" b="1" i="1" kern="1200" baseline="30000" dirty="0" smtClean="0">
                <a:solidFill>
                  <a:schemeClr val="tx1"/>
                </a:solidFill>
                <a:effectLst/>
                <a:latin typeface="+mn-lt"/>
                <a:ea typeface="+mn-ea"/>
                <a:cs typeface="+mn-cs"/>
              </a:rPr>
              <a:t>6 </a:t>
            </a:r>
            <a:r>
              <a:rPr lang="en-US" sz="1200" b="0" i="1" kern="1200" dirty="0" smtClean="0">
                <a:solidFill>
                  <a:schemeClr val="tx1"/>
                </a:solidFill>
                <a:effectLst/>
                <a:latin typeface="+mn-lt"/>
                <a:ea typeface="+mn-ea"/>
                <a:cs typeface="+mn-cs"/>
              </a:rPr>
              <a:t>You have made him to have dominion over the works of Your hands; You have put all things under his feet, </a:t>
            </a:r>
            <a:r>
              <a:rPr lang="en-US" sz="1200" b="1" i="1" kern="1200" baseline="30000" dirty="0" smtClean="0">
                <a:solidFill>
                  <a:schemeClr val="tx1"/>
                </a:solidFill>
                <a:effectLst/>
                <a:latin typeface="+mn-lt"/>
                <a:ea typeface="+mn-ea"/>
                <a:cs typeface="+mn-cs"/>
              </a:rPr>
              <a:t>7 </a:t>
            </a:r>
            <a:r>
              <a:rPr lang="en-US" sz="1200" b="0" i="1" kern="1200" dirty="0" smtClean="0">
                <a:solidFill>
                  <a:schemeClr val="tx1"/>
                </a:solidFill>
                <a:effectLst/>
                <a:latin typeface="+mn-lt"/>
                <a:ea typeface="+mn-ea"/>
                <a:cs typeface="+mn-cs"/>
              </a:rPr>
              <a:t>All sheep and oxen—</a:t>
            </a:r>
            <a:br>
              <a:rPr lang="en-US" sz="1200" b="0" i="1" kern="1200" dirty="0" smtClean="0">
                <a:solidFill>
                  <a:schemeClr val="tx1"/>
                </a:solidFill>
                <a:effectLst/>
                <a:latin typeface="+mn-lt"/>
                <a:ea typeface="+mn-ea"/>
                <a:cs typeface="+mn-cs"/>
              </a:rPr>
            </a:br>
            <a:r>
              <a:rPr lang="en-US" sz="1200" b="0" i="1" kern="1200" dirty="0" smtClean="0">
                <a:solidFill>
                  <a:schemeClr val="tx1"/>
                </a:solidFill>
                <a:effectLst/>
                <a:latin typeface="+mn-lt"/>
                <a:ea typeface="+mn-ea"/>
                <a:cs typeface="+mn-cs"/>
              </a:rPr>
              <a:t>Even the beasts of the field, </a:t>
            </a:r>
            <a:r>
              <a:rPr lang="en-US" sz="1200" b="1" i="1" kern="1200" baseline="30000" dirty="0" smtClean="0">
                <a:solidFill>
                  <a:schemeClr val="tx1"/>
                </a:solidFill>
                <a:effectLst/>
                <a:latin typeface="+mn-lt"/>
                <a:ea typeface="+mn-ea"/>
                <a:cs typeface="+mn-cs"/>
              </a:rPr>
              <a:t>8 </a:t>
            </a:r>
            <a:r>
              <a:rPr lang="en-US" sz="1200" b="0" i="1" kern="1200" dirty="0" smtClean="0">
                <a:solidFill>
                  <a:schemeClr val="tx1"/>
                </a:solidFill>
                <a:effectLst/>
                <a:latin typeface="+mn-lt"/>
                <a:ea typeface="+mn-ea"/>
                <a:cs typeface="+mn-cs"/>
              </a:rPr>
              <a:t>The birds of the air, And the fish of the sea That pass through the paths of the seas.</a:t>
            </a: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How </a:t>
            </a:r>
            <a:r>
              <a:rPr lang="en-US" sz="1200" kern="1200" baseline="0" dirty="0">
                <a:solidFill>
                  <a:schemeClr val="tx1"/>
                </a:solidFill>
                <a:latin typeface="+mn-lt"/>
                <a:ea typeface="+mn-ea"/>
                <a:cs typeface="+mn-cs"/>
              </a:rPr>
              <a:t>are we inferior to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a:t>
            </a:r>
            <a:r>
              <a:rPr lang="en-US" sz="1200" b="0" i="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{Click} {Read Slide}</a:t>
            </a:r>
          </a:p>
          <a:p>
            <a:r>
              <a:rPr lang="en-US" sz="1200" b="0" i="0" kern="1200" dirty="0">
                <a:solidFill>
                  <a:schemeClr val="tx1"/>
                </a:solidFill>
                <a:effectLst/>
                <a:latin typeface="+mn-lt"/>
                <a:ea typeface="+mn-ea"/>
                <a:cs typeface="+mn-cs"/>
              </a:rPr>
              <a:t>{Click}</a:t>
            </a:r>
            <a:r>
              <a:rPr lang="en-US" sz="1200" b="0" i="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{Read Slide}</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10</a:t>
            </a:fld>
            <a:endParaRPr lang="en-US"/>
          </a:p>
        </p:txBody>
      </p:sp>
    </p:spTree>
    <p:extLst>
      <p:ext uri="{BB962C8B-B14F-4D97-AF65-F5344CB8AC3E}">
        <p14:creationId xmlns:p14="http://schemas.microsoft.com/office/powerpoint/2010/main" val="155954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Turn to John 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{Click}</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Humanity </a:t>
            </a:r>
            <a:r>
              <a:rPr lang="en-US" sz="1200" kern="1200" baseline="0" dirty="0">
                <a:solidFill>
                  <a:schemeClr val="tx1"/>
                </a:solidFill>
                <a:latin typeface="+mn-lt"/>
                <a:ea typeface="+mn-ea"/>
                <a:cs typeface="+mn-cs"/>
              </a:rPr>
              <a:t>does die. Death is described as </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{Read Slide}</a:t>
            </a:r>
            <a:endParaRPr lang="en-US"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John 11:11-14 (NKJV)</a:t>
            </a:r>
            <a:r>
              <a:rPr lang="en-US" sz="1200" b="0" i="0" kern="1200" baseline="0" dirty="0" smtClean="0">
                <a:solidFill>
                  <a:schemeClr val="tx1"/>
                </a:solidFill>
                <a:effectLst/>
                <a:latin typeface="+mn-lt"/>
                <a:ea typeface="+mn-ea"/>
                <a:cs typeface="+mn-cs"/>
              </a:rPr>
              <a:t> </a:t>
            </a:r>
            <a:r>
              <a:rPr lang="en-US" sz="1200" b="1" i="0" kern="1200" baseline="30000" dirty="0" smtClean="0">
                <a:solidFill>
                  <a:schemeClr val="tx1"/>
                </a:solidFill>
                <a:effectLst/>
                <a:latin typeface="+mn-lt"/>
                <a:ea typeface="+mn-ea"/>
                <a:cs typeface="+mn-cs"/>
              </a:rPr>
              <a:t>11 </a:t>
            </a:r>
            <a:r>
              <a:rPr lang="en-US" sz="1200" b="0" i="0" kern="1200" dirty="0" smtClean="0">
                <a:solidFill>
                  <a:schemeClr val="tx1"/>
                </a:solidFill>
                <a:effectLst/>
                <a:latin typeface="+mn-lt"/>
                <a:ea typeface="+mn-ea"/>
                <a:cs typeface="+mn-cs"/>
              </a:rPr>
              <a:t>These things He said, and after that He said to them, “Our friend Lazarus sleeps, but I go that I may wake him up.”</a:t>
            </a:r>
            <a:r>
              <a:rPr lang="en-US" sz="1200" b="0" i="0" kern="1200" baseline="0" dirty="0" smtClean="0">
                <a:solidFill>
                  <a:schemeClr val="tx1"/>
                </a:solidFill>
                <a:effectLst/>
                <a:latin typeface="+mn-lt"/>
                <a:ea typeface="+mn-ea"/>
                <a:cs typeface="+mn-cs"/>
              </a:rPr>
              <a:t> </a:t>
            </a:r>
            <a:r>
              <a:rPr lang="en-US" sz="1200" b="1" i="0" kern="1200" baseline="30000" dirty="0" smtClean="0">
                <a:solidFill>
                  <a:schemeClr val="tx1"/>
                </a:solidFill>
                <a:effectLst/>
                <a:latin typeface="+mn-lt"/>
                <a:ea typeface="+mn-ea"/>
                <a:cs typeface="+mn-cs"/>
              </a:rPr>
              <a:t>12 </a:t>
            </a:r>
            <a:r>
              <a:rPr lang="en-US" sz="1200" b="0" i="0" kern="1200" dirty="0" smtClean="0">
                <a:solidFill>
                  <a:schemeClr val="tx1"/>
                </a:solidFill>
                <a:effectLst/>
                <a:latin typeface="+mn-lt"/>
                <a:ea typeface="+mn-ea"/>
                <a:cs typeface="+mn-cs"/>
              </a:rPr>
              <a:t>Then His disciples said, “Lord, if he sleeps he will get well.” </a:t>
            </a:r>
            <a:r>
              <a:rPr lang="en-US" sz="1200" b="1" i="0" kern="1200" baseline="30000" dirty="0" smtClean="0">
                <a:solidFill>
                  <a:schemeClr val="tx1"/>
                </a:solidFill>
                <a:effectLst/>
                <a:latin typeface="+mn-lt"/>
                <a:ea typeface="+mn-ea"/>
                <a:cs typeface="+mn-cs"/>
              </a:rPr>
              <a:t>13 </a:t>
            </a:r>
            <a:r>
              <a:rPr lang="en-US" sz="1200" b="0" i="0" kern="1200" dirty="0" smtClean="0">
                <a:solidFill>
                  <a:schemeClr val="tx1"/>
                </a:solidFill>
                <a:effectLst/>
                <a:latin typeface="+mn-lt"/>
                <a:ea typeface="+mn-ea"/>
                <a:cs typeface="+mn-cs"/>
              </a:rPr>
              <a:t>However, Jesus spoke of his death, but they thought that He was speaking about taking rest in sleep.</a:t>
            </a:r>
            <a:r>
              <a:rPr lang="en-US" sz="1200" b="1" i="0" kern="1200" baseline="30000" dirty="0" smtClean="0">
                <a:solidFill>
                  <a:schemeClr val="tx1"/>
                </a:solidFill>
                <a:effectLst/>
                <a:latin typeface="+mn-lt"/>
                <a:ea typeface="+mn-ea"/>
                <a:cs typeface="+mn-cs"/>
              </a:rPr>
              <a:t>14 </a:t>
            </a:r>
            <a:r>
              <a:rPr lang="en-US" sz="1200" b="0" i="0" kern="1200" dirty="0" smtClean="0">
                <a:solidFill>
                  <a:schemeClr val="tx1"/>
                </a:solidFill>
                <a:effectLst/>
                <a:latin typeface="+mn-lt"/>
                <a:ea typeface="+mn-ea"/>
                <a:cs typeface="+mn-cs"/>
              </a:rPr>
              <a:t>Then Jesus said to them plainly, “Lazarus is dead.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r>
              <a:rPr lang="en-US" sz="1200" kern="1200" baseline="0" dirty="0">
                <a:solidFill>
                  <a:schemeClr val="tx1"/>
                </a:solidFill>
                <a:latin typeface="+mn-lt"/>
                <a:ea typeface="+mn-ea"/>
                <a:cs typeface="+mn-cs"/>
              </a:rPr>
              <a:t>Click} {Read Slide</a:t>
            </a:r>
            <a:r>
              <a:rPr lang="en-US" sz="1200" kern="1200" baseline="0" dirty="0" smtClean="0">
                <a:solidFill>
                  <a:schemeClr val="tx1"/>
                </a:solidFill>
                <a:latin typeface="+mn-lt"/>
                <a:ea typeface="+mn-ea"/>
                <a:cs typeface="+mn-cs"/>
              </a:rPr>
              <a:t>}</a:t>
            </a:r>
          </a:p>
          <a:p>
            <a:r>
              <a:rPr lang="en-US" sz="1200" b="0" i="1" kern="1200" dirty="0" smtClean="0">
                <a:solidFill>
                  <a:schemeClr val="tx1"/>
                </a:solidFill>
                <a:effectLst/>
                <a:latin typeface="+mn-lt"/>
                <a:ea typeface="+mn-ea"/>
                <a:cs typeface="+mn-cs"/>
              </a:rPr>
              <a:t>Ecclesiastes 9:10 New King James Version (NKJV)</a:t>
            </a:r>
          </a:p>
          <a:p>
            <a:r>
              <a:rPr lang="en-US" sz="1200" b="1" i="1" kern="1200" baseline="30000" dirty="0" smtClean="0">
                <a:solidFill>
                  <a:schemeClr val="tx1"/>
                </a:solidFill>
                <a:effectLst/>
                <a:latin typeface="+mn-lt"/>
                <a:ea typeface="+mn-ea"/>
                <a:cs typeface="+mn-cs"/>
              </a:rPr>
              <a:t>10 </a:t>
            </a:r>
            <a:r>
              <a:rPr lang="en-US" sz="1200" b="0" i="1" kern="1200" dirty="0" smtClean="0">
                <a:solidFill>
                  <a:schemeClr val="tx1"/>
                </a:solidFill>
                <a:effectLst/>
                <a:latin typeface="+mn-lt"/>
                <a:ea typeface="+mn-ea"/>
                <a:cs typeface="+mn-cs"/>
              </a:rPr>
              <a:t>Whatever your hand finds to do, do it with your might; for there is no work or device or knowledge or wisdom in the grave where you are going.</a:t>
            </a:r>
            <a:endParaRPr lang="en-US" sz="1200" kern="1200" baseline="0" dirty="0">
              <a:solidFill>
                <a:schemeClr val="tx1"/>
              </a:solidFill>
              <a:latin typeface="+mn-lt"/>
              <a:ea typeface="+mn-ea"/>
              <a:cs typeface="+mn-cs"/>
            </a:endParaRPr>
          </a:p>
          <a:p>
            <a:r>
              <a:rPr lang="en-US" sz="1200" b="0" i="0" kern="1200" dirty="0">
                <a:solidFill>
                  <a:schemeClr val="tx1"/>
                </a:solidFill>
                <a:effectLst/>
                <a:latin typeface="+mn-lt"/>
                <a:ea typeface="+mn-ea"/>
                <a:cs typeface="+mn-cs"/>
              </a:rPr>
              <a:t>{Click}</a:t>
            </a:r>
            <a:r>
              <a:rPr lang="en-US" sz="1200" b="0" i="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{Read Slide</a:t>
            </a:r>
            <a:r>
              <a:rPr lang="en-US" sz="1200" kern="1200" baseline="0" dirty="0" smtClean="0">
                <a:solidFill>
                  <a:schemeClr val="tx1"/>
                </a:solidFill>
                <a:latin typeface="+mn-lt"/>
                <a:ea typeface="+mn-ea"/>
                <a:cs typeface="+mn-cs"/>
              </a:rPr>
              <a:t>}</a:t>
            </a:r>
          </a:p>
          <a:p>
            <a:r>
              <a:rPr lang="en-US" sz="1200" b="0" i="0" kern="1200" dirty="0" smtClean="0">
                <a:solidFill>
                  <a:schemeClr val="tx1"/>
                </a:solidFill>
                <a:effectLst/>
                <a:latin typeface="+mn-lt"/>
                <a:ea typeface="+mn-ea"/>
                <a:cs typeface="+mn-cs"/>
              </a:rPr>
              <a:t>Genesis 3:19 New King James Version (NKJV)</a:t>
            </a:r>
          </a:p>
          <a:p>
            <a:r>
              <a:rPr lang="en-US" sz="1200" b="1" i="0" kern="1200" baseline="30000" dirty="0" smtClean="0">
                <a:solidFill>
                  <a:schemeClr val="tx1"/>
                </a:solidFill>
                <a:effectLst/>
                <a:latin typeface="+mn-lt"/>
                <a:ea typeface="+mn-ea"/>
                <a:cs typeface="+mn-cs"/>
              </a:rPr>
              <a:t>19 </a:t>
            </a:r>
            <a:r>
              <a:rPr lang="en-US" sz="1200" b="0" i="0" kern="1200" dirty="0" smtClean="0">
                <a:solidFill>
                  <a:schemeClr val="tx1"/>
                </a:solidFill>
                <a:effectLst/>
                <a:latin typeface="+mn-lt"/>
                <a:ea typeface="+mn-ea"/>
                <a:cs typeface="+mn-cs"/>
              </a:rPr>
              <a:t>In the sweat of your face you shall eat bread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Till you return to the ground,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For out of it you were taken; For dust you </a:t>
            </a:r>
            <a:r>
              <a:rPr lang="en-US" sz="1200" b="0" i="1" kern="1200" dirty="0" smtClean="0">
                <a:solidFill>
                  <a:schemeClr val="tx1"/>
                </a:solidFill>
                <a:effectLst/>
                <a:latin typeface="+mn-lt"/>
                <a:ea typeface="+mn-ea"/>
                <a:cs typeface="+mn-cs"/>
              </a:rPr>
              <a:t>are, </a:t>
            </a:r>
            <a:r>
              <a:rPr lang="en-US" sz="1200" b="0" i="0" kern="1200" dirty="0" smtClean="0">
                <a:solidFill>
                  <a:schemeClr val="tx1"/>
                </a:solidFill>
                <a:effectLst/>
                <a:latin typeface="+mn-lt"/>
                <a:ea typeface="+mn-ea"/>
                <a:cs typeface="+mn-cs"/>
              </a:rPr>
              <a:t>And to dust you shall return.”</a:t>
            </a:r>
            <a:endParaRPr lang="en-US"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a:t>
            </a:r>
            <a:r>
              <a:rPr lang="en-US" sz="1200" b="0" i="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{Read Slide</a:t>
            </a:r>
            <a:r>
              <a:rPr lang="en-US" sz="1200" kern="1200" baseline="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Ecclesiastes 12:7</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Then the dust will return to the earth as it was,</a:t>
            </a:r>
            <a:r>
              <a:rPr lang="en-US" i="1" dirty="0" smtClean="0"/>
              <a:t/>
            </a:r>
            <a:br>
              <a:rPr lang="en-US" i="1" dirty="0" smtClean="0"/>
            </a:br>
            <a:r>
              <a:rPr lang="en-US" sz="1200" b="0" i="1" kern="1200" dirty="0" smtClean="0">
                <a:solidFill>
                  <a:schemeClr val="tx1"/>
                </a:solidFill>
                <a:effectLst/>
                <a:latin typeface="+mn-lt"/>
                <a:ea typeface="+mn-ea"/>
                <a:cs typeface="+mn-cs"/>
              </a:rPr>
              <a:t>And the spirit will return to God who gave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11</a:t>
            </a:fld>
            <a:endParaRPr lang="en-US"/>
          </a:p>
        </p:txBody>
      </p:sp>
    </p:spTree>
    <p:extLst>
      <p:ext uri="{BB962C8B-B14F-4D97-AF65-F5344CB8AC3E}">
        <p14:creationId xmlns:p14="http://schemas.microsoft.com/office/powerpoint/2010/main" val="43817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t>
            </a:r>
            <a:r>
              <a:rPr lang="en-US" baseline="0" dirty="0"/>
              <a:t> just learned about God’s Human creation and that humanity is appointed to die. </a:t>
            </a:r>
          </a:p>
          <a:p>
            <a:r>
              <a:rPr lang="en-US" baseline="0" dirty="0"/>
              <a:t>Humanity is not immortal. So that leads to the question why? </a:t>
            </a:r>
          </a:p>
          <a:p>
            <a:r>
              <a:rPr lang="en-US" baseline="0" dirty="0"/>
              <a:t>Why did God create humanity or humans? </a:t>
            </a:r>
          </a:p>
          <a:p>
            <a:r>
              <a:rPr lang="en-US" baseline="0" dirty="0"/>
              <a:t>Let’s cover the </a:t>
            </a:r>
            <a:r>
              <a:rPr lang="en-US" dirty="0"/>
              <a:t>second area</a:t>
            </a:r>
            <a:r>
              <a:rPr lang="en-US" baseline="0" dirty="0"/>
              <a:t> to review. </a:t>
            </a:r>
          </a:p>
          <a:p>
            <a:r>
              <a:rPr lang="en-US" sz="1200" baseline="0" dirty="0">
                <a:latin typeface="Times New Roman" panose="02020603050405020304" pitchFamily="18" charset="0"/>
                <a:cs typeface="Times New Roman" panose="02020603050405020304" pitchFamily="18" charset="0"/>
              </a:rPr>
              <a:t>God’s Plan for Humanity</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20109CC1-9034-49C9-B0CF-6442878B4044}" type="slidenum">
              <a:rPr lang="en-US" smtClean="0"/>
              <a:pPr/>
              <a:t>12</a:t>
            </a:fld>
            <a:endParaRPr lang="en-US"/>
          </a:p>
        </p:txBody>
      </p:sp>
    </p:spTree>
    <p:extLst>
      <p:ext uri="{BB962C8B-B14F-4D97-AF65-F5344CB8AC3E}">
        <p14:creationId xmlns:p14="http://schemas.microsoft.com/office/powerpoint/2010/main" val="1475023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we learned </a:t>
            </a:r>
            <a:r>
              <a:rPr lang="en-US" sz="1200" kern="1200" baseline="0" dirty="0">
                <a:solidFill>
                  <a:srgbClr val="FF0000"/>
                </a:solidFill>
                <a:latin typeface="+mn-lt"/>
                <a:ea typeface="+mn-ea"/>
                <a:cs typeface="+mn-cs"/>
              </a:rPr>
              <a:t>in the previous </a:t>
            </a:r>
            <a:r>
              <a:rPr lang="en-US" sz="1200" kern="1200" baseline="0" dirty="0" smtClean="0">
                <a:solidFill>
                  <a:srgbClr val="FF0000"/>
                </a:solidFill>
                <a:latin typeface="+mn-lt"/>
                <a:ea typeface="+mn-ea"/>
                <a:cs typeface="+mn-cs"/>
              </a:rPr>
              <a:t>slides </a:t>
            </a:r>
            <a:r>
              <a:rPr lang="en-US" sz="1200" kern="1200" baseline="0" dirty="0">
                <a:solidFill>
                  <a:schemeClr val="tx1"/>
                </a:solidFill>
                <a:latin typeface="+mn-lt"/>
                <a:ea typeface="+mn-ea"/>
                <a:cs typeface="+mn-cs"/>
              </a:rPr>
              <a:t>God is reproducing His kind. </a:t>
            </a:r>
          </a:p>
          <a:p>
            <a:r>
              <a:rPr lang="en-US" sz="1200" kern="1200" baseline="0" dirty="0">
                <a:solidFill>
                  <a:schemeClr val="tx1"/>
                </a:solidFill>
                <a:latin typeface="+mn-lt"/>
                <a:ea typeface="+mn-ea"/>
                <a:cs typeface="+mn-cs"/>
              </a:rPr>
              <a:t>God has a plan for humanity. </a:t>
            </a:r>
          </a:p>
          <a:p>
            <a:r>
              <a:rPr lang="en-US" sz="1200" kern="1200" baseline="0" dirty="0">
                <a:solidFill>
                  <a:schemeClr val="tx1"/>
                </a:solidFill>
                <a:latin typeface="+mn-lt"/>
                <a:ea typeface="+mn-ea"/>
                <a:cs typeface="+mn-cs"/>
              </a:rPr>
              <a:t>So to start at the beginning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a:t>
            </a:r>
            <a:r>
              <a:rPr lang="en-US" sz="1200" b="0" i="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{Read Slide</a:t>
            </a:r>
            <a:r>
              <a:rPr lang="en-US" sz="1200" kern="1200" baseline="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term “Life” has been confused by Humanity. I prefer the use, “</a:t>
            </a:r>
            <a:r>
              <a:rPr lang="en-US" sz="1200" kern="1200" dirty="0" smtClean="0">
                <a:solidFill>
                  <a:schemeClr val="tx1"/>
                </a:solidFill>
                <a:latin typeface="+mn-lt"/>
                <a:ea typeface="+mn-ea"/>
                <a:cs typeface="+mn-cs"/>
              </a:rPr>
              <a:t>When does the plan of God begin for a human?” So</a:t>
            </a:r>
            <a:r>
              <a:rPr lang="en-US" sz="1200" kern="1200" baseline="0" dirty="0" smtClean="0">
                <a:solidFill>
                  <a:schemeClr val="tx1"/>
                </a:solidFill>
                <a:latin typeface="+mn-lt"/>
                <a:ea typeface="+mn-ea"/>
                <a:cs typeface="+mn-cs"/>
              </a:rPr>
              <a:t> does life begin at:</a:t>
            </a:r>
            <a:r>
              <a:rPr lang="en-US" sz="1200" kern="1200" dirty="0" smtClean="0">
                <a:solidFill>
                  <a:schemeClr val="tx1"/>
                </a:solidFill>
                <a:latin typeface="+mn-lt"/>
                <a:ea typeface="+mn-ea"/>
                <a:cs typeface="+mn-cs"/>
              </a:rPr>
              <a:t> </a:t>
            </a:r>
            <a:endParaRPr lang="en-US"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{Click} {Read Slide}</a:t>
            </a:r>
          </a:p>
          <a:p>
            <a:r>
              <a:rPr lang="en-US" sz="1200" b="0" i="0" kern="1200" dirty="0">
                <a:solidFill>
                  <a:schemeClr val="tx1"/>
                </a:solidFill>
                <a:effectLst/>
                <a:latin typeface="+mn-lt"/>
                <a:ea typeface="+mn-ea"/>
                <a:cs typeface="+mn-cs"/>
              </a:rPr>
              <a:t>{Click}</a:t>
            </a:r>
            <a:r>
              <a:rPr lang="en-US" sz="1200" b="0" i="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a:t>
            </a:r>
            <a:r>
              <a:rPr lang="en-US" sz="1200" b="0" i="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a:t>
            </a:r>
            <a:r>
              <a:rPr lang="en-US" sz="1200" b="0" i="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a:t>
            </a:r>
            <a:r>
              <a:rPr lang="en-US" sz="1200" b="0" i="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{Read Slide}</a:t>
            </a:r>
          </a:p>
        </p:txBody>
      </p:sp>
      <p:sp>
        <p:nvSpPr>
          <p:cNvPr id="4" name="Slide Number Placeholder 3"/>
          <p:cNvSpPr>
            <a:spLocks noGrp="1"/>
          </p:cNvSpPr>
          <p:nvPr>
            <p:ph type="sldNum" sz="quarter" idx="10"/>
          </p:nvPr>
        </p:nvSpPr>
        <p:spPr/>
        <p:txBody>
          <a:bodyPr/>
          <a:lstStyle/>
          <a:p>
            <a:fld id="{20109CC1-9034-49C9-B0CF-6442878B4044}" type="slidenum">
              <a:rPr lang="en-US" smtClean="0"/>
              <a:pPr/>
              <a:t>13</a:t>
            </a:fld>
            <a:endParaRPr lang="en-US"/>
          </a:p>
        </p:txBody>
      </p:sp>
    </p:spTree>
    <p:extLst>
      <p:ext uri="{BB962C8B-B14F-4D97-AF65-F5344CB8AC3E}">
        <p14:creationId xmlns:p14="http://schemas.microsoft.com/office/powerpoint/2010/main" val="2012908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effectLst/>
                <a:latin typeface="+mn-lt"/>
                <a:ea typeface="+mn-ea"/>
                <a:cs typeface="+mn-cs"/>
              </a:rPr>
              <a:t>Turn to Judges 13 {Wait} {Explain}</a:t>
            </a:r>
          </a:p>
          <a:p>
            <a:r>
              <a:rPr lang="en-US" sz="1200" b="0" i="0" kern="1200" dirty="0" smtClean="0">
                <a:solidFill>
                  <a:schemeClr val="tx1"/>
                </a:solidFill>
                <a:effectLst/>
                <a:latin typeface="+mn-lt"/>
                <a:ea typeface="+mn-ea"/>
                <a:cs typeface="+mn-cs"/>
              </a:rPr>
              <a:t>{Click}</a:t>
            </a:r>
            <a:r>
              <a:rPr lang="en-US" sz="1200" b="0" i="0" kern="1200" baseline="0" dirty="0" smtClean="0">
                <a:solidFill>
                  <a:schemeClr val="tx1"/>
                </a:solidFill>
                <a:effectLst/>
                <a:latin typeface="+mn-lt"/>
                <a:ea typeface="+mn-ea"/>
                <a:cs typeface="+mn-cs"/>
              </a:rPr>
              <a:t> {Read Slide} </a:t>
            </a:r>
            <a:r>
              <a:rPr lang="en-US" sz="1200" b="0" i="1" kern="1200" dirty="0" smtClean="0">
                <a:solidFill>
                  <a:schemeClr val="tx1"/>
                </a:solidFill>
                <a:effectLst/>
                <a:latin typeface="+mn-lt"/>
                <a:ea typeface="+mn-ea"/>
                <a:cs typeface="+mn-cs"/>
              </a:rPr>
              <a:t>Judges </a:t>
            </a:r>
            <a:r>
              <a:rPr lang="en-US" sz="1200" b="0" i="1" kern="1200" dirty="0">
                <a:solidFill>
                  <a:schemeClr val="tx1"/>
                </a:solidFill>
                <a:effectLst/>
                <a:latin typeface="+mn-lt"/>
                <a:ea typeface="+mn-ea"/>
                <a:cs typeface="+mn-cs"/>
              </a:rPr>
              <a:t>13:5 </a:t>
            </a:r>
            <a:r>
              <a:rPr lang="en-US" sz="1200" b="0" i="1" kern="1200" dirty="0" smtClean="0">
                <a:solidFill>
                  <a:schemeClr val="tx1"/>
                </a:solidFill>
                <a:effectLst/>
                <a:latin typeface="+mn-lt"/>
                <a:ea typeface="+mn-ea"/>
                <a:cs typeface="+mn-cs"/>
              </a:rPr>
              <a:t>(NKJV)</a:t>
            </a:r>
            <a:r>
              <a:rPr lang="en-US" sz="1200" b="0" i="1" kern="1200" baseline="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5</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For behold, you shall conceive and bear a son. And no razor shall come upon his head, for the child shall be a Nazirite to God from the womb; </a:t>
            </a:r>
          </a:p>
          <a:p>
            <a:r>
              <a:rPr lang="en-US" sz="1200" b="0" i="0" kern="1200" dirty="0" smtClean="0">
                <a:solidFill>
                  <a:schemeClr val="tx1"/>
                </a:solidFill>
                <a:effectLst/>
                <a:latin typeface="+mn-lt"/>
                <a:ea typeface="+mn-ea"/>
                <a:cs typeface="+mn-cs"/>
              </a:rPr>
              <a:t>Turn to Judges 13 {Wait} {Explain}</a:t>
            </a:r>
          </a:p>
          <a:p>
            <a:r>
              <a:rPr lang="en-US" sz="1200" b="0" i="0" kern="1200" dirty="0" smtClean="0">
                <a:solidFill>
                  <a:schemeClr val="tx1"/>
                </a:solidFill>
                <a:effectLst/>
                <a:latin typeface="+mn-lt"/>
                <a:ea typeface="+mn-ea"/>
                <a:cs typeface="+mn-cs"/>
              </a:rPr>
              <a:t>{Click}</a:t>
            </a:r>
            <a:r>
              <a:rPr lang="en-US" sz="1200" b="0" i="0" kern="1200" baseline="0" dirty="0" smtClean="0">
                <a:solidFill>
                  <a:schemeClr val="tx1"/>
                </a:solidFill>
                <a:effectLst/>
                <a:latin typeface="+mn-lt"/>
                <a:ea typeface="+mn-ea"/>
                <a:cs typeface="+mn-cs"/>
              </a:rPr>
              <a:t> {Read Slide}</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Job </a:t>
            </a:r>
            <a:r>
              <a:rPr lang="en-US" sz="1200" b="0" i="1" kern="1200" dirty="0">
                <a:solidFill>
                  <a:schemeClr val="tx1"/>
                </a:solidFill>
                <a:effectLst/>
                <a:latin typeface="+mn-lt"/>
                <a:ea typeface="+mn-ea"/>
                <a:cs typeface="+mn-cs"/>
              </a:rPr>
              <a:t>31:15 </a:t>
            </a:r>
            <a:r>
              <a:rPr lang="en-US" sz="1200" b="0" i="1" kern="1200" dirty="0" smtClean="0">
                <a:solidFill>
                  <a:schemeClr val="tx1"/>
                </a:solidFill>
                <a:effectLst/>
                <a:latin typeface="+mn-lt"/>
                <a:ea typeface="+mn-ea"/>
                <a:cs typeface="+mn-cs"/>
              </a:rPr>
              <a:t>(</a:t>
            </a:r>
            <a:r>
              <a:rPr lang="en-US" sz="1200" b="0" i="1" kern="1200" dirty="0">
                <a:solidFill>
                  <a:schemeClr val="tx1"/>
                </a:solidFill>
                <a:effectLst/>
                <a:latin typeface="+mn-lt"/>
                <a:ea typeface="+mn-ea"/>
                <a:cs typeface="+mn-cs"/>
              </a:rPr>
              <a:t>NKJV</a:t>
            </a:r>
            <a:r>
              <a:rPr lang="en-US" sz="1200" b="0" i="1" kern="120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15</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Did not He who made me in the womb make </a:t>
            </a:r>
            <a:r>
              <a:rPr lang="en-US" sz="1200" b="0" i="1" kern="1200" dirty="0" smtClean="0">
                <a:solidFill>
                  <a:schemeClr val="tx1"/>
                </a:solidFill>
                <a:effectLst/>
                <a:latin typeface="+mn-lt"/>
                <a:ea typeface="+mn-ea"/>
                <a:cs typeface="+mn-cs"/>
              </a:rPr>
              <a:t>them?</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Did </a:t>
            </a:r>
            <a:r>
              <a:rPr lang="en-US" sz="1200" b="0" i="1" kern="1200" dirty="0">
                <a:solidFill>
                  <a:schemeClr val="tx1"/>
                </a:solidFill>
                <a:effectLst/>
                <a:latin typeface="+mn-lt"/>
                <a:ea typeface="+mn-ea"/>
                <a:cs typeface="+mn-cs"/>
              </a:rPr>
              <a:t>not the same One fashion us in the womb</a:t>
            </a:r>
            <a:r>
              <a:rPr lang="en-US" sz="1200" b="0" i="1" kern="1200" dirty="0" smtClean="0">
                <a:solidFill>
                  <a:schemeClr val="tx1"/>
                </a:solidFill>
                <a:effectLst/>
                <a:latin typeface="+mn-lt"/>
                <a:ea typeface="+mn-ea"/>
                <a:cs typeface="+mn-cs"/>
              </a:rPr>
              <a:t>?</a:t>
            </a: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Turn to Luke 1 {Wait} {Explain}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{Click}</a:t>
            </a:r>
            <a:r>
              <a:rPr lang="en-US" sz="1200" b="0" i="0" kern="1200" baseline="0" dirty="0" smtClean="0">
                <a:solidFill>
                  <a:schemeClr val="tx1"/>
                </a:solidFill>
                <a:effectLst/>
                <a:latin typeface="+mn-lt"/>
                <a:ea typeface="+mn-ea"/>
                <a:cs typeface="+mn-cs"/>
              </a:rPr>
              <a:t> {Read Slide} </a:t>
            </a:r>
            <a:r>
              <a:rPr lang="en-US" sz="1200" b="0" i="1" kern="1200" dirty="0" smtClean="0">
                <a:solidFill>
                  <a:schemeClr val="tx1"/>
                </a:solidFill>
                <a:effectLst/>
                <a:latin typeface="+mn-lt"/>
                <a:ea typeface="+mn-ea"/>
                <a:cs typeface="+mn-cs"/>
              </a:rPr>
              <a:t>Luke 1:31-35 "(NKJV) And </a:t>
            </a:r>
            <a:r>
              <a:rPr lang="en-US" sz="1200" b="0" i="1" kern="1200" dirty="0">
                <a:solidFill>
                  <a:schemeClr val="tx1"/>
                </a:solidFill>
                <a:effectLst/>
                <a:latin typeface="+mn-lt"/>
                <a:ea typeface="+mn-ea"/>
                <a:cs typeface="+mn-cs"/>
              </a:rPr>
              <a:t>behold, you will conceive in your womb and bear a son, and you shall name Him Jesus.</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Turn to Lev 17 {Wait} {Explain}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{Click}</a:t>
            </a:r>
            <a:r>
              <a:rPr lang="en-US" sz="1200" b="0" i="0" kern="1200" baseline="0" dirty="0" smtClean="0">
                <a:solidFill>
                  <a:schemeClr val="tx1"/>
                </a:solidFill>
                <a:effectLst/>
                <a:latin typeface="+mn-lt"/>
                <a:ea typeface="+mn-ea"/>
                <a:cs typeface="+mn-cs"/>
              </a:rPr>
              <a:t> {Read Slide} </a:t>
            </a:r>
            <a:r>
              <a:rPr lang="en-US" sz="1200" b="0" i="1" kern="1200" dirty="0" smtClean="0">
                <a:solidFill>
                  <a:schemeClr val="tx1"/>
                </a:solidFill>
                <a:effectLst/>
                <a:latin typeface="+mn-lt"/>
                <a:ea typeface="+mn-ea"/>
                <a:cs typeface="+mn-cs"/>
              </a:rPr>
              <a:t>Leviticus </a:t>
            </a:r>
            <a:r>
              <a:rPr lang="en-US" sz="1200" b="0" i="1" kern="1200" dirty="0">
                <a:solidFill>
                  <a:schemeClr val="tx1"/>
                </a:solidFill>
                <a:effectLst/>
                <a:latin typeface="+mn-lt"/>
                <a:ea typeface="+mn-ea"/>
                <a:cs typeface="+mn-cs"/>
              </a:rPr>
              <a:t>17:11 </a:t>
            </a:r>
            <a:r>
              <a:rPr lang="en-US" sz="1200" b="0" i="1" kern="1200" dirty="0" smtClean="0">
                <a:solidFill>
                  <a:schemeClr val="tx1"/>
                </a:solidFill>
                <a:effectLst/>
                <a:latin typeface="+mn-lt"/>
                <a:ea typeface="+mn-ea"/>
                <a:cs typeface="+mn-cs"/>
              </a:rPr>
              <a:t> </a:t>
            </a:r>
            <a:r>
              <a:rPr lang="en-US" sz="1200" b="0" i="1" kern="1200" dirty="0">
                <a:solidFill>
                  <a:schemeClr val="tx1"/>
                </a:solidFill>
                <a:effectLst/>
                <a:latin typeface="+mn-lt"/>
                <a:ea typeface="+mn-ea"/>
                <a:cs typeface="+mn-cs"/>
              </a:rPr>
              <a:t>(NIV</a:t>
            </a:r>
            <a:r>
              <a:rPr lang="en-US" sz="1200" b="0" i="1" kern="1200" dirty="0" smtClean="0">
                <a:solidFill>
                  <a:schemeClr val="tx1"/>
                </a:solidFill>
                <a:effectLst/>
                <a:latin typeface="+mn-lt"/>
                <a:ea typeface="+mn-ea"/>
                <a:cs typeface="+mn-cs"/>
              </a:rPr>
              <a:t>) 11 </a:t>
            </a:r>
            <a:r>
              <a:rPr lang="en-US" sz="1200" b="0" i="1" kern="1200" dirty="0">
                <a:solidFill>
                  <a:schemeClr val="tx1"/>
                </a:solidFill>
                <a:effectLst/>
                <a:latin typeface="+mn-lt"/>
                <a:ea typeface="+mn-ea"/>
                <a:cs typeface="+mn-cs"/>
              </a:rPr>
              <a:t>For the life of a creature is in the blood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14 because the life of every creature is its blood.</a:t>
            </a:r>
          </a:p>
          <a:p>
            <a:r>
              <a:rPr lang="en-US" sz="1200" b="0" i="0" kern="1200" dirty="0" smtClean="0">
                <a:solidFill>
                  <a:schemeClr val="tx1"/>
                </a:solidFill>
                <a:effectLst/>
                <a:latin typeface="+mn-lt"/>
                <a:ea typeface="+mn-ea"/>
                <a:cs typeface="+mn-cs"/>
              </a:rPr>
              <a:t>Turn to Exo 21 {Wait} {Explain}</a:t>
            </a:r>
          </a:p>
          <a:p>
            <a:r>
              <a:rPr lang="en-US" sz="1200" b="0" i="0" kern="1200" dirty="0" smtClean="0">
                <a:solidFill>
                  <a:schemeClr val="tx1"/>
                </a:solidFill>
                <a:effectLst/>
                <a:latin typeface="+mn-lt"/>
                <a:ea typeface="+mn-ea"/>
                <a:cs typeface="+mn-cs"/>
              </a:rPr>
              <a:t>{Click}</a:t>
            </a:r>
            <a:r>
              <a:rPr lang="en-US" sz="1200" b="0" i="0" kern="1200" baseline="0" dirty="0" smtClean="0">
                <a:solidFill>
                  <a:schemeClr val="tx1"/>
                </a:solidFill>
                <a:effectLst/>
                <a:latin typeface="+mn-lt"/>
                <a:ea typeface="+mn-ea"/>
                <a:cs typeface="+mn-cs"/>
              </a:rPr>
              <a:t> {Read Slide} </a:t>
            </a:r>
            <a:r>
              <a:rPr lang="en-US" sz="1200" b="0" i="1" kern="1200" dirty="0" smtClean="0">
                <a:solidFill>
                  <a:schemeClr val="tx1"/>
                </a:solidFill>
                <a:effectLst/>
                <a:latin typeface="+mn-lt"/>
                <a:ea typeface="+mn-ea"/>
                <a:cs typeface="+mn-cs"/>
              </a:rPr>
              <a:t>Exodus </a:t>
            </a:r>
            <a:r>
              <a:rPr lang="en-US" sz="1200" b="0" i="1" kern="1200" dirty="0">
                <a:solidFill>
                  <a:schemeClr val="tx1"/>
                </a:solidFill>
                <a:effectLst/>
                <a:latin typeface="+mn-lt"/>
                <a:ea typeface="+mn-ea"/>
                <a:cs typeface="+mn-cs"/>
              </a:rPr>
              <a:t>21:22-23 </a:t>
            </a:r>
            <a:r>
              <a:rPr lang="en-US" sz="1200" b="0" i="1" kern="1200" dirty="0" smtClean="0">
                <a:solidFill>
                  <a:schemeClr val="tx1"/>
                </a:solidFill>
                <a:effectLst/>
                <a:latin typeface="+mn-lt"/>
                <a:ea typeface="+mn-ea"/>
                <a:cs typeface="+mn-cs"/>
              </a:rPr>
              <a:t> </a:t>
            </a:r>
            <a:r>
              <a:rPr lang="en-US" sz="1200" b="0" i="1" kern="1200" dirty="0">
                <a:solidFill>
                  <a:schemeClr val="tx1"/>
                </a:solidFill>
                <a:effectLst/>
                <a:latin typeface="+mn-lt"/>
                <a:ea typeface="+mn-ea"/>
                <a:cs typeface="+mn-cs"/>
              </a:rPr>
              <a:t>(NIV</a:t>
            </a:r>
            <a:r>
              <a:rPr lang="en-US" sz="1200" b="0" i="1" kern="120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22</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“If people are fighting and hit a pregnant woman and she gives birth prematurely but there is no serious injury, the offender must be fined whatever the woman’s husband demands and the court allows. </a:t>
            </a:r>
            <a:r>
              <a:rPr lang="en-US" sz="1200" b="1" i="1" kern="1200" baseline="30000" dirty="0">
                <a:solidFill>
                  <a:schemeClr val="tx1"/>
                </a:solidFill>
                <a:effectLst/>
                <a:latin typeface="+mn-lt"/>
                <a:ea typeface="+mn-ea"/>
                <a:cs typeface="+mn-cs"/>
              </a:rPr>
              <a:t>23 </a:t>
            </a:r>
            <a:r>
              <a:rPr lang="en-US" sz="1200" b="0" i="1" kern="1200" dirty="0">
                <a:solidFill>
                  <a:schemeClr val="tx1"/>
                </a:solidFill>
                <a:effectLst/>
                <a:latin typeface="+mn-lt"/>
                <a:ea typeface="+mn-ea"/>
                <a:cs typeface="+mn-cs"/>
              </a:rPr>
              <a:t>But if there is serious injury, you are to take life for life</a:t>
            </a:r>
            <a:r>
              <a:rPr lang="en-US" sz="1200" b="0" i="1" kern="1200" dirty="0" smtClean="0">
                <a:solidFill>
                  <a:schemeClr val="tx1"/>
                </a:solidFill>
                <a:effectLst/>
                <a:latin typeface="+mn-lt"/>
                <a:ea typeface="+mn-ea"/>
                <a:cs typeface="+mn-cs"/>
              </a:rPr>
              <a:t>,</a:t>
            </a:r>
            <a:endParaRPr lang="en-US" sz="1200" b="0" i="1" kern="1200" dirty="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{Click}</a:t>
            </a:r>
            <a:r>
              <a:rPr lang="en-US" sz="1200" b="0" i="0" kern="1200" baseline="0" dirty="0" smtClean="0">
                <a:solidFill>
                  <a:schemeClr val="tx1"/>
                </a:solidFill>
                <a:effectLst/>
                <a:latin typeface="+mn-lt"/>
                <a:ea typeface="+mn-ea"/>
                <a:cs typeface="+mn-cs"/>
              </a:rPr>
              <a:t> {Read Slide} </a:t>
            </a:r>
            <a:r>
              <a:rPr lang="en-US" sz="1200" b="0" i="0" kern="1200" dirty="0" smtClean="0">
                <a:solidFill>
                  <a:schemeClr val="tx1"/>
                </a:solidFill>
                <a:effectLst/>
                <a:latin typeface="+mn-lt"/>
                <a:ea typeface="+mn-ea"/>
                <a:cs typeface="+mn-cs"/>
              </a:rPr>
              <a:t>Mr</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Herbert W. Armstrong taught that there was a parallel between Spiritually begotten and Physical </a:t>
            </a:r>
            <a:r>
              <a:rPr lang="en-US" sz="1200" b="0" i="0" kern="1200" baseline="0" dirty="0" smtClean="0">
                <a:solidFill>
                  <a:schemeClr val="tx1"/>
                </a:solidFill>
                <a:effectLst/>
                <a:latin typeface="+mn-lt"/>
                <a:ea typeface="+mn-ea"/>
                <a:cs typeface="+mn-cs"/>
              </a:rPr>
              <a:t>pregnancy to birth. </a:t>
            </a:r>
            <a:endParaRPr lang="en-US" sz="1200" b="0" i="0" kern="1200" baseline="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14</a:t>
            </a:fld>
            <a:endParaRPr lang="en-US"/>
          </a:p>
        </p:txBody>
      </p:sp>
    </p:spTree>
    <p:extLst>
      <p:ext uri="{BB962C8B-B14F-4D97-AF65-F5344CB8AC3E}">
        <p14:creationId xmlns:p14="http://schemas.microsoft.com/office/powerpoint/2010/main" val="175429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Click}</a:t>
            </a:r>
            <a:r>
              <a:rPr lang="en-US" sz="1200" b="0" i="0" kern="1200" baseline="0" dirty="0" smtClean="0">
                <a:solidFill>
                  <a:schemeClr val="tx1"/>
                </a:solidFill>
                <a:effectLst/>
                <a:latin typeface="+mn-lt"/>
                <a:ea typeface="+mn-ea"/>
                <a:cs typeface="+mn-cs"/>
              </a:rPr>
              <a:t> {Read Slide</a:t>
            </a:r>
            <a:r>
              <a:rPr lang="en-US" sz="1200" b="0" i="0" kern="1200" baseline="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{Click</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{Read Slide} </a:t>
            </a: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Click}</a:t>
            </a:r>
            <a:r>
              <a:rPr lang="en-US" sz="1200" b="0" i="0" kern="1200" baseline="0" dirty="0" smtClean="0">
                <a:solidFill>
                  <a:schemeClr val="tx1"/>
                </a:solidFill>
                <a:effectLst/>
                <a:latin typeface="+mn-lt"/>
                <a:ea typeface="+mn-ea"/>
                <a:cs typeface="+mn-cs"/>
              </a:rPr>
              <a:t> {Read Slide</a:t>
            </a:r>
            <a:r>
              <a:rPr lang="en-US" sz="1200" b="0" i="0" kern="1200" baseline="0" smtClean="0">
                <a:solidFill>
                  <a:schemeClr val="tx1"/>
                </a:solidFill>
                <a:effectLst/>
                <a:latin typeface="+mn-lt"/>
                <a:ea typeface="+mn-ea"/>
                <a:cs typeface="+mn-cs"/>
              </a:rPr>
              <a:t>} </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15</a:t>
            </a:fld>
            <a:endParaRPr lang="en-US"/>
          </a:p>
        </p:txBody>
      </p:sp>
    </p:spTree>
    <p:extLst>
      <p:ext uri="{BB962C8B-B14F-4D97-AF65-F5344CB8AC3E}">
        <p14:creationId xmlns:p14="http://schemas.microsoft.com/office/powerpoint/2010/main" val="4236596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effectLst/>
                <a:latin typeface="+mn-lt"/>
                <a:ea typeface="+mn-ea"/>
                <a:cs typeface="+mn-cs"/>
              </a:rPr>
              <a:t>Technology has made tremendous advances. When many of the church papers were written the concept that fertilization could occur outside the mother womb did not exists. I encourage everyone to do your own personal study. In looking on the ucg.org website this is what I found. </a:t>
            </a:r>
          </a:p>
          <a:p>
            <a:r>
              <a:rPr lang="en-US" sz="1200" b="0" i="0" kern="1200" baseline="0" dirty="0">
                <a:solidFill>
                  <a:schemeClr val="tx1"/>
                </a:solidFill>
                <a:effectLst/>
                <a:latin typeface="+mn-lt"/>
                <a:ea typeface="+mn-ea"/>
                <a:cs typeface="+mn-cs"/>
              </a:rPr>
              <a:t>{Click} {Read} {Slide}  </a:t>
            </a:r>
          </a:p>
          <a:p>
            <a:r>
              <a:rPr lang="en-US" sz="1200" b="0" i="0" kern="1200" dirty="0">
                <a:solidFill>
                  <a:schemeClr val="tx1"/>
                </a:solidFill>
                <a:effectLst/>
                <a:latin typeface="+mn-lt"/>
                <a:ea typeface="+mn-ea"/>
                <a:cs typeface="+mn-cs"/>
              </a:rPr>
              <a:t>It</a:t>
            </a:r>
            <a:r>
              <a:rPr lang="en-US" sz="1200" b="0" i="0" kern="1200" baseline="0" dirty="0">
                <a:solidFill>
                  <a:schemeClr val="tx1"/>
                </a:solidFill>
                <a:effectLst/>
                <a:latin typeface="+mn-lt"/>
                <a:ea typeface="+mn-ea"/>
                <a:cs typeface="+mn-cs"/>
              </a:rPr>
              <a:t> is my personal conclusion from my own bible study that the plan of God begins at conception in the </a:t>
            </a:r>
            <a:r>
              <a:rPr lang="en-US" sz="1200" b="0" i="0" kern="1200" baseline="0" dirty="0" smtClean="0">
                <a:solidFill>
                  <a:schemeClr val="tx1"/>
                </a:solidFill>
                <a:effectLst/>
                <a:latin typeface="+mn-lt"/>
                <a:ea typeface="+mn-ea"/>
                <a:cs typeface="+mn-cs"/>
              </a:rPr>
              <a:t>womb with blood. </a:t>
            </a:r>
            <a:endParaRPr lang="en-US" sz="1200" b="0" i="0" kern="1200" baseline="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16</a:t>
            </a:fld>
            <a:endParaRPr lang="en-US"/>
          </a:p>
        </p:txBody>
      </p:sp>
    </p:spTree>
    <p:extLst>
      <p:ext uri="{BB962C8B-B14F-4D97-AF65-F5344CB8AC3E}">
        <p14:creationId xmlns:p14="http://schemas.microsoft.com/office/powerpoint/2010/main" val="1410156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effectLst/>
                <a:latin typeface="+mn-lt"/>
                <a:ea typeface="+mn-ea"/>
                <a:cs typeface="+mn-cs"/>
              </a:rPr>
              <a:t>So if the plan of God begins at conception in the womb, what are some take </a:t>
            </a:r>
            <a:r>
              <a:rPr lang="en-US" sz="1200" b="0" i="0" kern="1200" baseline="0" dirty="0" err="1">
                <a:solidFill>
                  <a:schemeClr val="tx1"/>
                </a:solidFill>
                <a:effectLst/>
                <a:latin typeface="+mn-lt"/>
                <a:ea typeface="+mn-ea"/>
                <a:cs typeface="+mn-cs"/>
              </a:rPr>
              <a:t>aways</a:t>
            </a:r>
            <a:r>
              <a:rPr lang="en-US" sz="1200" b="0" i="0" kern="1200" baseline="0" dirty="0">
                <a:solidFill>
                  <a:schemeClr val="tx1"/>
                </a:solidFill>
                <a:effectLst/>
                <a:latin typeface="+mn-lt"/>
                <a:ea typeface="+mn-ea"/>
                <a:cs typeface="+mn-cs"/>
              </a:rPr>
              <a:t>? </a:t>
            </a:r>
          </a:p>
          <a:p>
            <a:r>
              <a:rPr lang="en-US" sz="1200" b="0" i="0" kern="1200" baseline="0" dirty="0">
                <a:solidFill>
                  <a:schemeClr val="tx1"/>
                </a:solidFill>
                <a:effectLst/>
                <a:latin typeface="+mn-lt"/>
                <a:ea typeface="+mn-ea"/>
                <a:cs typeface="+mn-cs"/>
              </a:rPr>
              <a:t>{Click} {Read}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{Click} {Read}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For seven years Suzette and I could not have any children. During that trial we had 4 or 5 miscarriages. I believe, God willing after we reign with our Lord and Savior Jesus Christ for 1000 years. Suzette and I will become parents again with 4 or 5 babies. I wonder if I can change a diaper better when I am spirit??</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{Click} {Read}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It is very heart breaking to be barren and for anyone who has or is going through that my prayers are with you. From my personal bible study I have concluded that there is a </a:t>
            </a:r>
            <a:r>
              <a:rPr lang="en-US" sz="1200" b="0" i="0" kern="1200" baseline="0" dirty="0" smtClean="0">
                <a:solidFill>
                  <a:schemeClr val="tx1"/>
                </a:solidFill>
                <a:effectLst/>
                <a:latin typeface="+mn-lt"/>
                <a:ea typeface="+mn-ea"/>
                <a:cs typeface="+mn-cs"/>
              </a:rPr>
              <a:t>Godly </a:t>
            </a:r>
            <a:r>
              <a:rPr lang="en-US" sz="1200" b="0" i="0" kern="1200" baseline="0" dirty="0">
                <a:solidFill>
                  <a:schemeClr val="tx1"/>
                </a:solidFill>
                <a:effectLst/>
                <a:latin typeface="+mn-lt"/>
                <a:ea typeface="+mn-ea"/>
                <a:cs typeface="+mn-cs"/>
              </a:rPr>
              <a:t>approach to the medical advances we have today. But again this is from my own bible study and encourage you to do your own study and make your own personal choice.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17</a:t>
            </a:fld>
            <a:endParaRPr lang="en-US"/>
          </a:p>
        </p:txBody>
      </p:sp>
    </p:spTree>
    <p:extLst>
      <p:ext uri="{BB962C8B-B14F-4D97-AF65-F5344CB8AC3E}">
        <p14:creationId xmlns:p14="http://schemas.microsoft.com/office/powerpoint/2010/main" val="1168022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effectLst/>
                <a:latin typeface="+mn-lt"/>
                <a:ea typeface="+mn-ea"/>
                <a:cs typeface="+mn-cs"/>
              </a:rPr>
              <a:t>{Read} {Slide}</a:t>
            </a:r>
          </a:p>
          <a:p>
            <a:r>
              <a:rPr lang="en-US" sz="1200" b="0" i="0" kern="1200" baseline="0" dirty="0">
                <a:solidFill>
                  <a:schemeClr val="tx1"/>
                </a:solidFill>
                <a:effectLst/>
                <a:latin typeface="+mn-lt"/>
                <a:ea typeface="+mn-ea"/>
                <a:cs typeface="+mn-cs"/>
              </a:rPr>
              <a:t>{Click} {Read}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{Click} {Read}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{Click} {Read}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Or the one I prefer </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{Click} {Read} {Slide} Of course if you receive A you get B.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18</a:t>
            </a:fld>
            <a:endParaRPr lang="en-US"/>
          </a:p>
        </p:txBody>
      </p:sp>
    </p:spTree>
    <p:extLst>
      <p:ext uri="{BB962C8B-B14F-4D97-AF65-F5344CB8AC3E}">
        <p14:creationId xmlns:p14="http://schemas.microsoft.com/office/powerpoint/2010/main" val="535658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i="0" kern="1200" baseline="0" dirty="0" smtClean="0">
                <a:solidFill>
                  <a:schemeClr val="tx1"/>
                </a:solidFill>
                <a:effectLst/>
                <a:latin typeface="+mn-lt"/>
                <a:ea typeface="+mn-ea"/>
                <a:cs typeface="+mn-cs"/>
              </a:rPr>
              <a:t>Turn to Dan 12</a:t>
            </a:r>
          </a:p>
          <a:p>
            <a:r>
              <a:rPr lang="en-US" sz="1200" b="0" i="0" kern="1200" baseline="0" dirty="0" smtClean="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Read} {Slide</a:t>
            </a:r>
            <a:r>
              <a:rPr lang="en-US" sz="1200" b="0" i="0" kern="1200" baseline="0" dirty="0" smtClean="0">
                <a:solidFill>
                  <a:schemeClr val="tx1"/>
                </a:solidFill>
                <a:effectLst/>
                <a:latin typeface="+mn-lt"/>
                <a:ea typeface="+mn-ea"/>
                <a:cs typeface="+mn-cs"/>
              </a:rPr>
              <a:t>} The bible calls the End(s) of God’s Plan “Resurrection(s)”</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When we are resurrected from the dead we are given a body and our conscious is returned to us. Some of </a:t>
            </a:r>
            <a:r>
              <a:rPr lang="en-US" sz="1200" b="0" i="0" kern="1200" baseline="0" dirty="0" smtClean="0">
                <a:solidFill>
                  <a:schemeClr val="tx1"/>
                </a:solidFill>
                <a:effectLst/>
                <a:latin typeface="+mn-lt"/>
                <a:ea typeface="+mn-ea"/>
                <a:cs typeface="+mn-cs"/>
              </a:rPr>
              <a:t>Humanity </a:t>
            </a:r>
            <a:r>
              <a:rPr lang="en-US" sz="1200" b="0" i="0" kern="1200" baseline="0" dirty="0">
                <a:solidFill>
                  <a:schemeClr val="tx1"/>
                </a:solidFill>
                <a:effectLst/>
                <a:latin typeface="+mn-lt"/>
                <a:ea typeface="+mn-ea"/>
                <a:cs typeface="+mn-cs"/>
              </a:rPr>
              <a:t>will raise to a spiritual body and some to a physical body. </a:t>
            </a:r>
          </a:p>
          <a:p>
            <a:r>
              <a:rPr lang="en-US" sz="1200" b="0" i="0" kern="1200" baseline="0" dirty="0">
                <a:solidFill>
                  <a:schemeClr val="tx1"/>
                </a:solidFill>
                <a:effectLst/>
                <a:latin typeface="+mn-lt"/>
                <a:ea typeface="+mn-ea"/>
                <a:cs typeface="+mn-cs"/>
              </a:rPr>
              <a:t>{Click} {Read} {Slide}  </a:t>
            </a:r>
          </a:p>
          <a:p>
            <a:r>
              <a:rPr lang="en-US" sz="1200" b="0" i="1" kern="1200" dirty="0">
                <a:solidFill>
                  <a:schemeClr val="tx1"/>
                </a:solidFill>
                <a:effectLst/>
                <a:latin typeface="+mn-lt"/>
                <a:ea typeface="+mn-ea"/>
                <a:cs typeface="+mn-cs"/>
              </a:rPr>
              <a:t>Daniel </a:t>
            </a:r>
            <a:r>
              <a:rPr lang="en-US" sz="1200" b="0" i="1" kern="1200" dirty="0" smtClean="0">
                <a:solidFill>
                  <a:schemeClr val="tx1"/>
                </a:solidFill>
                <a:effectLst/>
                <a:latin typeface="+mn-lt"/>
                <a:ea typeface="+mn-ea"/>
                <a:cs typeface="+mn-cs"/>
              </a:rPr>
              <a:t>12:1-3</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(NKJV)</a:t>
            </a:r>
            <a:r>
              <a:rPr lang="en-US" sz="1200" b="0" i="1" kern="1200" baseline="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12</a:t>
            </a:r>
            <a:r>
              <a:rPr lang="en-US" sz="1200" b="1" i="1"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“At that time Michael shall stand up,</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The great prince who stands watch over the sons of your people;</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And there shall be a time of trouble, such as never was since there was a nation,</a:t>
            </a:r>
            <a:r>
              <a:rPr lang="en-US" sz="1200" b="0" i="1" kern="1200" baseline="0" dirty="0">
                <a:solidFill>
                  <a:schemeClr val="tx1"/>
                </a:solidFill>
                <a:effectLst/>
                <a:latin typeface="+mn-lt"/>
                <a:ea typeface="+mn-ea"/>
                <a:cs typeface="+mn-cs"/>
              </a:rPr>
              <a:t> e</a:t>
            </a:r>
            <a:r>
              <a:rPr lang="en-US" sz="1200" b="0" i="1" kern="1200" dirty="0">
                <a:solidFill>
                  <a:schemeClr val="tx1"/>
                </a:solidFill>
                <a:effectLst/>
                <a:latin typeface="+mn-lt"/>
                <a:ea typeface="+mn-ea"/>
                <a:cs typeface="+mn-cs"/>
              </a:rPr>
              <a:t>ven to that time. And at that time your people shall be delivered, every one who is found written in the book. </a:t>
            </a:r>
            <a:r>
              <a:rPr lang="en-US" sz="1200" b="1" i="1" kern="1200" baseline="30000" dirty="0">
                <a:solidFill>
                  <a:schemeClr val="tx1"/>
                </a:solidFill>
                <a:effectLst/>
                <a:latin typeface="+mn-lt"/>
                <a:ea typeface="+mn-ea"/>
                <a:cs typeface="+mn-cs"/>
              </a:rPr>
              <a:t>2 </a:t>
            </a:r>
            <a:r>
              <a:rPr lang="en-US" sz="1200" b="0" i="1" kern="1200" dirty="0">
                <a:solidFill>
                  <a:schemeClr val="tx1"/>
                </a:solidFill>
                <a:effectLst/>
                <a:latin typeface="+mn-lt"/>
                <a:ea typeface="+mn-ea"/>
                <a:cs typeface="+mn-cs"/>
              </a:rPr>
              <a:t>And many of those who sleep in the dust of the earth shall awake, Some to everlasting life,</a:t>
            </a:r>
            <a:r>
              <a:rPr lang="en-US" sz="1200" b="0" i="1" kern="1200" baseline="0" dirty="0">
                <a:solidFill>
                  <a:schemeClr val="tx1"/>
                </a:solidFill>
                <a:effectLst/>
                <a:latin typeface="+mn-lt"/>
                <a:ea typeface="+mn-ea"/>
                <a:cs typeface="+mn-cs"/>
              </a:rPr>
              <a:t> s</a:t>
            </a:r>
            <a:r>
              <a:rPr lang="en-US" sz="1200" b="0" i="1" kern="1200" dirty="0">
                <a:solidFill>
                  <a:schemeClr val="tx1"/>
                </a:solidFill>
                <a:effectLst/>
                <a:latin typeface="+mn-lt"/>
                <a:ea typeface="+mn-ea"/>
                <a:cs typeface="+mn-cs"/>
              </a:rPr>
              <a:t>ome to shame and everlasting contempt</a:t>
            </a:r>
            <a:r>
              <a:rPr lang="en-US" sz="1200" b="0" i="1" kern="120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3</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Those who are wise shall shine</a:t>
            </a:r>
            <a:r>
              <a:rPr lang="en-US" sz="1200" b="0" i="1" kern="1200" baseline="0" dirty="0">
                <a:solidFill>
                  <a:schemeClr val="tx1"/>
                </a:solidFill>
                <a:effectLst/>
                <a:latin typeface="+mn-lt"/>
                <a:ea typeface="+mn-ea"/>
                <a:cs typeface="+mn-cs"/>
              </a:rPr>
              <a:t> l</a:t>
            </a:r>
            <a:r>
              <a:rPr lang="en-US" sz="1200" b="0" i="1" kern="1200" dirty="0">
                <a:solidFill>
                  <a:schemeClr val="tx1"/>
                </a:solidFill>
                <a:effectLst/>
                <a:latin typeface="+mn-lt"/>
                <a:ea typeface="+mn-ea"/>
                <a:cs typeface="+mn-cs"/>
              </a:rPr>
              <a:t>ike the brightness of the firmament,</a:t>
            </a:r>
            <a:r>
              <a:rPr lang="en-US" sz="1200" b="0" i="1"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And those who turn many </a:t>
            </a:r>
            <a:r>
              <a:rPr lang="en-US" sz="1200" b="0" i="1" kern="1200" dirty="0" smtClean="0">
                <a:solidFill>
                  <a:schemeClr val="tx1"/>
                </a:solidFill>
                <a:effectLst/>
                <a:latin typeface="+mn-lt"/>
                <a:ea typeface="+mn-ea"/>
                <a:cs typeface="+mn-cs"/>
              </a:rPr>
              <a:t>to righteousness</a:t>
            </a:r>
            <a:r>
              <a:rPr lang="en-US" sz="1200" b="0" i="1" kern="1200" baseline="0" dirty="0" smtClean="0">
                <a:solidFill>
                  <a:schemeClr val="tx1"/>
                </a:solidFill>
                <a:effectLst/>
                <a:latin typeface="+mn-lt"/>
                <a:ea typeface="+mn-ea"/>
                <a:cs typeface="+mn-cs"/>
              </a:rPr>
              <a:t> L</a:t>
            </a:r>
            <a:r>
              <a:rPr lang="en-US" sz="1200" b="0" i="1" kern="1200" dirty="0" smtClean="0">
                <a:solidFill>
                  <a:schemeClr val="tx1"/>
                </a:solidFill>
                <a:effectLst/>
                <a:latin typeface="+mn-lt"/>
                <a:ea typeface="+mn-ea"/>
                <a:cs typeface="+mn-cs"/>
              </a:rPr>
              <a:t>ike </a:t>
            </a:r>
            <a:r>
              <a:rPr lang="en-US" sz="1200" b="0" i="1" kern="1200" dirty="0">
                <a:solidFill>
                  <a:schemeClr val="tx1"/>
                </a:solidFill>
                <a:effectLst/>
                <a:latin typeface="+mn-lt"/>
                <a:ea typeface="+mn-ea"/>
                <a:cs typeface="+mn-cs"/>
              </a:rPr>
              <a:t>the stars forever and ever</a:t>
            </a:r>
            <a:r>
              <a:rPr lang="en-US" sz="1200" b="0" i="1"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Turn to Rev 20:4-5</a:t>
            </a:r>
          </a:p>
          <a:p>
            <a:r>
              <a:rPr lang="en-US" sz="1200" b="0" i="0" kern="1200" dirty="0" smtClean="0">
                <a:solidFill>
                  <a:schemeClr val="tx1"/>
                </a:solidFill>
                <a:effectLst/>
                <a:latin typeface="+mn-lt"/>
                <a:ea typeface="+mn-ea"/>
                <a:cs typeface="+mn-cs"/>
              </a:rPr>
              <a:t>Revelation 20:4-15 New King James Version (NKJV)</a:t>
            </a:r>
          </a:p>
          <a:p>
            <a:r>
              <a:rPr lang="en-US" sz="1200" b="0" i="0" kern="1200" dirty="0" smtClean="0">
                <a:solidFill>
                  <a:schemeClr val="tx1"/>
                </a:solidFill>
                <a:effectLst/>
                <a:latin typeface="+mn-lt"/>
                <a:ea typeface="+mn-ea"/>
                <a:cs typeface="+mn-cs"/>
              </a:rPr>
              <a:t>The Saints Reign with Christ 1,000 Years</a:t>
            </a:r>
          </a:p>
          <a:p>
            <a:r>
              <a:rPr lang="en-US" sz="1200" b="1" i="1" kern="1200" baseline="30000" dirty="0" smtClean="0">
                <a:solidFill>
                  <a:schemeClr val="tx1"/>
                </a:solidFill>
                <a:effectLst/>
                <a:latin typeface="+mn-lt"/>
                <a:ea typeface="+mn-ea"/>
                <a:cs typeface="+mn-cs"/>
              </a:rPr>
              <a:t>4 </a:t>
            </a:r>
            <a:r>
              <a:rPr lang="en-US" sz="1200" b="0" i="1" kern="1200" dirty="0" smtClean="0">
                <a:solidFill>
                  <a:schemeClr val="tx1"/>
                </a:solidFill>
                <a:effectLst/>
                <a:latin typeface="+mn-lt"/>
                <a:ea typeface="+mn-ea"/>
                <a:cs typeface="+mn-cs"/>
              </a:rPr>
              <a:t>And I saw thrones, and they sat on them, and judgment was committed to them. Then I saw the souls of those who had been beheaded for their witness to Jesus and for the word of God, who had not worshiped the beast or his image, and had not received his mark on their foreheads or on their hands. And they lived and reigned with Christ for </a:t>
            </a:r>
            <a:r>
              <a:rPr lang="en-US" sz="1200" b="0" i="1" kern="1200" baseline="30000" dirty="0" smtClean="0">
                <a:solidFill>
                  <a:schemeClr val="tx1"/>
                </a:solidFill>
                <a:effectLst/>
                <a:latin typeface="+mn-lt"/>
                <a:ea typeface="+mn-ea"/>
                <a:cs typeface="+mn-cs"/>
              </a:rPr>
              <a:t>[</a:t>
            </a:r>
            <a:r>
              <a:rPr lang="en-US" sz="1200" b="0" i="1" u="none" strike="noStrike" kern="1200" baseline="30000" dirty="0" smtClean="0">
                <a:solidFill>
                  <a:schemeClr val="tx1"/>
                </a:solidFill>
                <a:effectLst/>
                <a:latin typeface="+mn-lt"/>
                <a:ea typeface="+mn-ea"/>
                <a:cs typeface="+mn-cs"/>
                <a:hlinkClick r:id="rId3" tooltip="See footnote a"/>
              </a:rPr>
              <a:t>a</a:t>
            </a:r>
            <a:r>
              <a:rPr lang="en-US" sz="1200" b="0" i="1" kern="1200" baseline="300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a thousand years. </a:t>
            </a:r>
            <a:r>
              <a:rPr lang="en-US" sz="1200" b="1" i="1" kern="1200" baseline="30000" dirty="0" smtClean="0">
                <a:solidFill>
                  <a:schemeClr val="tx1"/>
                </a:solidFill>
                <a:effectLst/>
                <a:latin typeface="+mn-lt"/>
                <a:ea typeface="+mn-ea"/>
                <a:cs typeface="+mn-cs"/>
              </a:rPr>
              <a:t>5 </a:t>
            </a:r>
            <a:r>
              <a:rPr lang="en-US" sz="1200" b="0" i="1" kern="1200" dirty="0" smtClean="0">
                <a:solidFill>
                  <a:schemeClr val="tx1"/>
                </a:solidFill>
                <a:effectLst/>
                <a:latin typeface="+mn-lt"/>
                <a:ea typeface="+mn-ea"/>
                <a:cs typeface="+mn-cs"/>
              </a:rPr>
              <a:t>But the rest of the dead did not live again until the thousand years were finished. This is the first resurrection. </a:t>
            </a:r>
            <a:r>
              <a:rPr lang="en-US" sz="1200" b="1" i="1" kern="1200" baseline="30000" dirty="0" smtClean="0">
                <a:solidFill>
                  <a:schemeClr val="tx1"/>
                </a:solidFill>
                <a:effectLst/>
                <a:latin typeface="+mn-lt"/>
                <a:ea typeface="+mn-ea"/>
                <a:cs typeface="+mn-cs"/>
              </a:rPr>
              <a:t>6 </a:t>
            </a:r>
            <a:r>
              <a:rPr lang="en-US" sz="1200" b="0" i="1" kern="1200" dirty="0" smtClean="0">
                <a:solidFill>
                  <a:schemeClr val="tx1"/>
                </a:solidFill>
                <a:effectLst/>
                <a:latin typeface="+mn-lt"/>
                <a:ea typeface="+mn-ea"/>
                <a:cs typeface="+mn-cs"/>
              </a:rPr>
              <a:t>Blessed and holy is he who has part in the first resurrection. Over such the second death has no power, but they shall be priests of God and of Christ, and shall reign with Him a thousand years.</a:t>
            </a:r>
          </a:p>
          <a:p>
            <a:r>
              <a:rPr lang="en-US" sz="1200" b="0" i="1" kern="1200" dirty="0" smtClean="0">
                <a:solidFill>
                  <a:schemeClr val="tx1"/>
                </a:solidFill>
                <a:effectLst/>
                <a:latin typeface="+mn-lt"/>
                <a:ea typeface="+mn-ea"/>
                <a:cs typeface="+mn-cs"/>
              </a:rPr>
              <a:t>Satanic Rebellion Crushed</a:t>
            </a:r>
          </a:p>
          <a:p>
            <a:r>
              <a:rPr lang="en-US" sz="1200" b="1" i="1" kern="1200" baseline="30000" dirty="0" smtClean="0">
                <a:solidFill>
                  <a:schemeClr val="tx1"/>
                </a:solidFill>
                <a:effectLst/>
                <a:latin typeface="+mn-lt"/>
                <a:ea typeface="+mn-ea"/>
                <a:cs typeface="+mn-cs"/>
              </a:rPr>
              <a:t>7 </a:t>
            </a:r>
            <a:r>
              <a:rPr lang="en-US" sz="1200" b="0" i="1" kern="1200" dirty="0" smtClean="0">
                <a:solidFill>
                  <a:schemeClr val="tx1"/>
                </a:solidFill>
                <a:effectLst/>
                <a:latin typeface="+mn-lt"/>
                <a:ea typeface="+mn-ea"/>
                <a:cs typeface="+mn-cs"/>
              </a:rPr>
              <a:t>Now when the thousand years have expired, Satan will be released from his prison </a:t>
            </a:r>
            <a:r>
              <a:rPr lang="en-US" sz="1200" b="1" i="1" kern="1200" baseline="30000" dirty="0" smtClean="0">
                <a:solidFill>
                  <a:schemeClr val="tx1"/>
                </a:solidFill>
                <a:effectLst/>
                <a:latin typeface="+mn-lt"/>
                <a:ea typeface="+mn-ea"/>
                <a:cs typeface="+mn-cs"/>
              </a:rPr>
              <a:t>8 </a:t>
            </a:r>
            <a:r>
              <a:rPr lang="en-US" sz="1200" b="0" i="1" kern="1200" dirty="0" smtClean="0">
                <a:solidFill>
                  <a:schemeClr val="tx1"/>
                </a:solidFill>
                <a:effectLst/>
                <a:latin typeface="+mn-lt"/>
                <a:ea typeface="+mn-ea"/>
                <a:cs typeface="+mn-cs"/>
              </a:rPr>
              <a:t>and will go out to deceive the nations which are in the four corners of the earth, Gog and Magog, to gather them together to battle, whose number is as the sand of the sea. </a:t>
            </a:r>
            <a:r>
              <a:rPr lang="en-US" sz="1200" b="1" i="1" kern="1200" baseline="30000" dirty="0" smtClean="0">
                <a:solidFill>
                  <a:schemeClr val="tx1"/>
                </a:solidFill>
                <a:effectLst/>
                <a:latin typeface="+mn-lt"/>
                <a:ea typeface="+mn-ea"/>
                <a:cs typeface="+mn-cs"/>
              </a:rPr>
              <a:t>9 </a:t>
            </a:r>
            <a:r>
              <a:rPr lang="en-US" sz="1200" b="0" i="1" kern="1200" dirty="0" smtClean="0">
                <a:solidFill>
                  <a:schemeClr val="tx1"/>
                </a:solidFill>
                <a:effectLst/>
                <a:latin typeface="+mn-lt"/>
                <a:ea typeface="+mn-ea"/>
                <a:cs typeface="+mn-cs"/>
              </a:rPr>
              <a:t>They went up on the breadth of the earth and surrounded the camp of the saints and the beloved city. And fire came down from God out of heaven and devoured them. </a:t>
            </a:r>
            <a:r>
              <a:rPr lang="en-US" sz="1200" b="1" i="1" kern="1200" baseline="30000" dirty="0" smtClean="0">
                <a:solidFill>
                  <a:schemeClr val="tx1"/>
                </a:solidFill>
                <a:effectLst/>
                <a:latin typeface="+mn-lt"/>
                <a:ea typeface="+mn-ea"/>
                <a:cs typeface="+mn-cs"/>
              </a:rPr>
              <a:t>10 </a:t>
            </a:r>
            <a:r>
              <a:rPr lang="en-US" sz="1200" b="0" i="1" kern="1200" dirty="0" smtClean="0">
                <a:solidFill>
                  <a:schemeClr val="tx1"/>
                </a:solidFill>
                <a:effectLst/>
                <a:latin typeface="+mn-lt"/>
                <a:ea typeface="+mn-ea"/>
                <a:cs typeface="+mn-cs"/>
              </a:rPr>
              <a:t>The devil, who deceived them, was cast into the lake of fire and brimstone where</a:t>
            </a:r>
            <a:r>
              <a:rPr lang="en-US" sz="1200" b="0" i="1" kern="1200" baseline="30000" dirty="0" smtClean="0">
                <a:solidFill>
                  <a:schemeClr val="tx1"/>
                </a:solidFill>
                <a:effectLst/>
                <a:latin typeface="+mn-lt"/>
                <a:ea typeface="+mn-ea"/>
                <a:cs typeface="+mn-cs"/>
              </a:rPr>
              <a:t>[</a:t>
            </a:r>
            <a:r>
              <a:rPr lang="en-US" sz="1200" b="0" i="1" u="none" strike="noStrike" kern="1200" baseline="30000" dirty="0" smtClean="0">
                <a:solidFill>
                  <a:schemeClr val="tx1"/>
                </a:solidFill>
                <a:effectLst/>
                <a:latin typeface="+mn-lt"/>
                <a:ea typeface="+mn-ea"/>
                <a:cs typeface="+mn-cs"/>
                <a:hlinkClick r:id="rId4" tooltip="See footnote b"/>
              </a:rPr>
              <a:t>b</a:t>
            </a:r>
            <a:r>
              <a:rPr lang="en-US" sz="1200" b="0" i="1" kern="1200" baseline="300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 the beast and the false prophet are. And they will be tormented day and night forever and ever.</a:t>
            </a:r>
          </a:p>
          <a:p>
            <a:r>
              <a:rPr lang="en-US" sz="1200" b="0" i="1" kern="1200" dirty="0" smtClean="0">
                <a:solidFill>
                  <a:schemeClr val="tx1"/>
                </a:solidFill>
                <a:effectLst/>
                <a:latin typeface="+mn-lt"/>
                <a:ea typeface="+mn-ea"/>
                <a:cs typeface="+mn-cs"/>
              </a:rPr>
              <a:t>The Great White Throne Judgment</a:t>
            </a:r>
          </a:p>
          <a:p>
            <a:r>
              <a:rPr lang="en-US" sz="1200" b="1" i="1" kern="1200" baseline="30000" dirty="0" smtClean="0">
                <a:solidFill>
                  <a:schemeClr val="tx1"/>
                </a:solidFill>
                <a:effectLst/>
                <a:latin typeface="+mn-lt"/>
                <a:ea typeface="+mn-ea"/>
                <a:cs typeface="+mn-cs"/>
              </a:rPr>
              <a:t>11 </a:t>
            </a:r>
            <a:r>
              <a:rPr lang="en-US" sz="1200" b="0" i="1" kern="1200" dirty="0" smtClean="0">
                <a:solidFill>
                  <a:schemeClr val="tx1"/>
                </a:solidFill>
                <a:effectLst/>
                <a:latin typeface="+mn-lt"/>
                <a:ea typeface="+mn-ea"/>
                <a:cs typeface="+mn-cs"/>
              </a:rPr>
              <a:t>Then I saw a great white throne and Him who sat on it, from whose face the earth and the heaven fled away. And there was found no place for them. </a:t>
            </a:r>
            <a:r>
              <a:rPr lang="en-US" sz="1200" b="1" i="1" kern="1200" baseline="30000" dirty="0" smtClean="0">
                <a:solidFill>
                  <a:schemeClr val="tx1"/>
                </a:solidFill>
                <a:effectLst/>
                <a:latin typeface="+mn-lt"/>
                <a:ea typeface="+mn-ea"/>
                <a:cs typeface="+mn-cs"/>
              </a:rPr>
              <a:t>12 </a:t>
            </a:r>
            <a:r>
              <a:rPr lang="en-US" sz="1200" b="0" i="1" kern="1200" dirty="0" smtClean="0">
                <a:solidFill>
                  <a:schemeClr val="tx1"/>
                </a:solidFill>
                <a:effectLst/>
                <a:latin typeface="+mn-lt"/>
                <a:ea typeface="+mn-ea"/>
                <a:cs typeface="+mn-cs"/>
              </a:rPr>
              <a:t>And I saw the dead, small and great, standing before </a:t>
            </a:r>
            <a:r>
              <a:rPr lang="en-US" sz="1200" b="0" i="1" kern="1200" baseline="30000" dirty="0" smtClean="0">
                <a:solidFill>
                  <a:schemeClr val="tx1"/>
                </a:solidFill>
                <a:effectLst/>
                <a:latin typeface="+mn-lt"/>
                <a:ea typeface="+mn-ea"/>
                <a:cs typeface="+mn-cs"/>
              </a:rPr>
              <a:t>[</a:t>
            </a:r>
            <a:r>
              <a:rPr lang="en-US" sz="1200" b="0" i="1" u="none" strike="noStrike" kern="1200" baseline="30000" dirty="0" smtClean="0">
                <a:solidFill>
                  <a:schemeClr val="tx1"/>
                </a:solidFill>
                <a:effectLst/>
                <a:latin typeface="+mn-lt"/>
                <a:ea typeface="+mn-ea"/>
                <a:cs typeface="+mn-cs"/>
                <a:hlinkClick r:id="rId5" tooltip="See footnote c"/>
              </a:rPr>
              <a:t>c</a:t>
            </a:r>
            <a:r>
              <a:rPr lang="en-US" sz="1200" b="0" i="1" kern="1200" baseline="300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God, and books were opened. And another book was opened, which is the Book of Life. And the dead were judged according to their works, by the things which were written in the books. </a:t>
            </a:r>
            <a:r>
              <a:rPr lang="en-US" sz="1200" b="1" i="1" kern="1200" baseline="30000" dirty="0" smtClean="0">
                <a:solidFill>
                  <a:schemeClr val="tx1"/>
                </a:solidFill>
                <a:effectLst/>
                <a:latin typeface="+mn-lt"/>
                <a:ea typeface="+mn-ea"/>
                <a:cs typeface="+mn-cs"/>
              </a:rPr>
              <a:t>13 </a:t>
            </a:r>
            <a:r>
              <a:rPr lang="en-US" sz="1200" b="0" i="1" kern="1200" dirty="0" smtClean="0">
                <a:solidFill>
                  <a:schemeClr val="tx1"/>
                </a:solidFill>
                <a:effectLst/>
                <a:latin typeface="+mn-lt"/>
                <a:ea typeface="+mn-ea"/>
                <a:cs typeface="+mn-cs"/>
              </a:rPr>
              <a:t>The sea gave up the dead who were in it, and Death and Hades delivered up the dead who were in them. And they were judged, each one according to his works. </a:t>
            </a:r>
            <a:r>
              <a:rPr lang="en-US" sz="1200" b="1" i="1" kern="1200" baseline="30000" dirty="0" smtClean="0">
                <a:solidFill>
                  <a:schemeClr val="tx1"/>
                </a:solidFill>
                <a:effectLst/>
                <a:latin typeface="+mn-lt"/>
                <a:ea typeface="+mn-ea"/>
                <a:cs typeface="+mn-cs"/>
              </a:rPr>
              <a:t>14 </a:t>
            </a:r>
            <a:r>
              <a:rPr lang="en-US" sz="1200" b="0" i="1" kern="1200" dirty="0" smtClean="0">
                <a:solidFill>
                  <a:schemeClr val="tx1"/>
                </a:solidFill>
                <a:effectLst/>
                <a:latin typeface="+mn-lt"/>
                <a:ea typeface="+mn-ea"/>
                <a:cs typeface="+mn-cs"/>
              </a:rPr>
              <a:t>Then Death and Hades were cast into the lake of fire. This is the second </a:t>
            </a:r>
            <a:r>
              <a:rPr lang="en-US" sz="1200" b="0" i="1" kern="1200" baseline="30000" dirty="0" smtClean="0">
                <a:solidFill>
                  <a:schemeClr val="tx1"/>
                </a:solidFill>
                <a:effectLst/>
                <a:latin typeface="+mn-lt"/>
                <a:ea typeface="+mn-ea"/>
                <a:cs typeface="+mn-cs"/>
              </a:rPr>
              <a:t>[</a:t>
            </a:r>
            <a:r>
              <a:rPr lang="en-US" sz="1200" b="0" i="1" u="none" strike="noStrike" kern="1200" baseline="30000" dirty="0" smtClean="0">
                <a:solidFill>
                  <a:schemeClr val="tx1"/>
                </a:solidFill>
                <a:effectLst/>
                <a:latin typeface="+mn-lt"/>
                <a:ea typeface="+mn-ea"/>
                <a:cs typeface="+mn-cs"/>
                <a:hlinkClick r:id="rId6" tooltip="See footnote d"/>
              </a:rPr>
              <a:t>d</a:t>
            </a:r>
            <a:r>
              <a:rPr lang="en-US" sz="1200" b="0" i="1" kern="1200" baseline="300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death. </a:t>
            </a:r>
            <a:r>
              <a:rPr lang="en-US" sz="1200" b="1" i="1" kern="1200" baseline="30000" dirty="0" smtClean="0">
                <a:solidFill>
                  <a:schemeClr val="tx1"/>
                </a:solidFill>
                <a:effectLst/>
                <a:latin typeface="+mn-lt"/>
                <a:ea typeface="+mn-ea"/>
                <a:cs typeface="+mn-cs"/>
              </a:rPr>
              <a:t>15 </a:t>
            </a:r>
            <a:r>
              <a:rPr lang="en-US" sz="1200" b="0" i="1" kern="1200" dirty="0" smtClean="0">
                <a:solidFill>
                  <a:schemeClr val="tx1"/>
                </a:solidFill>
                <a:effectLst/>
                <a:latin typeface="+mn-lt"/>
                <a:ea typeface="+mn-ea"/>
                <a:cs typeface="+mn-cs"/>
              </a:rPr>
              <a:t>And anyone not found written in the Book of Life was cast into the lake of fire.</a:t>
            </a: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{Click} {Read} {Slide}  </a:t>
            </a: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There </a:t>
            </a:r>
            <a:r>
              <a:rPr lang="en-US" sz="1200" b="0" i="0" kern="1200" baseline="0" dirty="0">
                <a:solidFill>
                  <a:schemeClr val="tx1"/>
                </a:solidFill>
                <a:effectLst/>
                <a:latin typeface="+mn-lt"/>
                <a:ea typeface="+mn-ea"/>
                <a:cs typeface="+mn-cs"/>
              </a:rPr>
              <a:t>are 3 resurrections </a:t>
            </a:r>
            <a:r>
              <a:rPr lang="en-US" sz="1200" b="0" i="0" kern="1200" baseline="0" dirty="0" smtClean="0">
                <a:solidFill>
                  <a:schemeClr val="tx1"/>
                </a:solidFill>
                <a:effectLst/>
                <a:latin typeface="+mn-lt"/>
                <a:ea typeface="+mn-ea"/>
                <a:cs typeface="+mn-cs"/>
              </a:rPr>
              <a:t>as </a:t>
            </a:r>
            <a:r>
              <a:rPr lang="en-US" sz="1200" b="0" i="0" kern="1200" baseline="0" dirty="0">
                <a:solidFill>
                  <a:schemeClr val="tx1"/>
                </a:solidFill>
                <a:effectLst/>
                <a:latin typeface="+mn-lt"/>
                <a:ea typeface="+mn-ea"/>
                <a:cs typeface="+mn-cs"/>
              </a:rPr>
              <a:t>the final plan(s) for Humanity. Scripture is very clear that the 2</a:t>
            </a:r>
            <a:r>
              <a:rPr lang="en-US" sz="1200" b="0" i="0" kern="1200" baseline="30000" dirty="0">
                <a:solidFill>
                  <a:schemeClr val="tx1"/>
                </a:solidFill>
                <a:effectLst/>
                <a:latin typeface="+mn-lt"/>
                <a:ea typeface="+mn-ea"/>
                <a:cs typeface="+mn-cs"/>
              </a:rPr>
              <a:t>nd</a:t>
            </a:r>
            <a:r>
              <a:rPr lang="en-US" sz="1200" b="0" i="0" kern="1200" baseline="0" dirty="0">
                <a:solidFill>
                  <a:schemeClr val="tx1"/>
                </a:solidFill>
                <a:effectLst/>
                <a:latin typeface="+mn-lt"/>
                <a:ea typeface="+mn-ea"/>
                <a:cs typeface="+mn-cs"/>
              </a:rPr>
              <a:t> and 3</a:t>
            </a:r>
            <a:r>
              <a:rPr lang="en-US" sz="1200" b="0" i="0" kern="1200" baseline="30000" dirty="0">
                <a:solidFill>
                  <a:schemeClr val="tx1"/>
                </a:solidFill>
                <a:effectLst/>
                <a:latin typeface="+mn-lt"/>
                <a:ea typeface="+mn-ea"/>
                <a:cs typeface="+mn-cs"/>
              </a:rPr>
              <a:t>rd</a:t>
            </a:r>
            <a:r>
              <a:rPr lang="en-US" sz="1200" b="0" i="0" kern="1200" baseline="0" dirty="0">
                <a:solidFill>
                  <a:schemeClr val="tx1"/>
                </a:solidFill>
                <a:effectLst/>
                <a:latin typeface="+mn-lt"/>
                <a:ea typeface="+mn-ea"/>
                <a:cs typeface="+mn-cs"/>
              </a:rPr>
              <a:t> resurrections follows the 1</a:t>
            </a:r>
            <a:r>
              <a:rPr lang="en-US" sz="1200" b="0" i="0" kern="1200" baseline="30000" dirty="0">
                <a:solidFill>
                  <a:schemeClr val="tx1"/>
                </a:solidFill>
                <a:effectLst/>
                <a:latin typeface="+mn-lt"/>
                <a:ea typeface="+mn-ea"/>
                <a:cs typeface="+mn-cs"/>
              </a:rPr>
              <a:t>st</a:t>
            </a:r>
            <a:r>
              <a:rPr lang="en-US" sz="1200" b="0" i="0" kern="1200" baseline="0" dirty="0">
                <a:solidFill>
                  <a:schemeClr val="tx1"/>
                </a:solidFill>
                <a:effectLst/>
                <a:latin typeface="+mn-lt"/>
                <a:ea typeface="+mn-ea"/>
                <a:cs typeface="+mn-cs"/>
              </a:rPr>
              <a:t> resurrection.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 bible does </a:t>
            </a:r>
            <a:r>
              <a:rPr lang="en-US" sz="1200" b="0" i="0" kern="1200" baseline="0" dirty="0" smtClean="0">
                <a:solidFill>
                  <a:schemeClr val="tx1"/>
                </a:solidFill>
                <a:effectLst/>
                <a:latin typeface="+mn-lt"/>
                <a:ea typeface="+mn-ea"/>
                <a:cs typeface="+mn-cs"/>
              </a:rPr>
              <a:t>not use </a:t>
            </a:r>
            <a:r>
              <a:rPr lang="en-US" sz="1200" b="0" i="0" kern="1200" baseline="0" dirty="0">
                <a:solidFill>
                  <a:schemeClr val="tx1"/>
                </a:solidFill>
                <a:effectLst/>
                <a:latin typeface="+mn-lt"/>
                <a:ea typeface="+mn-ea"/>
                <a:cs typeface="+mn-cs"/>
              </a:rPr>
              <a:t>the term “2</a:t>
            </a:r>
            <a:r>
              <a:rPr lang="en-US" sz="1200" b="0" i="0" kern="1200" baseline="30000" dirty="0">
                <a:solidFill>
                  <a:schemeClr val="tx1"/>
                </a:solidFill>
                <a:effectLst/>
                <a:latin typeface="+mn-lt"/>
                <a:ea typeface="+mn-ea"/>
                <a:cs typeface="+mn-cs"/>
              </a:rPr>
              <a:t>nd</a:t>
            </a:r>
            <a:r>
              <a:rPr lang="en-US" sz="1200" b="0" i="0" kern="1200" baseline="0" dirty="0">
                <a:solidFill>
                  <a:schemeClr val="tx1"/>
                </a:solidFill>
                <a:effectLst/>
                <a:latin typeface="+mn-lt"/>
                <a:ea typeface="+mn-ea"/>
                <a:cs typeface="+mn-cs"/>
              </a:rPr>
              <a:t>  Resurrection” It is called the Resurrection of the Dead or Resurrection to Judgement. This is the resurrection of those that have not known God or </a:t>
            </a:r>
            <a:r>
              <a:rPr lang="en-US" sz="1200" b="0" i="0" kern="1200" baseline="0" dirty="0" smtClean="0">
                <a:solidFill>
                  <a:schemeClr val="tx1"/>
                </a:solidFill>
                <a:effectLst/>
                <a:latin typeface="+mn-lt"/>
                <a:ea typeface="+mn-ea"/>
                <a:cs typeface="+mn-cs"/>
              </a:rPr>
              <a:t>were </a:t>
            </a:r>
            <a:r>
              <a:rPr lang="en-US" sz="1200" b="0" i="0" kern="1200" baseline="0" dirty="0">
                <a:solidFill>
                  <a:schemeClr val="tx1"/>
                </a:solidFill>
                <a:effectLst/>
                <a:latin typeface="+mn-lt"/>
                <a:ea typeface="+mn-ea"/>
                <a:cs typeface="+mn-cs"/>
              </a:rPr>
              <a:t>not </a:t>
            </a:r>
            <a:r>
              <a:rPr lang="en-US" sz="1200" b="0" i="0" kern="1200" baseline="0" dirty="0" smtClean="0">
                <a:solidFill>
                  <a:schemeClr val="tx1"/>
                </a:solidFill>
                <a:effectLst/>
                <a:latin typeface="+mn-lt"/>
                <a:ea typeface="+mn-ea"/>
                <a:cs typeface="+mn-cs"/>
              </a:rPr>
              <a:t>called. They will </a:t>
            </a:r>
            <a:r>
              <a:rPr lang="en-US" sz="1200" b="0" i="0" kern="1200" baseline="0" dirty="0">
                <a:solidFill>
                  <a:schemeClr val="tx1"/>
                </a:solidFill>
                <a:effectLst/>
                <a:latin typeface="+mn-lt"/>
                <a:ea typeface="+mn-ea"/>
                <a:cs typeface="+mn-cs"/>
              </a:rPr>
              <a:t>be given the chance to learn and qualify to receive salvation. The dead will be resurrected to a physical body and have their conscious returned. There are no specific biblical details on the age of the physical body. In Ezekiel 37:1-14 dry bones came back to life and the multitude was great.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Turn to John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 </a:t>
            </a:r>
            <a:r>
              <a:rPr lang="en-US" sz="1200" b="0" i="0" kern="1200" baseline="0" dirty="0">
                <a:solidFill>
                  <a:schemeClr val="tx1"/>
                </a:solidFill>
                <a:effectLst/>
                <a:latin typeface="+mn-lt"/>
                <a:ea typeface="+mn-ea"/>
                <a:cs typeface="+mn-cs"/>
              </a:rPr>
              <a:t>Bible also does not use the term “3</a:t>
            </a:r>
            <a:r>
              <a:rPr lang="en-US" sz="1200" b="0" i="0" kern="1200" baseline="30000" dirty="0">
                <a:solidFill>
                  <a:schemeClr val="tx1"/>
                </a:solidFill>
                <a:effectLst/>
                <a:latin typeface="+mn-lt"/>
                <a:ea typeface="+mn-ea"/>
                <a:cs typeface="+mn-cs"/>
              </a:rPr>
              <a:t>rd</a:t>
            </a:r>
            <a:r>
              <a:rPr lang="en-US" sz="1200" b="0" i="0" kern="1200" baseline="0" dirty="0">
                <a:solidFill>
                  <a:schemeClr val="tx1"/>
                </a:solidFill>
                <a:effectLst/>
                <a:latin typeface="+mn-lt"/>
                <a:ea typeface="+mn-ea"/>
                <a:cs typeface="+mn-cs"/>
              </a:rPr>
              <a:t> Resurrection” but called this the “Resurrection of </a:t>
            </a:r>
            <a:r>
              <a:rPr lang="en-US" sz="1200" b="0" i="0" kern="1200" baseline="0" dirty="0" smtClean="0">
                <a:solidFill>
                  <a:schemeClr val="tx1"/>
                </a:solidFill>
                <a:effectLst/>
                <a:latin typeface="+mn-lt"/>
                <a:ea typeface="+mn-ea"/>
                <a:cs typeface="+mn-cs"/>
              </a:rPr>
              <a:t>Condemnation</a:t>
            </a:r>
            <a:r>
              <a:rPr lang="en-US" sz="1200" b="0" i="0" kern="1200" baseline="0" dirty="0">
                <a:solidFill>
                  <a:schemeClr val="tx1"/>
                </a:solidFill>
                <a:effectLst/>
                <a:latin typeface="+mn-lt"/>
                <a:ea typeface="+mn-ea"/>
                <a:cs typeface="+mn-cs"/>
              </a:rPr>
              <a:t>” The reason we believe in 3 sequential resurrections is </a:t>
            </a:r>
            <a:r>
              <a:rPr lang="en-US" sz="1200" b="0" i="0" kern="1200" baseline="0" dirty="0" smtClean="0">
                <a:solidFill>
                  <a:schemeClr val="tx1"/>
                </a:solidFill>
                <a:effectLst/>
                <a:latin typeface="+mn-lt"/>
                <a:ea typeface="+mn-ea"/>
                <a:cs typeface="+mn-cs"/>
              </a:rPr>
              <a:t>“3” </a:t>
            </a:r>
            <a:r>
              <a:rPr lang="en-US" sz="1200" b="0" i="0" kern="1200" baseline="0" dirty="0">
                <a:solidFill>
                  <a:schemeClr val="tx1"/>
                </a:solidFill>
                <a:effectLst/>
                <a:latin typeface="+mn-lt"/>
                <a:ea typeface="+mn-ea"/>
                <a:cs typeface="+mn-cs"/>
              </a:rPr>
              <a:t>is God’s number of finality.  The is </a:t>
            </a:r>
            <a:r>
              <a:rPr lang="en-US" sz="1200" b="0" i="0" kern="1200" baseline="0" dirty="0" smtClean="0">
                <a:solidFill>
                  <a:schemeClr val="tx1"/>
                </a:solidFill>
                <a:effectLst/>
                <a:latin typeface="+mn-lt"/>
                <a:ea typeface="+mn-ea"/>
                <a:cs typeface="+mn-cs"/>
              </a:rPr>
              <a:t>the resurrection </a:t>
            </a:r>
            <a:r>
              <a:rPr lang="en-US" sz="1200" b="0" i="0" kern="1200" baseline="0" dirty="0">
                <a:solidFill>
                  <a:schemeClr val="tx1"/>
                </a:solidFill>
                <a:effectLst/>
                <a:latin typeface="+mn-lt"/>
                <a:ea typeface="+mn-ea"/>
                <a:cs typeface="+mn-cs"/>
              </a:rPr>
              <a:t>to the lake of fire and brimstone. </a:t>
            </a:r>
          </a:p>
          <a:p>
            <a:r>
              <a:rPr lang="en-US" sz="1200" b="0" i="1" kern="1200" dirty="0" smtClean="0">
                <a:solidFill>
                  <a:schemeClr val="tx1"/>
                </a:solidFill>
                <a:effectLst/>
                <a:latin typeface="+mn-lt"/>
                <a:ea typeface="+mn-ea"/>
                <a:cs typeface="+mn-cs"/>
              </a:rPr>
              <a:t>John 5:29 New King James Version (NKJV)</a:t>
            </a:r>
          </a:p>
          <a:p>
            <a:r>
              <a:rPr lang="en-US" sz="1200" b="1" i="1" kern="1200" baseline="30000" dirty="0" smtClean="0">
                <a:solidFill>
                  <a:schemeClr val="tx1"/>
                </a:solidFill>
                <a:effectLst/>
                <a:latin typeface="+mn-lt"/>
                <a:ea typeface="+mn-ea"/>
                <a:cs typeface="+mn-cs"/>
              </a:rPr>
              <a:t>29 </a:t>
            </a:r>
            <a:r>
              <a:rPr lang="en-US" sz="1200" b="0" i="1" kern="1200" dirty="0" smtClean="0">
                <a:solidFill>
                  <a:schemeClr val="tx1"/>
                </a:solidFill>
                <a:effectLst/>
                <a:latin typeface="+mn-lt"/>
                <a:ea typeface="+mn-ea"/>
                <a:cs typeface="+mn-cs"/>
              </a:rPr>
              <a:t>and come forth—those who have done good, to the resurrection of life, and those who have done evil, to the resurrection of condemnation.</a:t>
            </a:r>
            <a:endParaRPr lang="en-US" sz="1200" b="0" i="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Click} {Read}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{Click} {Read}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Turn to </a:t>
            </a:r>
            <a:r>
              <a:rPr lang="en-US" sz="1200" b="0" i="0" kern="1200" baseline="0" dirty="0" err="1" smtClean="0">
                <a:solidFill>
                  <a:schemeClr val="tx1"/>
                </a:solidFill>
                <a:effectLst/>
                <a:latin typeface="+mn-lt"/>
                <a:ea typeface="+mn-ea"/>
                <a:cs typeface="+mn-cs"/>
              </a:rPr>
              <a:t>Heb</a:t>
            </a:r>
            <a:r>
              <a:rPr lang="en-US" sz="1200" b="0" i="0" kern="1200" baseline="0" dirty="0" smtClean="0">
                <a:solidFill>
                  <a:schemeClr val="tx1"/>
                </a:solidFill>
                <a:effectLst/>
                <a:latin typeface="+mn-lt"/>
                <a:ea typeface="+mn-ea"/>
                <a:cs typeface="+mn-cs"/>
              </a:rPr>
              <a:t> 11:35 {Wait}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In </a:t>
            </a:r>
            <a:r>
              <a:rPr lang="en-US" sz="1200" b="0" i="0" kern="1200" baseline="0" dirty="0">
                <a:solidFill>
                  <a:schemeClr val="tx1"/>
                </a:solidFill>
                <a:effectLst/>
                <a:latin typeface="+mn-lt"/>
                <a:ea typeface="+mn-ea"/>
                <a:cs typeface="+mn-cs"/>
              </a:rPr>
              <a:t>the 1</a:t>
            </a:r>
            <a:r>
              <a:rPr lang="en-US" sz="1200" b="0" i="0" kern="1200" baseline="30000" dirty="0">
                <a:solidFill>
                  <a:schemeClr val="tx1"/>
                </a:solidFill>
                <a:effectLst/>
                <a:latin typeface="+mn-lt"/>
                <a:ea typeface="+mn-ea"/>
                <a:cs typeface="+mn-cs"/>
              </a:rPr>
              <a:t>st</a:t>
            </a:r>
            <a:r>
              <a:rPr lang="en-US" sz="1200" b="0" i="0" kern="1200" baseline="0" dirty="0">
                <a:solidFill>
                  <a:schemeClr val="tx1"/>
                </a:solidFill>
                <a:effectLst/>
                <a:latin typeface="+mn-lt"/>
                <a:ea typeface="+mn-ea"/>
                <a:cs typeface="+mn-cs"/>
              </a:rPr>
              <a:t> resurrection we are resurrected or changed to spiritual body. </a:t>
            </a:r>
            <a:endParaRPr lang="en-US" sz="1200" b="0" i="0" kern="1200" baseline="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Hebrews 11:35 New King James Version (NKJV) </a:t>
            </a:r>
            <a:r>
              <a:rPr lang="en-US" sz="1200" b="1" i="1" kern="1200" baseline="30000" dirty="0" smtClean="0">
                <a:solidFill>
                  <a:schemeClr val="tx1"/>
                </a:solidFill>
                <a:effectLst/>
                <a:latin typeface="+mn-lt"/>
                <a:ea typeface="+mn-ea"/>
                <a:cs typeface="+mn-cs"/>
              </a:rPr>
              <a:t>35 </a:t>
            </a:r>
            <a:r>
              <a:rPr lang="en-US" sz="1200" b="0" i="1" kern="1200" dirty="0" smtClean="0">
                <a:solidFill>
                  <a:schemeClr val="tx1"/>
                </a:solidFill>
                <a:effectLst/>
                <a:latin typeface="+mn-lt"/>
                <a:ea typeface="+mn-ea"/>
                <a:cs typeface="+mn-cs"/>
              </a:rPr>
              <a:t>Women received their dead raised to life again.</a:t>
            </a:r>
          </a:p>
          <a:p>
            <a:r>
              <a:rPr lang="en-US" sz="1200" b="0" i="1" kern="1200" dirty="0" smtClean="0">
                <a:solidFill>
                  <a:schemeClr val="tx1"/>
                </a:solidFill>
                <a:effectLst/>
                <a:latin typeface="+mn-lt"/>
                <a:ea typeface="+mn-ea"/>
                <a:cs typeface="+mn-cs"/>
              </a:rPr>
              <a:t>Others were tortured, not accepting deliverance, that they might obtain a better resurrection.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err="1" smtClean="0">
                <a:solidFill>
                  <a:schemeClr val="tx1"/>
                </a:solidFill>
                <a:effectLst/>
                <a:latin typeface="+mn-lt"/>
                <a:ea typeface="+mn-ea"/>
                <a:cs typeface="+mn-cs"/>
              </a:rPr>
              <a:t>Heb</a:t>
            </a:r>
            <a:r>
              <a:rPr lang="en-US" sz="1200" b="0" i="0" kern="1200" baseline="0" dirty="0" smtClean="0">
                <a:solidFill>
                  <a:schemeClr val="tx1"/>
                </a:solidFill>
                <a:effectLst/>
                <a:latin typeface="+mn-lt"/>
                <a:ea typeface="+mn-ea"/>
                <a:cs typeface="+mn-cs"/>
              </a:rPr>
              <a:t> 11:35 says </a:t>
            </a:r>
            <a:r>
              <a:rPr lang="en-US" sz="1200" b="0" i="0" kern="1200" baseline="0" dirty="0">
                <a:solidFill>
                  <a:schemeClr val="tx1"/>
                </a:solidFill>
                <a:effectLst/>
                <a:latin typeface="+mn-lt"/>
                <a:ea typeface="+mn-ea"/>
                <a:cs typeface="+mn-cs"/>
              </a:rPr>
              <a:t>the 1</a:t>
            </a:r>
            <a:r>
              <a:rPr lang="en-US" sz="1200" b="0" i="0" kern="1200" baseline="30000" dirty="0">
                <a:solidFill>
                  <a:schemeClr val="tx1"/>
                </a:solidFill>
                <a:effectLst/>
                <a:latin typeface="+mn-lt"/>
                <a:ea typeface="+mn-ea"/>
                <a:cs typeface="+mn-cs"/>
              </a:rPr>
              <a:t>st</a:t>
            </a:r>
            <a:r>
              <a:rPr lang="en-US" sz="1200" b="0" i="0" kern="1200" baseline="0" dirty="0">
                <a:solidFill>
                  <a:schemeClr val="tx1"/>
                </a:solidFill>
                <a:effectLst/>
                <a:latin typeface="+mn-lt"/>
                <a:ea typeface="+mn-ea"/>
                <a:cs typeface="+mn-cs"/>
              </a:rPr>
              <a:t> resurrection is the better resurrection. In the first resurrection if we qualify we can be part of the bride of Christ and rule with our Majesty Lord and Savior Jesus Christ. </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19</a:t>
            </a:fld>
            <a:endParaRPr lang="en-US"/>
          </a:p>
        </p:txBody>
      </p:sp>
    </p:spTree>
    <p:extLst>
      <p:ext uri="{BB962C8B-B14F-4D97-AF65-F5344CB8AC3E}">
        <p14:creationId xmlns:p14="http://schemas.microsoft.com/office/powerpoint/2010/main" val="2576966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Turn to 2 Peter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Let’s first read the {Read</a:t>
            </a:r>
            <a:r>
              <a:rPr lang="en-US" sz="1200" baseline="0" dirty="0" smtClean="0">
                <a:latin typeface="Times New Roman" panose="02020603050405020304" pitchFamily="18" charset="0"/>
                <a:cs typeface="Times New Roman" panose="02020603050405020304" pitchFamily="18" charset="0"/>
              </a:rPr>
              <a:t> Slide} - </a:t>
            </a:r>
            <a:r>
              <a:rPr lang="en-US" sz="1200" dirty="0" smtClean="0">
                <a:latin typeface="Times New Roman" panose="02020603050405020304" pitchFamily="18" charset="0"/>
                <a:cs typeface="Times New Roman" panose="02020603050405020304" pitchFamily="18" charset="0"/>
              </a:rPr>
              <a:t>We believe that humanity was created in the image of God with the potential to become children of God, partakers of the divine nature. God formed humanity of flesh, which is material substance. Human beings live by the breath of life, are mortal, subject to corruption and decay, without eternal life, except as the gift of God under God’s terms and conditions as expressed in the Bible. We believe that God placed before Adam and Eve the choice of eternal life through obedience to God or death through sin. Adam and Eve yielded to temptation and disobeyed God. As a result, sin entered the world and, through sin, death. Death now reigns over all humanity because all have sinned</a:t>
            </a:r>
          </a:p>
          <a:p>
            <a:r>
              <a:rPr lang="en-US" sz="1200" b="0" i="1" kern="1200" dirty="0" smtClean="0">
                <a:solidFill>
                  <a:schemeClr val="tx1"/>
                </a:solidFill>
                <a:effectLst/>
                <a:latin typeface="+mn-lt"/>
                <a:ea typeface="+mn-ea"/>
                <a:cs typeface="+mn-cs"/>
              </a:rPr>
              <a:t>2 Peter 1:4 New King James Version (NKJV)</a:t>
            </a:r>
          </a:p>
          <a:p>
            <a:r>
              <a:rPr lang="en-US" sz="1200" b="1" i="1" kern="1200" baseline="30000" dirty="0" smtClean="0">
                <a:solidFill>
                  <a:schemeClr val="tx1"/>
                </a:solidFill>
                <a:effectLst/>
                <a:latin typeface="+mn-lt"/>
                <a:ea typeface="+mn-ea"/>
                <a:cs typeface="+mn-cs"/>
              </a:rPr>
              <a:t>4 </a:t>
            </a:r>
            <a:r>
              <a:rPr lang="en-US" sz="1200" b="0" i="1" kern="1200" dirty="0" smtClean="0">
                <a:solidFill>
                  <a:schemeClr val="tx1"/>
                </a:solidFill>
                <a:effectLst/>
                <a:latin typeface="+mn-lt"/>
                <a:ea typeface="+mn-ea"/>
                <a:cs typeface="+mn-cs"/>
              </a:rPr>
              <a:t>by which have been given to us exceedingly great and precious promises, that through these you may be partakers of the divine nature, having escaped the </a:t>
            </a:r>
            <a:r>
              <a:rPr lang="en-US" sz="1200" b="0" i="1" kern="1200" baseline="30000" dirty="0" smtClean="0">
                <a:solidFill>
                  <a:schemeClr val="tx1"/>
                </a:solidFill>
                <a:effectLst/>
                <a:latin typeface="+mn-lt"/>
                <a:ea typeface="+mn-ea"/>
                <a:cs typeface="+mn-cs"/>
              </a:rPr>
              <a:t>[</a:t>
            </a:r>
            <a:r>
              <a:rPr lang="en-US" sz="1200" b="0" i="1" u="none" strike="noStrike" kern="1200" baseline="30000" dirty="0" smtClean="0">
                <a:solidFill>
                  <a:schemeClr val="tx1"/>
                </a:solidFill>
                <a:effectLst/>
                <a:latin typeface="+mn-lt"/>
                <a:ea typeface="+mn-ea"/>
                <a:cs typeface="+mn-cs"/>
                <a:hlinkClick r:id="rId3" tooltip="See footnote a"/>
              </a:rPr>
              <a:t>a</a:t>
            </a:r>
            <a:r>
              <a:rPr lang="en-US" sz="1200" b="0" i="1" kern="1200" baseline="300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corruption that is in the world through lust.</a:t>
            </a:r>
          </a:p>
          <a:p>
            <a:r>
              <a:rPr lang="en-US" sz="1200" b="0" i="1" kern="1200" dirty="0" smtClean="0">
                <a:solidFill>
                  <a:schemeClr val="tx1"/>
                </a:solidFill>
                <a:effectLst/>
                <a:latin typeface="+mn-lt"/>
                <a:ea typeface="+mn-ea"/>
                <a:cs typeface="+mn-cs"/>
              </a:rPr>
              <a:t>Hebrews 9:27 New King James Version (NKJV)</a:t>
            </a:r>
          </a:p>
          <a:p>
            <a:r>
              <a:rPr lang="en-US" sz="1200" b="1" i="1" kern="1200" baseline="30000" dirty="0" smtClean="0">
                <a:solidFill>
                  <a:schemeClr val="tx1"/>
                </a:solidFill>
                <a:effectLst/>
                <a:latin typeface="+mn-lt"/>
                <a:ea typeface="+mn-ea"/>
                <a:cs typeface="+mn-cs"/>
              </a:rPr>
              <a:t>27 </a:t>
            </a:r>
            <a:r>
              <a:rPr lang="en-US" sz="1200" b="0" i="1" kern="1200" dirty="0" smtClean="0">
                <a:solidFill>
                  <a:schemeClr val="tx1"/>
                </a:solidFill>
                <a:effectLst/>
                <a:latin typeface="+mn-lt"/>
                <a:ea typeface="+mn-ea"/>
                <a:cs typeface="+mn-cs"/>
              </a:rPr>
              <a:t>And as it is appointed for men to die once, but after this the judgment,</a:t>
            </a:r>
          </a:p>
          <a:p>
            <a:r>
              <a:rPr lang="en-US" sz="1200" b="0" i="1" kern="1200" dirty="0" smtClean="0">
                <a:solidFill>
                  <a:schemeClr val="tx1"/>
                </a:solidFill>
                <a:effectLst/>
                <a:latin typeface="+mn-lt"/>
                <a:ea typeface="+mn-ea"/>
                <a:cs typeface="+mn-cs"/>
              </a:rPr>
              <a:t>Romans 5:12 New King James Version (NKJV)</a:t>
            </a:r>
          </a:p>
          <a:p>
            <a:r>
              <a:rPr lang="en-US" sz="1200" b="0" i="1" kern="1200" dirty="0" smtClean="0">
                <a:solidFill>
                  <a:schemeClr val="tx1"/>
                </a:solidFill>
                <a:effectLst/>
                <a:latin typeface="+mn-lt"/>
                <a:ea typeface="+mn-ea"/>
                <a:cs typeface="+mn-cs"/>
              </a:rPr>
              <a:t>Death in Adam, Life in Christ</a:t>
            </a:r>
          </a:p>
          <a:p>
            <a:r>
              <a:rPr lang="en-US" sz="1200" b="1" i="1" kern="1200" baseline="30000" dirty="0" smtClean="0">
                <a:solidFill>
                  <a:schemeClr val="tx1"/>
                </a:solidFill>
                <a:effectLst/>
                <a:latin typeface="+mn-lt"/>
                <a:ea typeface="+mn-ea"/>
                <a:cs typeface="+mn-cs"/>
              </a:rPr>
              <a:t>12 </a:t>
            </a:r>
            <a:r>
              <a:rPr lang="en-US" sz="1200" b="0" i="1" kern="1200" dirty="0" smtClean="0">
                <a:solidFill>
                  <a:schemeClr val="tx1"/>
                </a:solidFill>
                <a:effectLst/>
                <a:latin typeface="+mn-lt"/>
                <a:ea typeface="+mn-ea"/>
                <a:cs typeface="+mn-cs"/>
              </a:rPr>
              <a:t>Therefore, just as through one man sin entered the world, and death through sin, and thus death spread to all men, because all sinned—</a:t>
            </a:r>
          </a:p>
          <a:p>
            <a:endParaRPr lang="en-US" sz="1200" b="0" i="1" kern="1200" dirty="0" smtClean="0">
              <a:solidFill>
                <a:schemeClr val="tx1"/>
              </a:solidFill>
              <a:effectLst/>
              <a:latin typeface="+mn-lt"/>
              <a:ea typeface="+mn-ea"/>
              <a:cs typeface="+mn-cs"/>
            </a:endParaRPr>
          </a:p>
          <a:p>
            <a:endParaRPr lang="en-US" sz="1200" b="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0109CC1-9034-49C9-B0CF-6442878B4044}" type="slidenum">
              <a:rPr lang="en-US" smtClean="0"/>
              <a:pPr/>
              <a:t>2</a:t>
            </a:fld>
            <a:endParaRPr lang="en-US"/>
          </a:p>
        </p:txBody>
      </p:sp>
    </p:spTree>
    <p:extLst>
      <p:ext uri="{BB962C8B-B14F-4D97-AF65-F5344CB8AC3E}">
        <p14:creationId xmlns:p14="http://schemas.microsoft.com/office/powerpoint/2010/main" val="1649783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smtClean="0">
                <a:solidFill>
                  <a:schemeClr val="tx1"/>
                </a:solidFill>
                <a:effectLst/>
                <a:latin typeface="+mn-lt"/>
                <a:ea typeface="+mn-ea"/>
                <a:cs typeface="+mn-cs"/>
              </a:rPr>
              <a:t>Turn to Rom 8</a:t>
            </a:r>
          </a:p>
          <a:p>
            <a:r>
              <a:rPr lang="en-US" sz="1200" b="0" i="0" kern="1200" baseline="0" dirty="0" smtClean="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Read} {Slide}</a:t>
            </a:r>
          </a:p>
          <a:p>
            <a:r>
              <a:rPr lang="en-US" sz="1200" b="0" i="0" kern="1200" baseline="0" dirty="0" smtClean="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Click} {Read} {Slide}  </a:t>
            </a:r>
          </a:p>
          <a:p>
            <a:r>
              <a:rPr lang="en-US" sz="1200" b="0" i="0" u="none" strike="noStrike" kern="1200" baseline="0" dirty="0">
                <a:solidFill>
                  <a:schemeClr val="tx1"/>
                </a:solidFill>
                <a:latin typeface="+mn-lt"/>
                <a:ea typeface="+mn-ea"/>
                <a:cs typeface="+mn-cs"/>
              </a:rPr>
              <a:t>As initially formed, human beings are incomplete creations. God wants to share with them His very nature and enable them to become His literal spiritual children. This is only possible by His Holy Spirit joining with each person’s human spirit. This gives higher, Godly understanding and imparts God’s character of love It is through the Holy Spirit that God will transform us into beings who will, when resurrected or changed at Christ’s return, live with Him forever.</a:t>
            </a:r>
          </a:p>
          <a:p>
            <a:r>
              <a:rPr lang="en-US" sz="1200" b="0" i="1" kern="1200" dirty="0">
                <a:solidFill>
                  <a:schemeClr val="tx1"/>
                </a:solidFill>
                <a:effectLst/>
                <a:latin typeface="+mn-lt"/>
                <a:ea typeface="+mn-ea"/>
                <a:cs typeface="+mn-cs"/>
              </a:rPr>
              <a:t>Romans 8:11-16 Contemporary English Version (CEV)</a:t>
            </a:r>
          </a:p>
          <a:p>
            <a:r>
              <a:rPr lang="en-US" sz="1200" b="1" i="1" kern="1200" baseline="30000" dirty="0">
                <a:solidFill>
                  <a:schemeClr val="tx1"/>
                </a:solidFill>
                <a:effectLst/>
                <a:latin typeface="+mn-lt"/>
                <a:ea typeface="+mn-ea"/>
                <a:cs typeface="+mn-cs"/>
              </a:rPr>
              <a:t>11 </a:t>
            </a:r>
            <a:r>
              <a:rPr lang="en-US" sz="1200" b="0" i="1" kern="1200" dirty="0">
                <a:solidFill>
                  <a:schemeClr val="tx1"/>
                </a:solidFill>
                <a:effectLst/>
                <a:latin typeface="+mn-lt"/>
                <a:ea typeface="+mn-ea"/>
                <a:cs typeface="+mn-cs"/>
              </a:rPr>
              <a:t>Yet God raised Jesus to life! God’s Spirit now lives in you, and he will raise you to life by his Spirit.</a:t>
            </a:r>
          </a:p>
          <a:p>
            <a:r>
              <a:rPr lang="en-US" sz="1200" b="1" i="1" kern="1200" baseline="30000" dirty="0">
                <a:solidFill>
                  <a:schemeClr val="tx1"/>
                </a:solidFill>
                <a:effectLst/>
                <a:latin typeface="+mn-lt"/>
                <a:ea typeface="+mn-ea"/>
                <a:cs typeface="+mn-cs"/>
              </a:rPr>
              <a:t>12 </a:t>
            </a:r>
            <a:r>
              <a:rPr lang="en-US" sz="1200" b="0" i="1" kern="1200" dirty="0">
                <a:solidFill>
                  <a:schemeClr val="tx1"/>
                </a:solidFill>
                <a:effectLst/>
                <a:latin typeface="+mn-lt"/>
                <a:ea typeface="+mn-ea"/>
                <a:cs typeface="+mn-cs"/>
              </a:rPr>
              <a:t>My dear friends, we must not live to satisfy our desires. </a:t>
            </a:r>
            <a:r>
              <a:rPr lang="en-US" sz="1200" b="1" i="1" kern="1200" baseline="30000" dirty="0">
                <a:solidFill>
                  <a:schemeClr val="tx1"/>
                </a:solidFill>
                <a:effectLst/>
                <a:latin typeface="+mn-lt"/>
                <a:ea typeface="+mn-ea"/>
                <a:cs typeface="+mn-cs"/>
              </a:rPr>
              <a:t>13 </a:t>
            </a:r>
            <a:r>
              <a:rPr lang="en-US" sz="1200" b="0" i="1" kern="1200" dirty="0">
                <a:solidFill>
                  <a:schemeClr val="tx1"/>
                </a:solidFill>
                <a:effectLst/>
                <a:latin typeface="+mn-lt"/>
                <a:ea typeface="+mn-ea"/>
                <a:cs typeface="+mn-cs"/>
              </a:rPr>
              <a:t>If you do, you will die. But you will live, if by the help of God’s Spirit you say “No” to your desires. </a:t>
            </a:r>
            <a:r>
              <a:rPr lang="en-US" sz="1200" b="1" i="1" kern="1200" baseline="30000" dirty="0">
                <a:solidFill>
                  <a:schemeClr val="tx1"/>
                </a:solidFill>
                <a:effectLst/>
                <a:latin typeface="+mn-lt"/>
                <a:ea typeface="+mn-ea"/>
                <a:cs typeface="+mn-cs"/>
              </a:rPr>
              <a:t>14 </a:t>
            </a:r>
            <a:r>
              <a:rPr lang="en-US" sz="1200" b="0" i="1" kern="1200" dirty="0">
                <a:solidFill>
                  <a:schemeClr val="tx1"/>
                </a:solidFill>
                <a:effectLst/>
                <a:latin typeface="+mn-lt"/>
                <a:ea typeface="+mn-ea"/>
                <a:cs typeface="+mn-cs"/>
              </a:rPr>
              <a:t>Only those people who are led by God’s Spirit are his children. </a:t>
            </a:r>
            <a:r>
              <a:rPr lang="en-US" sz="1200" b="1" i="1" kern="1200" baseline="30000" dirty="0">
                <a:solidFill>
                  <a:schemeClr val="tx1"/>
                </a:solidFill>
                <a:effectLst/>
                <a:latin typeface="+mn-lt"/>
                <a:ea typeface="+mn-ea"/>
                <a:cs typeface="+mn-cs"/>
              </a:rPr>
              <a:t>15 </a:t>
            </a:r>
            <a:r>
              <a:rPr lang="en-US" sz="1200" b="0" i="1" kern="1200" dirty="0">
                <a:solidFill>
                  <a:schemeClr val="tx1"/>
                </a:solidFill>
                <a:effectLst/>
                <a:latin typeface="+mn-lt"/>
                <a:ea typeface="+mn-ea"/>
                <a:cs typeface="+mn-cs"/>
              </a:rPr>
              <a:t>God’s Spirit doesn’t make us slaves who are afraid of him. Instead, we become his children and call him our Father. </a:t>
            </a:r>
            <a:r>
              <a:rPr lang="en-US" sz="1200" b="1" i="1" kern="1200" baseline="30000" dirty="0">
                <a:solidFill>
                  <a:schemeClr val="tx1"/>
                </a:solidFill>
                <a:effectLst/>
                <a:latin typeface="+mn-lt"/>
                <a:ea typeface="+mn-ea"/>
                <a:cs typeface="+mn-cs"/>
              </a:rPr>
              <a:t>16 </a:t>
            </a:r>
            <a:r>
              <a:rPr lang="en-US" sz="1200" b="0" i="1" kern="1200" dirty="0">
                <a:solidFill>
                  <a:schemeClr val="tx1"/>
                </a:solidFill>
                <a:effectLst/>
                <a:latin typeface="+mn-lt"/>
                <a:ea typeface="+mn-ea"/>
                <a:cs typeface="+mn-cs"/>
              </a:rPr>
              <a:t>God’s Spirit makes us sure that we are his </a:t>
            </a:r>
            <a:r>
              <a:rPr lang="en-US" sz="1200" b="0" i="1" kern="1200" dirty="0" smtClean="0">
                <a:solidFill>
                  <a:schemeClr val="tx1"/>
                </a:solidFill>
                <a:effectLst/>
                <a:latin typeface="+mn-lt"/>
                <a:ea typeface="+mn-ea"/>
                <a:cs typeface="+mn-cs"/>
              </a:rPr>
              <a:t>children</a:t>
            </a:r>
            <a:endParaRPr lang="en-US" sz="1200" b="1" i="1" kern="1200" dirty="0">
              <a:solidFill>
                <a:schemeClr val="tx1"/>
              </a:solidFill>
              <a:effectLst/>
              <a:latin typeface="+mn-lt"/>
              <a:ea typeface="+mn-ea"/>
              <a:cs typeface="+mn-cs"/>
            </a:endParaRPr>
          </a:p>
          <a:p>
            <a:endParaRPr lang="en-US" sz="1200" b="0" i="1" u="none" strike="noStrike" kern="1200" baseline="0" dirty="0">
              <a:solidFill>
                <a:schemeClr val="tx1"/>
              </a:solidFill>
              <a:latin typeface="+mn-lt"/>
              <a:ea typeface="+mn-ea"/>
              <a:cs typeface="+mn-cs"/>
            </a:endParaRPr>
          </a:p>
          <a:p>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20</a:t>
            </a:fld>
            <a:endParaRPr lang="en-US"/>
          </a:p>
        </p:txBody>
      </p:sp>
    </p:spTree>
    <p:extLst>
      <p:ext uri="{BB962C8B-B14F-4D97-AF65-F5344CB8AC3E}">
        <p14:creationId xmlns:p14="http://schemas.microsoft.com/office/powerpoint/2010/main" val="1725557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smtClean="0">
                <a:solidFill>
                  <a:schemeClr val="tx1"/>
                </a:solidFill>
                <a:effectLst/>
                <a:latin typeface="+mn-lt"/>
                <a:ea typeface="+mn-ea"/>
                <a:cs typeface="+mn-cs"/>
              </a:rPr>
              <a:t>Turn to 2 Peter 3</a:t>
            </a:r>
          </a:p>
          <a:p>
            <a:r>
              <a:rPr lang="en-US" sz="1200" b="0" i="0" kern="1200" baseline="0" dirty="0" smtClean="0">
                <a:solidFill>
                  <a:schemeClr val="tx1"/>
                </a:solidFill>
                <a:effectLst/>
                <a:latin typeface="+mn-lt"/>
                <a:ea typeface="+mn-ea"/>
                <a:cs typeface="+mn-cs"/>
              </a:rPr>
              <a:t>How </a:t>
            </a:r>
            <a:r>
              <a:rPr lang="en-US" sz="1200" b="0" i="0" kern="1200" baseline="0" dirty="0">
                <a:solidFill>
                  <a:schemeClr val="tx1"/>
                </a:solidFill>
                <a:effectLst/>
                <a:latin typeface="+mn-lt"/>
                <a:ea typeface="+mn-ea"/>
                <a:cs typeface="+mn-cs"/>
              </a:rPr>
              <a:t>do we qualify to be in the Bride of Christ and receive Salvation?</a:t>
            </a:r>
          </a:p>
          <a:p>
            <a:r>
              <a:rPr lang="en-US" sz="1200" b="0" i="0" kern="1200" baseline="0" dirty="0">
                <a:solidFill>
                  <a:schemeClr val="tx1"/>
                </a:solidFill>
                <a:effectLst/>
                <a:latin typeface="+mn-lt"/>
                <a:ea typeface="+mn-ea"/>
                <a:cs typeface="+mn-cs"/>
              </a:rPr>
              <a:t>{Click} {Read} {Slide}  </a:t>
            </a:r>
          </a:p>
          <a:p>
            <a:r>
              <a:rPr lang="en-US" sz="1200" b="0" i="0" u="none" strike="noStrike" kern="1200" baseline="0" dirty="0">
                <a:solidFill>
                  <a:schemeClr val="tx1"/>
                </a:solidFill>
                <a:latin typeface="+mn-lt"/>
                <a:ea typeface="+mn-ea"/>
                <a:cs typeface="+mn-cs"/>
              </a:rPr>
              <a:t>We must obey God’s Law. Keep the commandments. </a:t>
            </a:r>
          </a:p>
          <a:p>
            <a:r>
              <a:rPr lang="en-US" sz="1200" b="0" i="0" u="none" strike="noStrike" kern="1200" baseline="0" dirty="0">
                <a:solidFill>
                  <a:schemeClr val="tx1"/>
                </a:solidFill>
                <a:latin typeface="+mn-lt"/>
                <a:ea typeface="+mn-ea"/>
                <a:cs typeface="+mn-cs"/>
              </a:rPr>
              <a:t>How many remember Charlton </a:t>
            </a:r>
            <a:r>
              <a:rPr lang="en-US" sz="1200" b="0" i="0" u="none" strike="noStrike" kern="1200" baseline="0" dirty="0" err="1">
                <a:solidFill>
                  <a:schemeClr val="tx1"/>
                </a:solidFill>
                <a:latin typeface="+mn-lt"/>
                <a:ea typeface="+mn-ea"/>
                <a:cs typeface="+mn-cs"/>
              </a:rPr>
              <a:t>Heston</a:t>
            </a:r>
            <a:r>
              <a:rPr lang="en-US" sz="1200" b="0" i="0" u="none" strike="noStrike" kern="1200" baseline="0" dirty="0">
                <a:solidFill>
                  <a:schemeClr val="tx1"/>
                </a:solidFill>
                <a:latin typeface="+mn-lt"/>
                <a:ea typeface="+mn-ea"/>
                <a:cs typeface="+mn-cs"/>
              </a:rPr>
              <a:t> carrying the 10 Commandments. </a:t>
            </a:r>
          </a:p>
          <a:p>
            <a:r>
              <a:rPr lang="en-US" sz="1200" b="0" i="0" u="none" strike="noStrike" kern="1200" baseline="0" dirty="0">
                <a:solidFill>
                  <a:schemeClr val="tx1"/>
                </a:solidFill>
                <a:latin typeface="+mn-lt"/>
                <a:ea typeface="+mn-ea"/>
                <a:cs typeface="+mn-cs"/>
              </a:rPr>
              <a:t>I could be wrong but it my </a:t>
            </a:r>
            <a:r>
              <a:rPr lang="en-US" sz="1200" b="0" i="0" u="none" strike="noStrike" kern="1200" baseline="0" dirty="0" smtClean="0">
                <a:solidFill>
                  <a:schemeClr val="tx1"/>
                </a:solidFill>
                <a:latin typeface="+mn-lt"/>
                <a:ea typeface="+mn-ea"/>
                <a:cs typeface="+mn-cs"/>
              </a:rPr>
              <a:t>understanding that when Moses is resurrected he wants to </a:t>
            </a:r>
            <a:r>
              <a:rPr lang="en-US" sz="1200" b="0" i="0" u="none" strike="noStrike" kern="1200" baseline="0" dirty="0">
                <a:solidFill>
                  <a:schemeClr val="tx1"/>
                </a:solidFill>
                <a:latin typeface="+mn-lt"/>
                <a:ea typeface="+mn-ea"/>
                <a:cs typeface="+mn-cs"/>
              </a:rPr>
              <a:t>look like Mr. </a:t>
            </a:r>
            <a:r>
              <a:rPr lang="en-US" sz="1200" b="0" i="0" u="none" strike="noStrike" kern="1200" baseline="0" dirty="0" err="1">
                <a:solidFill>
                  <a:schemeClr val="tx1"/>
                </a:solidFill>
                <a:latin typeface="+mn-lt"/>
                <a:ea typeface="+mn-ea"/>
                <a:cs typeface="+mn-cs"/>
              </a:rPr>
              <a:t>Heston</a:t>
            </a:r>
            <a:r>
              <a:rPr lang="en-US" sz="1200" b="0" i="0" u="none" strike="noStrike" kern="1200" baseline="0" dirty="0" smtClean="0">
                <a:solidFill>
                  <a:schemeClr val="tx1"/>
                </a:solidFill>
                <a:latin typeface="+mn-lt"/>
                <a:ea typeface="+mn-ea"/>
                <a:cs typeface="+mn-cs"/>
              </a:rPr>
              <a:t>. </a:t>
            </a:r>
          </a:p>
          <a:p>
            <a:r>
              <a:rPr lang="en-US" sz="1200" b="0" i="1" kern="1200" dirty="0" smtClean="0">
                <a:solidFill>
                  <a:schemeClr val="tx1"/>
                </a:solidFill>
                <a:effectLst/>
                <a:latin typeface="+mn-lt"/>
                <a:ea typeface="+mn-ea"/>
                <a:cs typeface="+mn-cs"/>
              </a:rPr>
              <a:t>1 </a:t>
            </a:r>
            <a:r>
              <a:rPr lang="en-US" sz="1200" b="0" i="1" kern="1200" dirty="0">
                <a:solidFill>
                  <a:schemeClr val="tx1"/>
                </a:solidFill>
                <a:effectLst/>
                <a:latin typeface="+mn-lt"/>
                <a:ea typeface="+mn-ea"/>
                <a:cs typeface="+mn-cs"/>
              </a:rPr>
              <a:t>Corinthians </a:t>
            </a:r>
            <a:r>
              <a:rPr lang="en-US" sz="1200" b="0" i="1" kern="1200" dirty="0" smtClean="0">
                <a:solidFill>
                  <a:schemeClr val="tx1"/>
                </a:solidFill>
                <a:effectLst/>
                <a:latin typeface="+mn-lt"/>
                <a:ea typeface="+mn-ea"/>
                <a:cs typeface="+mn-cs"/>
              </a:rPr>
              <a:t>6:9-10</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(NKJV)</a:t>
            </a:r>
            <a:r>
              <a:rPr lang="en-US" sz="1200" b="0" i="1" kern="1200" baseline="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9</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Do you not know that the unrighteous will not inherit the kingdom of God? Do not be deceived. Neither fornicators, nor idolaters, nor adulterers, nor </a:t>
            </a:r>
            <a:r>
              <a:rPr lang="en-US" sz="1200" b="0" i="1" kern="1200" dirty="0" smtClean="0">
                <a:solidFill>
                  <a:schemeClr val="tx1"/>
                </a:solidFill>
                <a:effectLst/>
                <a:latin typeface="+mn-lt"/>
                <a:ea typeface="+mn-ea"/>
                <a:cs typeface="+mn-cs"/>
              </a:rPr>
              <a:t>homosexuals,</a:t>
            </a:r>
            <a:r>
              <a:rPr lang="en-US" sz="1200" b="0" i="1" kern="1200" baseline="300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nor </a:t>
            </a:r>
            <a:r>
              <a:rPr lang="en-US" sz="1200" b="0" i="1" kern="1200" dirty="0">
                <a:solidFill>
                  <a:schemeClr val="tx1"/>
                </a:solidFill>
                <a:effectLst/>
                <a:latin typeface="+mn-lt"/>
                <a:ea typeface="+mn-ea"/>
                <a:cs typeface="+mn-cs"/>
              </a:rPr>
              <a:t>sodomites, </a:t>
            </a:r>
            <a:r>
              <a:rPr lang="en-US" sz="1200" b="1" i="1" kern="1200" baseline="30000" dirty="0">
                <a:solidFill>
                  <a:schemeClr val="tx1"/>
                </a:solidFill>
                <a:effectLst/>
                <a:latin typeface="+mn-lt"/>
                <a:ea typeface="+mn-ea"/>
                <a:cs typeface="+mn-cs"/>
              </a:rPr>
              <a:t>10 </a:t>
            </a:r>
            <a:r>
              <a:rPr lang="en-US" sz="1200" b="0" i="1" kern="1200" dirty="0">
                <a:solidFill>
                  <a:schemeClr val="tx1"/>
                </a:solidFill>
                <a:effectLst/>
                <a:latin typeface="+mn-lt"/>
                <a:ea typeface="+mn-ea"/>
                <a:cs typeface="+mn-cs"/>
              </a:rPr>
              <a:t>nor thieves, nor covetous, nor drunkards, nor revilers, nor </a:t>
            </a:r>
            <a:r>
              <a:rPr lang="en-US" sz="1200" b="0" i="1" kern="1200" dirty="0" err="1">
                <a:solidFill>
                  <a:schemeClr val="tx1"/>
                </a:solidFill>
                <a:effectLst/>
                <a:latin typeface="+mn-lt"/>
                <a:ea typeface="+mn-ea"/>
                <a:cs typeface="+mn-cs"/>
              </a:rPr>
              <a:t>extortioners</a:t>
            </a:r>
            <a:r>
              <a:rPr lang="en-US" sz="1200" b="0" i="1" kern="1200" dirty="0">
                <a:solidFill>
                  <a:schemeClr val="tx1"/>
                </a:solidFill>
                <a:effectLst/>
                <a:latin typeface="+mn-lt"/>
                <a:ea typeface="+mn-ea"/>
                <a:cs typeface="+mn-cs"/>
              </a:rPr>
              <a:t> will inherit the kingdom of God.</a:t>
            </a:r>
          </a:p>
          <a:p>
            <a:r>
              <a:rPr lang="en-US" sz="1200" b="0" i="1" kern="1200" dirty="0" smtClean="0">
                <a:solidFill>
                  <a:schemeClr val="tx1"/>
                </a:solidFill>
                <a:effectLst/>
                <a:latin typeface="+mn-lt"/>
                <a:ea typeface="+mn-ea"/>
                <a:cs typeface="+mn-cs"/>
              </a:rPr>
              <a:t>Revelation </a:t>
            </a:r>
            <a:r>
              <a:rPr lang="en-US" sz="1200" b="0" i="1" kern="1200" dirty="0">
                <a:solidFill>
                  <a:schemeClr val="tx1"/>
                </a:solidFill>
                <a:effectLst/>
                <a:latin typeface="+mn-lt"/>
                <a:ea typeface="+mn-ea"/>
                <a:cs typeface="+mn-cs"/>
              </a:rPr>
              <a:t>22:14 </a:t>
            </a:r>
            <a:r>
              <a:rPr lang="en-US" sz="1200" b="0" i="1" kern="1200" dirty="0" smtClean="0">
                <a:solidFill>
                  <a:schemeClr val="tx1"/>
                </a:solidFill>
                <a:effectLst/>
                <a:latin typeface="+mn-lt"/>
                <a:ea typeface="+mn-ea"/>
                <a:cs typeface="+mn-cs"/>
              </a:rPr>
              <a:t>(NKJV</a:t>
            </a:r>
            <a:r>
              <a:rPr lang="en-US" sz="1200" b="0" i="1" kern="1200" dirty="0">
                <a:solidFill>
                  <a:schemeClr val="tx1"/>
                </a:solidFill>
                <a:effectLst/>
                <a:latin typeface="+mn-lt"/>
                <a:ea typeface="+mn-ea"/>
                <a:cs typeface="+mn-cs"/>
              </a:rPr>
              <a:t>)</a:t>
            </a:r>
          </a:p>
          <a:p>
            <a:r>
              <a:rPr lang="en-US" sz="1200" b="1" i="1" kern="1200" baseline="30000" dirty="0">
                <a:solidFill>
                  <a:schemeClr val="tx1"/>
                </a:solidFill>
                <a:effectLst/>
                <a:latin typeface="+mn-lt"/>
                <a:ea typeface="+mn-ea"/>
                <a:cs typeface="+mn-cs"/>
              </a:rPr>
              <a:t>14 </a:t>
            </a:r>
            <a:r>
              <a:rPr lang="en-US" sz="1200" b="0" i="1" kern="1200" dirty="0">
                <a:solidFill>
                  <a:schemeClr val="tx1"/>
                </a:solidFill>
                <a:effectLst/>
                <a:latin typeface="+mn-lt"/>
                <a:ea typeface="+mn-ea"/>
                <a:cs typeface="+mn-cs"/>
              </a:rPr>
              <a:t>Blessed are those who do His </a:t>
            </a:r>
            <a:r>
              <a:rPr lang="en-US" sz="1200" b="0" i="1" kern="1200" dirty="0" smtClean="0">
                <a:solidFill>
                  <a:schemeClr val="tx1"/>
                </a:solidFill>
                <a:effectLst/>
                <a:latin typeface="+mn-lt"/>
                <a:ea typeface="+mn-ea"/>
                <a:cs typeface="+mn-cs"/>
              </a:rPr>
              <a:t>commandments, that </a:t>
            </a:r>
            <a:r>
              <a:rPr lang="en-US" sz="1200" b="0" i="1" kern="1200" dirty="0">
                <a:solidFill>
                  <a:schemeClr val="tx1"/>
                </a:solidFill>
                <a:effectLst/>
                <a:latin typeface="+mn-lt"/>
                <a:ea typeface="+mn-ea"/>
                <a:cs typeface="+mn-cs"/>
              </a:rPr>
              <a:t>they may have the right to the tree of life, and may enter through the gates into the city</a:t>
            </a:r>
            <a:r>
              <a:rPr lang="en-US" sz="1200" b="0" i="1"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{Click} {Read} {Slide}  </a:t>
            </a:r>
          </a:p>
          <a:p>
            <a:r>
              <a:rPr lang="en-US" sz="1200" b="0" i="1" kern="1200" dirty="0" smtClean="0">
                <a:solidFill>
                  <a:schemeClr val="tx1"/>
                </a:solidFill>
                <a:effectLst/>
                <a:latin typeface="+mn-lt"/>
                <a:ea typeface="+mn-ea"/>
                <a:cs typeface="+mn-cs"/>
              </a:rPr>
              <a:t>2 Peter 3:18 New King James Version (NKJV)</a:t>
            </a:r>
          </a:p>
          <a:p>
            <a:r>
              <a:rPr lang="en-US" sz="1200" b="1" i="1" kern="1200" baseline="30000" dirty="0" smtClean="0">
                <a:solidFill>
                  <a:schemeClr val="tx1"/>
                </a:solidFill>
                <a:effectLst/>
                <a:latin typeface="+mn-lt"/>
                <a:ea typeface="+mn-ea"/>
                <a:cs typeface="+mn-cs"/>
              </a:rPr>
              <a:t>18 </a:t>
            </a:r>
            <a:r>
              <a:rPr lang="en-US" sz="1200" b="0" i="1" kern="1200" dirty="0" smtClean="0">
                <a:solidFill>
                  <a:schemeClr val="tx1"/>
                </a:solidFill>
                <a:effectLst/>
                <a:latin typeface="+mn-lt"/>
                <a:ea typeface="+mn-ea"/>
                <a:cs typeface="+mn-cs"/>
              </a:rPr>
              <a:t>but grow in the grace and knowledge of our Lord and Savior Jesus Christ.</a:t>
            </a:r>
          </a:p>
          <a:p>
            <a:r>
              <a:rPr lang="en-US" sz="1200" b="0" i="1" kern="1200" dirty="0" smtClean="0">
                <a:solidFill>
                  <a:schemeClr val="tx1"/>
                </a:solidFill>
                <a:effectLst/>
                <a:latin typeface="+mn-lt"/>
                <a:ea typeface="+mn-ea"/>
                <a:cs typeface="+mn-cs"/>
              </a:rPr>
              <a:t>To Him be the glory both now and forever. Amen.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21</a:t>
            </a:fld>
            <a:endParaRPr lang="en-US"/>
          </a:p>
        </p:txBody>
      </p:sp>
    </p:spTree>
    <p:extLst>
      <p:ext uri="{BB962C8B-B14F-4D97-AF65-F5344CB8AC3E}">
        <p14:creationId xmlns:p14="http://schemas.microsoft.com/office/powerpoint/2010/main" val="2787544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effectLst/>
                <a:latin typeface="+mn-lt"/>
                <a:ea typeface="+mn-ea"/>
                <a:cs typeface="+mn-cs"/>
              </a:rPr>
              <a:t>{Read} {Slide}</a:t>
            </a:r>
          </a:p>
          <a:p>
            <a:r>
              <a:rPr lang="en-US" sz="1200" b="0" i="0" kern="1200" baseline="0" dirty="0">
                <a:solidFill>
                  <a:schemeClr val="tx1"/>
                </a:solidFill>
                <a:effectLst/>
                <a:latin typeface="+mn-lt"/>
                <a:ea typeface="+mn-ea"/>
                <a:cs typeface="+mn-cs"/>
              </a:rPr>
              <a:t>{Click}  </a:t>
            </a:r>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 </a:t>
            </a:r>
            <a:r>
              <a:rPr lang="en-US" sz="1200" dirty="0" smtClean="0"/>
              <a:t>Reign a 1000 years with His Majesty Jesus Christ as His bride ?</a:t>
            </a:r>
          </a:p>
          <a:p>
            <a:r>
              <a:rPr lang="en-US" sz="1200" dirty="0" smtClean="0"/>
              <a:t>B</a:t>
            </a:r>
            <a:r>
              <a:rPr lang="en-US" sz="1200" baseline="0" dirty="0" smtClean="0"/>
              <a:t> - </a:t>
            </a:r>
            <a:r>
              <a:rPr lang="en-US" sz="1200" dirty="0" smtClean="0"/>
              <a:t>Eternal life in the family of God?</a:t>
            </a:r>
          </a:p>
          <a:p>
            <a:endParaRPr lang="en-US" sz="1200" b="0" i="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22</a:t>
            </a:fld>
            <a:endParaRPr lang="en-US"/>
          </a:p>
        </p:txBody>
      </p:sp>
    </p:spTree>
    <p:extLst>
      <p:ext uri="{BB962C8B-B14F-4D97-AF65-F5344CB8AC3E}">
        <p14:creationId xmlns:p14="http://schemas.microsoft.com/office/powerpoint/2010/main" val="166388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effectLst/>
                <a:latin typeface="+mn-lt"/>
                <a:ea typeface="+mn-ea"/>
                <a:cs typeface="+mn-cs"/>
              </a:rPr>
              <a:t>{Read} {Slide}  </a:t>
            </a:r>
          </a:p>
          <a:p>
            <a:r>
              <a:rPr lang="en-US" sz="1200" b="0" i="0" kern="1200" baseline="0" dirty="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Click}</a:t>
            </a:r>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B - </a:t>
            </a:r>
            <a:r>
              <a:rPr lang="en-US" sz="1200" dirty="0" smtClean="0"/>
              <a:t>Eternal life in the family of God?</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23</a:t>
            </a:fld>
            <a:endParaRPr lang="en-US"/>
          </a:p>
        </p:txBody>
      </p:sp>
    </p:spTree>
    <p:extLst>
      <p:ext uri="{BB962C8B-B14F-4D97-AF65-F5344CB8AC3E}">
        <p14:creationId xmlns:p14="http://schemas.microsoft.com/office/powerpoint/2010/main" val="516567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effectLst/>
                <a:latin typeface="+mn-lt"/>
                <a:ea typeface="+mn-ea"/>
                <a:cs typeface="+mn-cs"/>
              </a:rPr>
              <a:t>{Read} {Slide}  </a:t>
            </a:r>
          </a:p>
          <a:p>
            <a:r>
              <a:rPr lang="en-US" sz="1200" b="0" i="0" kern="1200" baseline="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 - Destroyed in a lake of fire forever?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Click</a:t>
            </a:r>
            <a:r>
              <a:rPr lang="en-US" sz="1200" b="0" i="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My recommendation is to not choose plan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24</a:t>
            </a:fld>
            <a:endParaRPr lang="en-US"/>
          </a:p>
        </p:txBody>
      </p:sp>
    </p:spTree>
    <p:extLst>
      <p:ext uri="{BB962C8B-B14F-4D97-AF65-F5344CB8AC3E}">
        <p14:creationId xmlns:p14="http://schemas.microsoft.com/office/powerpoint/2010/main" val="166754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 reason God is doing all of  this is because God loves us more than any other being. </a:t>
            </a:r>
          </a:p>
          <a:p>
            <a:r>
              <a:rPr lang="en-US" sz="1200" b="0" i="0" kern="1200" baseline="0" dirty="0">
                <a:solidFill>
                  <a:schemeClr val="tx1"/>
                </a:solidFill>
                <a:effectLst/>
                <a:latin typeface="+mn-lt"/>
                <a:ea typeface="+mn-ea"/>
                <a:cs typeface="+mn-cs"/>
              </a:rPr>
              <a:t>{Read}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25</a:t>
            </a:fld>
            <a:endParaRPr lang="en-US"/>
          </a:p>
        </p:txBody>
      </p:sp>
    </p:spTree>
    <p:extLst>
      <p:ext uri="{BB962C8B-B14F-4D97-AF65-F5344CB8AC3E}">
        <p14:creationId xmlns:p14="http://schemas.microsoft.com/office/powerpoint/2010/main" val="884346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We have learn about God’s human creation - humanity. </a:t>
            </a:r>
          </a:p>
          <a:p>
            <a:r>
              <a:rPr lang="en-US" baseline="0" dirty="0"/>
              <a:t>God has a plan for humanity. </a:t>
            </a:r>
          </a:p>
          <a:p>
            <a:r>
              <a:rPr lang="en-US" baseline="0" dirty="0"/>
              <a:t>Humanity will be given the opportunity to receive salvation. </a:t>
            </a:r>
          </a:p>
          <a:p>
            <a:r>
              <a:rPr lang="en-US" baseline="0" dirty="0"/>
              <a:t>Salvation is eternal life or life everlasting with God in his family.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So</a:t>
            </a:r>
            <a:r>
              <a:rPr lang="en-US" sz="1200" baseline="0" dirty="0">
                <a:latin typeface="Times New Roman" panose="02020603050405020304" pitchFamily="18" charset="0"/>
                <a:cs typeface="Times New Roman" panose="02020603050405020304" pitchFamily="18" charset="0"/>
              </a:rPr>
              <a:t> is there a being or group of beings try to cause humanity to fail?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Times New Roman" panose="02020603050405020304" pitchFamily="18" charset="0"/>
                <a:cs typeface="Times New Roman" panose="02020603050405020304" pitchFamily="18" charset="0"/>
              </a:rPr>
              <a:t>A being or group of beings that </a:t>
            </a:r>
            <a:r>
              <a:rPr lang="en-US" sz="1200" baseline="0" dirty="0" smtClean="0">
                <a:latin typeface="Times New Roman" panose="02020603050405020304" pitchFamily="18" charset="0"/>
                <a:cs typeface="Times New Roman" panose="02020603050405020304" pitchFamily="18" charset="0"/>
              </a:rPr>
              <a:t>want Humanity to </a:t>
            </a:r>
            <a:r>
              <a:rPr lang="en-US" sz="1200" baseline="0" dirty="0">
                <a:latin typeface="Times New Roman" panose="02020603050405020304" pitchFamily="18" charset="0"/>
                <a:cs typeface="Times New Roman" panose="02020603050405020304" pitchFamily="18" charset="0"/>
              </a:rPr>
              <a:t>choose </a:t>
            </a:r>
            <a:r>
              <a:rPr lang="en-US" sz="1200" baseline="0" dirty="0" smtClean="0">
                <a:latin typeface="Times New Roman" panose="02020603050405020304" pitchFamily="18" charset="0"/>
                <a:cs typeface="Times New Roman" panose="02020603050405020304" pitchFamily="18" charset="0"/>
              </a:rPr>
              <a:t>the “Resurrection </a:t>
            </a:r>
            <a:r>
              <a:rPr lang="en-US" sz="1200" baseline="0" dirty="0">
                <a:latin typeface="Times New Roman" panose="02020603050405020304" pitchFamily="18" charset="0"/>
                <a:cs typeface="Times New Roman" panose="02020603050405020304" pitchFamily="18" charset="0"/>
              </a:rPr>
              <a:t>of Condemnation”?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20109CC1-9034-49C9-B0CF-6442878B4044}" type="slidenum">
              <a:rPr lang="en-US" smtClean="0"/>
              <a:pPr/>
              <a:t>26</a:t>
            </a:fld>
            <a:endParaRPr lang="en-US"/>
          </a:p>
        </p:txBody>
      </p:sp>
    </p:spTree>
    <p:extLst>
      <p:ext uri="{BB962C8B-B14F-4D97-AF65-F5344CB8AC3E}">
        <p14:creationId xmlns:p14="http://schemas.microsoft.com/office/powerpoint/2010/main" val="180359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effectLst/>
                <a:latin typeface="+mn-lt"/>
                <a:ea typeface="+mn-ea"/>
                <a:cs typeface="+mn-cs"/>
              </a:rPr>
              <a:t>{Read}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27</a:t>
            </a:fld>
            <a:endParaRPr lang="en-US"/>
          </a:p>
        </p:txBody>
      </p:sp>
    </p:spTree>
    <p:extLst>
      <p:ext uri="{BB962C8B-B14F-4D97-AF65-F5344CB8AC3E}">
        <p14:creationId xmlns:p14="http://schemas.microsoft.com/office/powerpoint/2010/main" val="1931524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baseline="0" dirty="0" smtClean="0">
                <a:solidFill>
                  <a:schemeClr val="tx1"/>
                </a:solidFill>
                <a:effectLst/>
                <a:latin typeface="+mn-lt"/>
                <a:ea typeface="+mn-ea"/>
                <a:cs typeface="+mn-cs"/>
              </a:rPr>
              <a:t>Turn to Gen 3</a:t>
            </a:r>
          </a:p>
          <a:p>
            <a:r>
              <a:rPr lang="en-US" sz="1200" b="0" i="0" kern="1200" baseline="0" dirty="0" smtClean="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Click} {Read} {Slide}</a:t>
            </a:r>
          </a:p>
          <a:p>
            <a:r>
              <a:rPr lang="en-US" sz="1200" b="0" i="0" kern="1200" baseline="0" dirty="0">
                <a:solidFill>
                  <a:schemeClr val="tx1"/>
                </a:solidFill>
                <a:effectLst/>
                <a:latin typeface="+mn-lt"/>
                <a:ea typeface="+mn-ea"/>
                <a:cs typeface="+mn-cs"/>
              </a:rPr>
              <a:t>{Click} {Read} {Slide}</a:t>
            </a:r>
          </a:p>
          <a:p>
            <a:r>
              <a:rPr lang="en-US" sz="1200" b="0" i="1" kern="1200" dirty="0">
                <a:solidFill>
                  <a:schemeClr val="tx1"/>
                </a:solidFill>
                <a:effectLst/>
                <a:latin typeface="+mn-lt"/>
                <a:ea typeface="+mn-ea"/>
                <a:cs typeface="+mn-cs"/>
              </a:rPr>
              <a:t>Genesis 3:2-4 </a:t>
            </a:r>
            <a:r>
              <a:rPr lang="en-US" sz="1200" b="0" i="1" kern="1200" dirty="0" smtClean="0">
                <a:solidFill>
                  <a:schemeClr val="tx1"/>
                </a:solidFill>
                <a:effectLst/>
                <a:latin typeface="+mn-lt"/>
                <a:ea typeface="+mn-ea"/>
                <a:cs typeface="+mn-cs"/>
              </a:rPr>
              <a:t>(NKJV)</a:t>
            </a:r>
            <a:r>
              <a:rPr lang="en-US" sz="1200" b="0" i="1" kern="1200" baseline="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2</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And the woman said to the serpent, “We may eat the fruit of the trees of the garden; </a:t>
            </a:r>
            <a:r>
              <a:rPr lang="en-US" sz="1200" b="1" i="1" kern="1200" baseline="30000" dirty="0">
                <a:solidFill>
                  <a:schemeClr val="tx1"/>
                </a:solidFill>
                <a:effectLst/>
                <a:latin typeface="+mn-lt"/>
                <a:ea typeface="+mn-ea"/>
                <a:cs typeface="+mn-cs"/>
              </a:rPr>
              <a:t>3 </a:t>
            </a:r>
            <a:r>
              <a:rPr lang="en-US" sz="1200" b="0" i="1" kern="1200" dirty="0">
                <a:solidFill>
                  <a:schemeClr val="tx1"/>
                </a:solidFill>
                <a:effectLst/>
                <a:latin typeface="+mn-lt"/>
                <a:ea typeface="+mn-ea"/>
                <a:cs typeface="+mn-cs"/>
              </a:rPr>
              <a:t>but of the fruit of the tree which is in the midst of the garden, God has said, ‘You shall not eat it, nor shall you touch it, lest you die</a:t>
            </a:r>
            <a:r>
              <a:rPr lang="en-US" sz="1200" b="0" i="1" kern="1200" dirty="0" smtClean="0">
                <a:solidFill>
                  <a:schemeClr val="tx1"/>
                </a:solidFill>
                <a:effectLst/>
                <a:latin typeface="+mn-lt"/>
                <a:ea typeface="+mn-ea"/>
                <a:cs typeface="+mn-cs"/>
              </a:rPr>
              <a:t>.’”</a:t>
            </a:r>
            <a:r>
              <a:rPr lang="en-US" sz="1200" b="0" i="1" kern="1200" baseline="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4</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Then the serpent said to the woman, “You will not surely die.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Turn to 1 Pet 5:8 {Maybe} {Check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Click} {Read} {Slide}</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1 Peter </a:t>
            </a:r>
            <a:r>
              <a:rPr lang="en-US" sz="1200" b="0" i="1" kern="1200" dirty="0" smtClean="0">
                <a:solidFill>
                  <a:schemeClr val="tx1"/>
                </a:solidFill>
                <a:effectLst/>
                <a:latin typeface="+mn-lt"/>
                <a:ea typeface="+mn-ea"/>
                <a:cs typeface="+mn-cs"/>
              </a:rPr>
              <a:t>5:8</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(NKJV)</a:t>
            </a:r>
            <a:r>
              <a:rPr lang="en-US" sz="1200" b="0" i="1" kern="1200" baseline="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8</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Be sober, be vigilant; because</a:t>
            </a:r>
            <a:r>
              <a:rPr lang="en-US" sz="1200" b="0" i="1" kern="1200" baseline="300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 your adversary the devil walks about like a roaring lion, seeking whom he may devour.</a:t>
            </a:r>
            <a:r>
              <a:rPr lang="en-US" sz="1200" b="0" i="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Turn to John 8:44 {Maybe} {Check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Click} {Read} {Slide}</a:t>
            </a:r>
            <a:endParaRPr lang="en-US" sz="1200" b="0" i="0" kern="1200" dirty="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John 8:44 New King James Version (NKJV)</a:t>
            </a:r>
          </a:p>
          <a:p>
            <a:r>
              <a:rPr lang="en-US" sz="1200" b="1" i="1" kern="1200" baseline="30000" dirty="0" smtClean="0">
                <a:solidFill>
                  <a:schemeClr val="tx1"/>
                </a:solidFill>
                <a:effectLst/>
                <a:latin typeface="+mn-lt"/>
                <a:ea typeface="+mn-ea"/>
                <a:cs typeface="+mn-cs"/>
              </a:rPr>
              <a:t>44 </a:t>
            </a:r>
            <a:r>
              <a:rPr lang="en-US" sz="1200" b="0" i="1" kern="1200" dirty="0" smtClean="0">
                <a:solidFill>
                  <a:schemeClr val="tx1"/>
                </a:solidFill>
                <a:effectLst/>
                <a:latin typeface="+mn-lt"/>
                <a:ea typeface="+mn-ea"/>
                <a:cs typeface="+mn-cs"/>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a:t>
            </a: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Turn to Rev 12:9 {Maybe} {Check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Click} {Read} {Slide}</a:t>
            </a:r>
          </a:p>
          <a:p>
            <a:r>
              <a:rPr lang="en-US" sz="1200" b="0" i="1" kern="1200" dirty="0">
                <a:solidFill>
                  <a:schemeClr val="tx1"/>
                </a:solidFill>
                <a:effectLst/>
                <a:latin typeface="+mn-lt"/>
                <a:ea typeface="+mn-ea"/>
                <a:cs typeface="+mn-cs"/>
              </a:rPr>
              <a:t>Revelation 12:9 </a:t>
            </a:r>
            <a:r>
              <a:rPr lang="en-US" sz="1200" b="0" i="1" kern="1200" dirty="0" smtClean="0">
                <a:solidFill>
                  <a:schemeClr val="tx1"/>
                </a:solidFill>
                <a:effectLst/>
                <a:latin typeface="+mn-lt"/>
                <a:ea typeface="+mn-ea"/>
                <a:cs typeface="+mn-cs"/>
              </a:rPr>
              <a:t>(NKJV)</a:t>
            </a:r>
            <a:r>
              <a:rPr lang="en-US" sz="1200" b="0" i="1" kern="1200" baseline="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9</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So the great dragon was cast out, that serpent of old, called the Devil and Satan, who deceives the whole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Turn to </a:t>
            </a:r>
            <a:r>
              <a:rPr lang="en-US" sz="1200" b="0" i="0" kern="1200" baseline="0" dirty="0" err="1" smtClean="0">
                <a:solidFill>
                  <a:schemeClr val="tx1"/>
                </a:solidFill>
                <a:effectLst/>
                <a:latin typeface="+mn-lt"/>
                <a:ea typeface="+mn-ea"/>
                <a:cs typeface="+mn-cs"/>
              </a:rPr>
              <a:t>Eph</a:t>
            </a:r>
            <a:r>
              <a:rPr lang="en-US" sz="1200" b="0" i="0" kern="1200" baseline="0" dirty="0" smtClean="0">
                <a:solidFill>
                  <a:schemeClr val="tx1"/>
                </a:solidFill>
                <a:effectLst/>
                <a:latin typeface="+mn-lt"/>
                <a:ea typeface="+mn-ea"/>
                <a:cs typeface="+mn-cs"/>
              </a:rPr>
              <a:t> 2:2 {Maybe} {Check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Click} {Read} {Slide}</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Ephesians 2:2 </a:t>
            </a:r>
            <a:r>
              <a:rPr lang="en-US" sz="1200" b="0" i="1" kern="1200" dirty="0" smtClean="0">
                <a:solidFill>
                  <a:schemeClr val="tx1"/>
                </a:solidFill>
                <a:effectLst/>
                <a:latin typeface="+mn-lt"/>
                <a:ea typeface="+mn-ea"/>
                <a:cs typeface="+mn-cs"/>
              </a:rPr>
              <a:t>(NKJV)</a:t>
            </a:r>
            <a:r>
              <a:rPr lang="en-US" sz="1200" b="0" i="1" kern="1200" baseline="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2</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in which you once walked according to the course of this world, according to the prince of the power of the air, the spirit who now works in the sons of disobedience,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{Click} {Read} {Slide</a:t>
            </a:r>
            <a:r>
              <a:rPr lang="en-US" sz="1200" b="0" i="0" kern="1200" baseline="0" dirty="0" smtClean="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28</a:t>
            </a:fld>
            <a:endParaRPr lang="en-US"/>
          </a:p>
        </p:txBody>
      </p:sp>
    </p:spTree>
    <p:extLst>
      <p:ext uri="{BB962C8B-B14F-4D97-AF65-F5344CB8AC3E}">
        <p14:creationId xmlns:p14="http://schemas.microsoft.com/office/powerpoint/2010/main" val="830944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Turn to Luke 4:8 {Maybe} {Check time}</a:t>
            </a:r>
          </a:p>
          <a:p>
            <a:r>
              <a:rPr lang="en-US" sz="1200" b="0" i="0" kern="1200" baseline="0" dirty="0" smtClean="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Click} {Read} {Slide}</a:t>
            </a:r>
          </a:p>
          <a:p>
            <a:r>
              <a:rPr lang="en-US" sz="1200" b="0" i="1" kern="1200" dirty="0">
                <a:solidFill>
                  <a:schemeClr val="tx1"/>
                </a:solidFill>
                <a:effectLst/>
                <a:latin typeface="+mn-lt"/>
                <a:ea typeface="+mn-ea"/>
                <a:cs typeface="+mn-cs"/>
              </a:rPr>
              <a:t>Luke </a:t>
            </a:r>
            <a:r>
              <a:rPr lang="en-US" sz="1200" b="0" i="1" kern="1200" dirty="0" smtClean="0">
                <a:solidFill>
                  <a:schemeClr val="tx1"/>
                </a:solidFill>
                <a:effectLst/>
                <a:latin typeface="+mn-lt"/>
                <a:ea typeface="+mn-ea"/>
                <a:cs typeface="+mn-cs"/>
              </a:rPr>
              <a:t>4:8</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(NKJV)</a:t>
            </a:r>
            <a:r>
              <a:rPr lang="en-US" sz="1200" b="0" i="1" kern="1200" baseline="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8</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And Jesus answered and said to him, “Get behind Me, Satan! For it is written, ‘You shall worship the </a:t>
            </a:r>
            <a:r>
              <a:rPr lang="en-US" sz="1200" b="0" i="1" kern="1200" cap="small" dirty="0">
                <a:solidFill>
                  <a:schemeClr val="tx1"/>
                </a:solidFill>
                <a:effectLst/>
                <a:latin typeface="+mn-lt"/>
                <a:ea typeface="+mn-ea"/>
                <a:cs typeface="+mn-cs"/>
              </a:rPr>
              <a:t>Lord</a:t>
            </a:r>
            <a:r>
              <a:rPr lang="en-US" sz="1200" b="0" i="1" kern="1200" dirty="0">
                <a:solidFill>
                  <a:schemeClr val="tx1"/>
                </a:solidFill>
                <a:effectLst/>
                <a:latin typeface="+mn-lt"/>
                <a:ea typeface="+mn-ea"/>
                <a:cs typeface="+mn-cs"/>
              </a:rPr>
              <a:t> your God, and Him only you shall serve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Turn to James 4:7 {Maybe} {Check time}</a:t>
            </a:r>
          </a:p>
          <a:p>
            <a:r>
              <a:rPr lang="en-US" sz="1200" b="0" i="0" kern="1200" baseline="0" dirty="0" smtClean="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Click} {Read} {Slide}</a:t>
            </a:r>
          </a:p>
          <a:p>
            <a:r>
              <a:rPr lang="en-US" sz="1200" b="0" i="0" kern="1200" dirty="0">
                <a:solidFill>
                  <a:schemeClr val="tx1"/>
                </a:solidFill>
                <a:effectLst/>
                <a:latin typeface="+mn-lt"/>
                <a:ea typeface="+mn-ea"/>
                <a:cs typeface="+mn-cs"/>
              </a:rPr>
              <a:t>James </a:t>
            </a:r>
            <a:r>
              <a:rPr lang="en-US" sz="1200" b="0" i="0" kern="1200" dirty="0" smtClean="0">
                <a:solidFill>
                  <a:schemeClr val="tx1"/>
                </a:solidFill>
                <a:effectLst/>
                <a:latin typeface="+mn-lt"/>
                <a:ea typeface="+mn-ea"/>
                <a:cs typeface="+mn-cs"/>
              </a:rPr>
              <a:t>4:7</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(NKJV)</a:t>
            </a:r>
            <a:r>
              <a:rPr lang="en-US" sz="1200" b="0" i="0" kern="1200" baseline="0" dirty="0" smtClean="0">
                <a:solidFill>
                  <a:schemeClr val="tx1"/>
                </a:solidFill>
                <a:effectLst/>
                <a:latin typeface="+mn-lt"/>
                <a:ea typeface="+mn-ea"/>
                <a:cs typeface="+mn-cs"/>
              </a:rPr>
              <a:t> </a:t>
            </a:r>
            <a:r>
              <a:rPr lang="en-US" sz="1200" b="1" i="0" kern="1200" baseline="30000" dirty="0" smtClean="0">
                <a:solidFill>
                  <a:schemeClr val="tx1"/>
                </a:solidFill>
                <a:effectLst/>
                <a:latin typeface="+mn-lt"/>
                <a:ea typeface="+mn-ea"/>
                <a:cs typeface="+mn-cs"/>
              </a:rPr>
              <a:t>7</a:t>
            </a:r>
            <a:r>
              <a:rPr lang="en-US" sz="1200" b="1"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Therefore submit to God. Resist the devil and he will flee from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Turn to </a:t>
            </a:r>
            <a:r>
              <a:rPr lang="en-US" sz="1200" b="0" i="0" kern="1200" baseline="0" dirty="0" err="1" smtClean="0">
                <a:solidFill>
                  <a:schemeClr val="tx1"/>
                </a:solidFill>
                <a:effectLst/>
                <a:latin typeface="+mn-lt"/>
                <a:ea typeface="+mn-ea"/>
                <a:cs typeface="+mn-cs"/>
              </a:rPr>
              <a:t>Eph</a:t>
            </a:r>
            <a:r>
              <a:rPr lang="en-US" sz="1200" b="0" i="0" kern="1200" baseline="0" dirty="0" smtClean="0">
                <a:solidFill>
                  <a:schemeClr val="tx1"/>
                </a:solidFill>
                <a:effectLst/>
                <a:latin typeface="+mn-lt"/>
                <a:ea typeface="+mn-ea"/>
                <a:cs typeface="+mn-cs"/>
              </a:rPr>
              <a:t>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Click} {Read} {Slide}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{Click} {Read} {Slide}</a:t>
            </a:r>
          </a:p>
          <a:p>
            <a:r>
              <a:rPr lang="en-US" sz="1200" b="0" i="1" kern="1200" dirty="0">
                <a:solidFill>
                  <a:schemeClr val="tx1"/>
                </a:solidFill>
                <a:effectLst/>
                <a:latin typeface="+mn-lt"/>
                <a:ea typeface="+mn-ea"/>
                <a:cs typeface="+mn-cs"/>
              </a:rPr>
              <a:t>Ephesians 6:11 </a:t>
            </a:r>
            <a:r>
              <a:rPr lang="en-US" sz="1200" b="0" i="1" kern="1200" dirty="0" smtClean="0">
                <a:solidFill>
                  <a:schemeClr val="tx1"/>
                </a:solidFill>
                <a:effectLst/>
                <a:latin typeface="+mn-lt"/>
                <a:ea typeface="+mn-ea"/>
                <a:cs typeface="+mn-cs"/>
              </a:rPr>
              <a:t>(NKJV)</a:t>
            </a:r>
            <a:r>
              <a:rPr lang="en-US" sz="1200" b="0" i="1" kern="1200" baseline="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11</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Put on the whole armor of God, that you may be able to stand against the wiles of the devil.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29</a:t>
            </a:fld>
            <a:endParaRPr lang="en-US"/>
          </a:p>
        </p:txBody>
      </p:sp>
    </p:spTree>
    <p:extLst>
      <p:ext uri="{BB962C8B-B14F-4D97-AF65-F5344CB8AC3E}">
        <p14:creationId xmlns:p14="http://schemas.microsoft.com/office/powerpoint/2010/main" val="55116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Today</a:t>
            </a:r>
            <a:r>
              <a:rPr lang="en-US" sz="1200" baseline="0" dirty="0" smtClean="0">
                <a:latin typeface="Times New Roman" panose="02020603050405020304" pitchFamily="18" charset="0"/>
                <a:cs typeface="Times New Roman" panose="02020603050405020304" pitchFamily="18" charset="0"/>
              </a:rPr>
              <a:t> we are going to explain </a:t>
            </a:r>
            <a:r>
              <a:rPr lang="en-US" sz="1200" dirty="0" smtClean="0">
                <a:latin typeface="Times New Roman" panose="02020603050405020304" pitchFamily="18" charset="0"/>
                <a:cs typeface="Times New Roman" panose="02020603050405020304" pitchFamily="18" charset="0"/>
              </a:rPr>
              <a:t>Humanity’s awesome</a:t>
            </a:r>
            <a:r>
              <a:rPr lang="en-US" sz="1200" baseline="0" dirty="0" smtClean="0">
                <a:latin typeface="Times New Roman" panose="02020603050405020304" pitchFamily="18" charset="0"/>
                <a:cs typeface="Times New Roman" panose="02020603050405020304" pitchFamily="18" charset="0"/>
              </a:rPr>
              <a:t> potential or to use some updated Church speak {Click}“Why were you conceived”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0109CC1-9034-49C9-B0CF-6442878B4044}" type="slidenum">
              <a:rPr lang="en-US" smtClean="0"/>
              <a:pPr/>
              <a:t>3</a:t>
            </a:fld>
            <a:endParaRPr lang="en-US"/>
          </a:p>
        </p:txBody>
      </p:sp>
    </p:spTree>
    <p:extLst>
      <p:ext uri="{BB962C8B-B14F-4D97-AF65-F5344CB8AC3E}">
        <p14:creationId xmlns:p14="http://schemas.microsoft.com/office/powerpoint/2010/main" val="3389752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Turn to</a:t>
            </a:r>
            <a:r>
              <a:rPr lang="en-US" sz="1200" b="0" i="0" kern="1200" baseline="0" dirty="0" smtClean="0">
                <a:solidFill>
                  <a:schemeClr val="tx1"/>
                </a:solidFill>
                <a:effectLst/>
                <a:latin typeface="+mn-lt"/>
                <a:ea typeface="+mn-ea"/>
                <a:cs typeface="+mn-cs"/>
              </a:rPr>
              <a:t> 2 Pet 2:4</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r>
            <a:r>
              <a:rPr lang="en-US" sz="1200" b="0" i="0" kern="1200" dirty="0">
                <a:solidFill>
                  <a:schemeClr val="tx1"/>
                </a:solidFill>
                <a:effectLst/>
                <a:latin typeface="+mn-lt"/>
                <a:ea typeface="+mn-ea"/>
                <a:cs typeface="+mn-cs"/>
              </a:rPr>
              <a:t>Click} {Read</a:t>
            </a:r>
            <a:r>
              <a:rPr lang="en-US" sz="1200" b="0" i="0" kern="1200" baseline="0" dirty="0">
                <a:solidFill>
                  <a:schemeClr val="tx1"/>
                </a:solidFill>
                <a:effectLst/>
                <a:latin typeface="+mn-lt"/>
                <a:ea typeface="+mn-ea"/>
                <a:cs typeface="+mn-cs"/>
              </a:rPr>
              <a:t> Slide}</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2 Peter 2:4 </a:t>
            </a:r>
            <a:r>
              <a:rPr lang="en-US" sz="1200" b="0" i="1" kern="1200" dirty="0" smtClean="0">
                <a:solidFill>
                  <a:schemeClr val="tx1"/>
                </a:solidFill>
                <a:effectLst/>
                <a:latin typeface="+mn-lt"/>
                <a:ea typeface="+mn-ea"/>
                <a:cs typeface="+mn-cs"/>
              </a:rPr>
              <a:t>(NKJV)</a:t>
            </a:r>
            <a:r>
              <a:rPr lang="en-US" sz="1200" b="0" i="1" kern="1200" baseline="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4</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For if God did not spare the angels who sinned, but cast them down to hell and delivered them into chains of darkness, to be reserved for judgment;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Turn to</a:t>
            </a:r>
            <a:r>
              <a:rPr lang="en-US" sz="1200" b="0" i="0" kern="1200" baseline="0" dirty="0" smtClean="0">
                <a:solidFill>
                  <a:schemeClr val="tx1"/>
                </a:solidFill>
                <a:effectLst/>
                <a:latin typeface="+mn-lt"/>
                <a:ea typeface="+mn-ea"/>
                <a:cs typeface="+mn-cs"/>
              </a:rPr>
              <a:t> Rev 20:10</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t>
            </a:r>
            <a:r>
              <a:rPr lang="en-US" sz="1200" b="0" i="0" kern="1200" dirty="0">
                <a:solidFill>
                  <a:schemeClr val="tx1"/>
                </a:solidFill>
                <a:effectLst/>
                <a:latin typeface="+mn-lt"/>
                <a:ea typeface="+mn-ea"/>
                <a:cs typeface="+mn-cs"/>
              </a:rPr>
              <a:t>Click} {Read</a:t>
            </a:r>
            <a:r>
              <a:rPr lang="en-US" sz="1200" b="0" i="0" kern="1200" baseline="0" dirty="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Slide}</a:t>
            </a: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Revelation 20:10</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(NKJV)</a:t>
            </a:r>
            <a:r>
              <a:rPr lang="en-US" sz="1200" b="0" i="1" kern="1200" baseline="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10</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The devil, who deceived them, was cast into the lake of fire and brimstone </a:t>
            </a:r>
            <a:r>
              <a:rPr lang="en-US" sz="1200" b="0" i="1" kern="1200" dirty="0" smtClean="0">
                <a:solidFill>
                  <a:schemeClr val="tx1"/>
                </a:solidFill>
                <a:effectLst/>
                <a:latin typeface="+mn-lt"/>
                <a:ea typeface="+mn-ea"/>
                <a:cs typeface="+mn-cs"/>
              </a:rPr>
              <a:t>where</a:t>
            </a:r>
            <a:r>
              <a:rPr lang="en-US" sz="1200" b="0" i="1" kern="1200" dirty="0">
                <a:solidFill>
                  <a:schemeClr val="tx1"/>
                </a:solidFill>
                <a:effectLst/>
                <a:latin typeface="+mn-lt"/>
                <a:ea typeface="+mn-ea"/>
                <a:cs typeface="+mn-cs"/>
              </a:rPr>
              <a:t> the beast and the false prophet are. And they will be tormented day and night forever and ever.</a:t>
            </a:r>
          </a:p>
          <a:p>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30</a:t>
            </a:fld>
            <a:endParaRPr lang="en-US"/>
          </a:p>
        </p:txBody>
      </p:sp>
    </p:spTree>
    <p:extLst>
      <p:ext uri="{BB962C8B-B14F-4D97-AF65-F5344CB8AC3E}">
        <p14:creationId xmlns:p14="http://schemas.microsoft.com/office/powerpoint/2010/main" val="4139520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So what is our role in humanity today? </a:t>
            </a:r>
          </a:p>
          <a:p>
            <a:r>
              <a:rPr lang="en-US" baseline="0" dirty="0"/>
              <a:t>What does God want us to do?  </a:t>
            </a:r>
          </a:p>
          <a:p>
            <a:endParaRPr lang="en-US" baseline="0" dirty="0"/>
          </a:p>
          <a:p>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20109CC1-9034-49C9-B0CF-6442878B4044}" type="slidenum">
              <a:rPr lang="en-US" smtClean="0"/>
              <a:pPr/>
              <a:t>31</a:t>
            </a:fld>
            <a:endParaRPr lang="en-US"/>
          </a:p>
        </p:txBody>
      </p:sp>
    </p:spTree>
    <p:extLst>
      <p:ext uri="{BB962C8B-B14F-4D97-AF65-F5344CB8AC3E}">
        <p14:creationId xmlns:p14="http://schemas.microsoft.com/office/powerpoint/2010/main" val="4227812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{Read</a:t>
            </a:r>
            <a:r>
              <a:rPr lang="en-US" sz="1200" b="0" i="0" kern="1200" baseline="0" dirty="0" smtClean="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Slide}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{Click} {Read</a:t>
            </a:r>
            <a:r>
              <a:rPr lang="en-US" sz="1200" b="0" i="0" kern="1200" baseline="0" dirty="0" smtClean="0">
                <a:solidFill>
                  <a:schemeClr val="tx1"/>
                </a:solidFill>
                <a:effectLst/>
                <a:latin typeface="+mn-lt"/>
                <a:ea typeface="+mn-ea"/>
                <a:cs typeface="+mn-cs"/>
              </a:rPr>
              <a:t> Slide}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32</a:t>
            </a:fld>
            <a:endParaRPr lang="en-US"/>
          </a:p>
        </p:txBody>
      </p:sp>
    </p:spTree>
    <p:extLst>
      <p:ext uri="{BB962C8B-B14F-4D97-AF65-F5344CB8AC3E}">
        <p14:creationId xmlns:p14="http://schemas.microsoft.com/office/powerpoint/2010/main" val="3948697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{Read</a:t>
            </a:r>
            <a:r>
              <a:rPr lang="en-US" sz="1200" b="0" i="0" kern="1200" baseline="0" dirty="0" smtClean="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Slide}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 {Read</a:t>
            </a:r>
            <a:r>
              <a:rPr lang="en-US" sz="1200" b="0" i="0" kern="1200" baseline="0" dirty="0">
                <a:solidFill>
                  <a:schemeClr val="tx1"/>
                </a:solidFill>
                <a:effectLst/>
                <a:latin typeface="+mn-lt"/>
                <a:ea typeface="+mn-ea"/>
                <a:cs typeface="+mn-cs"/>
              </a:rPr>
              <a:t> Slide}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33</a:t>
            </a:fld>
            <a:endParaRPr lang="en-US"/>
          </a:p>
        </p:txBody>
      </p:sp>
    </p:spTree>
    <p:extLst>
      <p:ext uri="{BB962C8B-B14F-4D97-AF65-F5344CB8AC3E}">
        <p14:creationId xmlns:p14="http://schemas.microsoft.com/office/powerpoint/2010/main" val="851010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Turn to</a:t>
            </a:r>
            <a:r>
              <a:rPr lang="en-US" sz="1200" b="0" i="0" kern="1200" baseline="0" dirty="0" smtClean="0">
                <a:solidFill>
                  <a:schemeClr val="tx1"/>
                </a:solidFill>
                <a:effectLst/>
                <a:latin typeface="+mn-lt"/>
                <a:ea typeface="+mn-ea"/>
                <a:cs typeface="+mn-cs"/>
              </a:rPr>
              <a:t> Matt 5</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Here is some of </a:t>
            </a:r>
            <a:r>
              <a:rPr lang="en-US" sz="1200" b="0" i="0" kern="1200" baseline="0" dirty="0" smtClean="0">
                <a:solidFill>
                  <a:schemeClr val="tx1"/>
                </a:solidFill>
                <a:effectLst/>
                <a:latin typeface="+mn-lt"/>
                <a:ea typeface="+mn-ea"/>
                <a:cs typeface="+mn-cs"/>
              </a:rPr>
              <a:t>w</a:t>
            </a:r>
            <a:r>
              <a:rPr lang="en-US" baseline="0" dirty="0" smtClean="0"/>
              <a:t>hat God want our role to be in Humanity?  </a:t>
            </a:r>
          </a:p>
          <a:p>
            <a:r>
              <a:rPr lang="en-US" sz="1200" b="0" i="0" kern="1200" dirty="0" smtClean="0">
                <a:solidFill>
                  <a:schemeClr val="tx1"/>
                </a:solidFill>
                <a:effectLst/>
                <a:latin typeface="+mn-lt"/>
                <a:ea typeface="+mn-ea"/>
                <a:cs typeface="+mn-cs"/>
              </a:rPr>
              <a:t>{</a:t>
            </a:r>
            <a:r>
              <a:rPr lang="en-US" sz="1200" b="0" i="0" kern="1200" dirty="0">
                <a:solidFill>
                  <a:schemeClr val="tx1"/>
                </a:solidFill>
                <a:effectLst/>
                <a:latin typeface="+mn-lt"/>
                <a:ea typeface="+mn-ea"/>
                <a:cs typeface="+mn-cs"/>
              </a:rPr>
              <a:t>Click} {Read</a:t>
            </a:r>
            <a:r>
              <a:rPr lang="en-US" sz="1200" b="0" i="0" kern="1200" baseline="0" dirty="0">
                <a:solidFill>
                  <a:schemeClr val="tx1"/>
                </a:solidFill>
                <a:effectLst/>
                <a:latin typeface="+mn-lt"/>
                <a:ea typeface="+mn-ea"/>
                <a:cs typeface="+mn-cs"/>
              </a:rPr>
              <a:t> Slide}</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 {Read</a:t>
            </a:r>
            <a:r>
              <a:rPr lang="en-US" sz="1200" b="0" i="0" kern="1200" baseline="0" dirty="0">
                <a:solidFill>
                  <a:schemeClr val="tx1"/>
                </a:solidFill>
                <a:effectLst/>
                <a:latin typeface="+mn-lt"/>
                <a:ea typeface="+mn-ea"/>
                <a:cs typeface="+mn-cs"/>
              </a:rPr>
              <a:t> Slide}</a:t>
            </a:r>
          </a:p>
          <a:p>
            <a:r>
              <a:rPr lang="en-US" sz="1200" b="0" i="1" kern="1200" dirty="0">
                <a:solidFill>
                  <a:schemeClr val="tx1"/>
                </a:solidFill>
                <a:effectLst/>
                <a:latin typeface="+mn-lt"/>
                <a:ea typeface="+mn-ea"/>
                <a:cs typeface="+mn-cs"/>
              </a:rPr>
              <a:t>Matthew 5:14-16 </a:t>
            </a:r>
            <a:r>
              <a:rPr lang="en-US" sz="1200" b="0" i="1" kern="1200" dirty="0" smtClean="0">
                <a:solidFill>
                  <a:schemeClr val="tx1"/>
                </a:solidFill>
                <a:effectLst/>
                <a:latin typeface="+mn-lt"/>
                <a:ea typeface="+mn-ea"/>
                <a:cs typeface="+mn-cs"/>
              </a:rPr>
              <a:t>(NKJV)</a:t>
            </a:r>
            <a:r>
              <a:rPr lang="en-US" sz="1200" b="0" i="1" kern="1200" baseline="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14</a:t>
            </a:r>
            <a:r>
              <a:rPr lang="en-US" sz="1200" b="1"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“You are the light of the world. A city that is set on a hill cannot be hidden. </a:t>
            </a:r>
            <a:r>
              <a:rPr lang="en-US" sz="1200" b="1" i="1" kern="1200" baseline="30000" dirty="0">
                <a:solidFill>
                  <a:schemeClr val="tx1"/>
                </a:solidFill>
                <a:effectLst/>
                <a:latin typeface="+mn-lt"/>
                <a:ea typeface="+mn-ea"/>
                <a:cs typeface="+mn-cs"/>
              </a:rPr>
              <a:t>15 </a:t>
            </a:r>
            <a:r>
              <a:rPr lang="en-US" sz="1200" b="0" i="1" kern="1200" dirty="0">
                <a:solidFill>
                  <a:schemeClr val="tx1"/>
                </a:solidFill>
                <a:effectLst/>
                <a:latin typeface="+mn-lt"/>
                <a:ea typeface="+mn-ea"/>
                <a:cs typeface="+mn-cs"/>
              </a:rPr>
              <a:t>Nor do they light a lamp and put it under a basket, but on a lampstand, and it gives light to all who are in the house. </a:t>
            </a:r>
            <a:r>
              <a:rPr lang="en-US" sz="1200" b="1" i="1" kern="1200" baseline="30000" dirty="0">
                <a:solidFill>
                  <a:schemeClr val="tx1"/>
                </a:solidFill>
                <a:effectLst/>
                <a:latin typeface="+mn-lt"/>
                <a:ea typeface="+mn-ea"/>
                <a:cs typeface="+mn-cs"/>
              </a:rPr>
              <a:t>16 </a:t>
            </a:r>
            <a:r>
              <a:rPr lang="en-US" sz="1200" b="0" i="1" kern="1200" dirty="0">
                <a:solidFill>
                  <a:schemeClr val="tx1"/>
                </a:solidFill>
                <a:effectLst/>
                <a:latin typeface="+mn-lt"/>
                <a:ea typeface="+mn-ea"/>
                <a:cs typeface="+mn-cs"/>
              </a:rPr>
              <a:t>Let your light so shine before men, that they may see your good works and glorify your Father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Here </a:t>
            </a:r>
            <a:r>
              <a:rPr lang="en-US" sz="1200" b="0" i="0" kern="1200" baseline="0" dirty="0">
                <a:solidFill>
                  <a:schemeClr val="tx1"/>
                </a:solidFill>
                <a:effectLst/>
                <a:latin typeface="+mn-lt"/>
                <a:ea typeface="+mn-ea"/>
                <a:cs typeface="+mn-cs"/>
              </a:rPr>
              <a:t>are few things </a:t>
            </a:r>
            <a:r>
              <a:rPr lang="en-US" sz="1200" b="0" i="0" kern="1200" baseline="0" dirty="0" smtClean="0">
                <a:solidFill>
                  <a:schemeClr val="tx1"/>
                </a:solidFill>
                <a:effectLst/>
                <a:latin typeface="+mn-lt"/>
                <a:ea typeface="+mn-ea"/>
                <a:cs typeface="+mn-cs"/>
              </a:rPr>
              <a:t>we need to </a:t>
            </a:r>
            <a:r>
              <a:rPr lang="en-US" sz="1200" b="0" i="0" kern="1200" baseline="0" dirty="0">
                <a:solidFill>
                  <a:schemeClr val="tx1"/>
                </a:solidFill>
                <a:effectLst/>
                <a:latin typeface="+mn-lt"/>
                <a:ea typeface="+mn-ea"/>
                <a:cs typeface="+mn-cs"/>
              </a:rPr>
              <a:t>be a light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{Click} {Read</a:t>
            </a:r>
            <a:r>
              <a:rPr lang="en-US" sz="1200" b="0" i="0" kern="1200" baseline="0" dirty="0" smtClean="0">
                <a:solidFill>
                  <a:schemeClr val="tx1"/>
                </a:solidFill>
                <a:effectLst/>
                <a:latin typeface="+mn-lt"/>
                <a:ea typeface="+mn-ea"/>
                <a:cs typeface="+mn-cs"/>
              </a:rPr>
              <a: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{Click} {Read</a:t>
            </a:r>
            <a:r>
              <a:rPr lang="en-US" sz="1200" b="0" i="0" kern="1200" baseline="0" dirty="0" smtClean="0">
                <a:solidFill>
                  <a:schemeClr val="tx1"/>
                </a:solidFill>
                <a:effectLst/>
                <a:latin typeface="+mn-lt"/>
                <a:ea typeface="+mn-ea"/>
                <a:cs typeface="+mn-cs"/>
              </a:rPr>
              <a: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{Click} {Read</a:t>
            </a:r>
            <a:r>
              <a:rPr lang="en-US" sz="1200" b="0" i="0" kern="1200" baseline="0" dirty="0" smtClean="0">
                <a:solidFill>
                  <a:schemeClr val="tx1"/>
                </a:solidFill>
                <a:effectLst/>
                <a:latin typeface="+mn-lt"/>
                <a:ea typeface="+mn-ea"/>
                <a:cs typeface="+mn-cs"/>
              </a:rPr>
              <a: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{Click} {Read</a:t>
            </a:r>
            <a:r>
              <a:rPr lang="en-US" sz="1200" b="0" i="0" kern="1200" baseline="0" dirty="0" smtClean="0">
                <a:solidFill>
                  <a:schemeClr val="tx1"/>
                </a:solidFill>
                <a:effectLst/>
                <a:latin typeface="+mn-lt"/>
                <a:ea typeface="+mn-ea"/>
                <a:cs typeface="+mn-cs"/>
              </a:rPr>
              <a: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{Click} {Read</a:t>
            </a:r>
            <a:r>
              <a:rPr lang="en-US" sz="1200" b="0" i="0" kern="1200" baseline="0" dirty="0" smtClean="0">
                <a:solidFill>
                  <a:schemeClr val="tx1"/>
                </a:solidFill>
                <a:effectLst/>
                <a:latin typeface="+mn-lt"/>
                <a:ea typeface="+mn-ea"/>
                <a:cs typeface="+mn-cs"/>
              </a:rPr>
              <a:t> Slide}</a:t>
            </a:r>
          </a:p>
        </p:txBody>
      </p:sp>
      <p:sp>
        <p:nvSpPr>
          <p:cNvPr id="4" name="Slide Number Placeholder 3"/>
          <p:cNvSpPr>
            <a:spLocks noGrp="1"/>
          </p:cNvSpPr>
          <p:nvPr>
            <p:ph type="sldNum" sz="quarter" idx="10"/>
          </p:nvPr>
        </p:nvSpPr>
        <p:spPr/>
        <p:txBody>
          <a:bodyPr/>
          <a:lstStyle/>
          <a:p>
            <a:fld id="{20109CC1-9034-49C9-B0CF-6442878B4044}" type="slidenum">
              <a:rPr lang="en-US" smtClean="0"/>
              <a:pPr/>
              <a:t>34</a:t>
            </a:fld>
            <a:endParaRPr lang="en-US"/>
          </a:p>
        </p:txBody>
      </p:sp>
    </p:spTree>
    <p:extLst>
      <p:ext uri="{BB962C8B-B14F-4D97-AF65-F5344CB8AC3E}">
        <p14:creationId xmlns:p14="http://schemas.microsoft.com/office/powerpoint/2010/main" val="3409170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Turn to Matt 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Here is some more of </a:t>
            </a:r>
            <a:r>
              <a:rPr lang="en-US" sz="1200" b="0" i="0" kern="1200" baseline="0" dirty="0" smtClean="0">
                <a:solidFill>
                  <a:schemeClr val="tx1"/>
                </a:solidFill>
                <a:effectLst/>
                <a:latin typeface="+mn-lt"/>
                <a:ea typeface="+mn-ea"/>
                <a:cs typeface="+mn-cs"/>
              </a:rPr>
              <a:t>w</a:t>
            </a:r>
            <a:r>
              <a:rPr lang="en-US" baseline="0" dirty="0" smtClean="0"/>
              <a:t>hat God want our role to be in Humanity?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r>
            <a:r>
              <a:rPr lang="en-US" sz="1200" b="0" i="0" kern="1200" dirty="0">
                <a:solidFill>
                  <a:schemeClr val="tx1"/>
                </a:solidFill>
                <a:effectLst/>
                <a:latin typeface="+mn-lt"/>
                <a:ea typeface="+mn-ea"/>
                <a:cs typeface="+mn-cs"/>
              </a:rPr>
              <a:t>Click} {Read</a:t>
            </a:r>
            <a:r>
              <a:rPr lang="en-US" sz="1200" b="0" i="0" kern="1200" baseline="0" dirty="0">
                <a:solidFill>
                  <a:schemeClr val="tx1"/>
                </a:solidFill>
                <a:effectLst/>
                <a:latin typeface="+mn-lt"/>
                <a:ea typeface="+mn-ea"/>
                <a:cs typeface="+mn-cs"/>
              </a:rPr>
              <a:t> Slide</a:t>
            </a:r>
            <a:r>
              <a:rPr lang="en-US" sz="1200" b="0" i="0" kern="1200" baseline="0" dirty="0" smtClean="0">
                <a:solidFill>
                  <a:schemeClr val="tx1"/>
                </a:solidFill>
                <a:effectLst/>
                <a:latin typeface="+mn-lt"/>
                <a:ea typeface="+mn-ea"/>
                <a:cs typeface="+mn-cs"/>
              </a:rPr>
              <a:t>}</a:t>
            </a:r>
          </a:p>
          <a:p>
            <a:r>
              <a:rPr lang="en-US" sz="1200" b="0" i="1" kern="1200" dirty="0" smtClean="0">
                <a:solidFill>
                  <a:schemeClr val="tx1"/>
                </a:solidFill>
                <a:effectLst/>
                <a:latin typeface="+mn-lt"/>
                <a:ea typeface="+mn-ea"/>
                <a:cs typeface="+mn-cs"/>
              </a:rPr>
              <a:t>Matthew 24:22</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(NKJV)</a:t>
            </a:r>
            <a:r>
              <a:rPr lang="en-US" sz="1200" b="0" i="1" kern="1200" baseline="0" dirty="0" smtClean="0">
                <a:solidFill>
                  <a:schemeClr val="tx1"/>
                </a:solidFill>
                <a:effectLst/>
                <a:latin typeface="+mn-lt"/>
                <a:ea typeface="+mn-ea"/>
                <a:cs typeface="+mn-cs"/>
              </a:rPr>
              <a:t> </a:t>
            </a:r>
            <a:r>
              <a:rPr lang="en-US" sz="1200" b="1" i="1" kern="1200" baseline="30000" dirty="0" smtClean="0">
                <a:solidFill>
                  <a:schemeClr val="tx1"/>
                </a:solidFill>
                <a:effectLst/>
                <a:latin typeface="+mn-lt"/>
                <a:ea typeface="+mn-ea"/>
                <a:cs typeface="+mn-cs"/>
              </a:rPr>
              <a:t>22 </a:t>
            </a:r>
            <a:r>
              <a:rPr lang="en-US" sz="1200" b="0" i="1" kern="1200" dirty="0" smtClean="0">
                <a:solidFill>
                  <a:schemeClr val="tx1"/>
                </a:solidFill>
                <a:effectLst/>
                <a:latin typeface="+mn-lt"/>
                <a:ea typeface="+mn-ea"/>
                <a:cs typeface="+mn-cs"/>
              </a:rPr>
              <a:t>And unless those days were shortened, no flesh would be saved; but for the elect’s sake those days will be shortened.</a:t>
            </a: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 {Read</a:t>
            </a:r>
            <a:r>
              <a:rPr lang="en-US" sz="1200" b="0" i="0" kern="1200" baseline="0" dirty="0">
                <a:solidFill>
                  <a:schemeClr val="tx1"/>
                </a:solidFill>
                <a:effectLst/>
                <a:latin typeface="+mn-lt"/>
                <a:ea typeface="+mn-ea"/>
                <a:cs typeface="+mn-cs"/>
              </a:rPr>
              <a: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 {Read</a:t>
            </a:r>
            <a:r>
              <a:rPr lang="en-US" sz="1200" b="0" i="0" kern="1200" baseline="0" dirty="0">
                <a:solidFill>
                  <a:schemeClr val="tx1"/>
                </a:solidFill>
                <a:effectLst/>
                <a:latin typeface="+mn-lt"/>
                <a:ea typeface="+mn-ea"/>
                <a:cs typeface="+mn-cs"/>
              </a:rPr>
              <a: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35</a:t>
            </a:fld>
            <a:endParaRPr lang="en-US"/>
          </a:p>
        </p:txBody>
      </p:sp>
    </p:spTree>
    <p:extLst>
      <p:ext uri="{BB962C8B-B14F-4D97-AF65-F5344CB8AC3E}">
        <p14:creationId xmlns:p14="http://schemas.microsoft.com/office/powerpoint/2010/main" val="3029493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Humanity Review</a:t>
            </a:r>
            <a:endParaRPr lang="en-US" baseline="0" dirty="0"/>
          </a:p>
          <a:p>
            <a:r>
              <a:rPr lang="en-US" baseline="0" dirty="0" smtClean="0"/>
              <a:t>{Read}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20109CC1-9034-49C9-B0CF-6442878B4044}" type="slidenum">
              <a:rPr lang="en-US" smtClean="0"/>
              <a:pPr/>
              <a:t>36</a:t>
            </a:fld>
            <a:endParaRPr lang="en-US"/>
          </a:p>
        </p:txBody>
      </p:sp>
    </p:spTree>
    <p:extLst>
      <p:ext uri="{BB962C8B-B14F-4D97-AF65-F5344CB8AC3E}">
        <p14:creationId xmlns:p14="http://schemas.microsoft.com/office/powerpoint/2010/main" val="2198648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20109CC1-9034-49C9-B0CF-6442878B4044}" type="slidenum">
              <a:rPr lang="en-US" smtClean="0"/>
              <a:pPr/>
              <a:t>37</a:t>
            </a:fld>
            <a:endParaRPr lang="en-US"/>
          </a:p>
        </p:txBody>
      </p:sp>
    </p:spTree>
    <p:extLst>
      <p:ext uri="{BB962C8B-B14F-4D97-AF65-F5344CB8AC3E}">
        <p14:creationId xmlns:p14="http://schemas.microsoft.com/office/powerpoint/2010/main" val="835535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20109CC1-9034-49C9-B0CF-6442878B4044}" type="slidenum">
              <a:rPr lang="en-US" smtClean="0"/>
              <a:pPr/>
              <a:t>38</a:t>
            </a:fld>
            <a:endParaRPr lang="en-US"/>
          </a:p>
        </p:txBody>
      </p:sp>
    </p:spTree>
    <p:extLst>
      <p:ext uri="{BB962C8B-B14F-4D97-AF65-F5344CB8AC3E}">
        <p14:creationId xmlns:p14="http://schemas.microsoft.com/office/powerpoint/2010/main" val="3234468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r>
              <a:rPr lang="en-US" baseline="0" dirty="0"/>
              <a:t>Click} </a:t>
            </a:r>
            <a:r>
              <a:rPr lang="en-US" baseline="0" dirty="0" smtClean="0"/>
              <a:t>{Read}</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20109CC1-9034-49C9-B0CF-6442878B4044}" type="slidenum">
              <a:rPr lang="en-US" smtClean="0"/>
              <a:pPr/>
              <a:t>39</a:t>
            </a:fld>
            <a:endParaRPr lang="en-US"/>
          </a:p>
        </p:txBody>
      </p:sp>
    </p:spTree>
    <p:extLst>
      <p:ext uri="{BB962C8B-B14F-4D97-AF65-F5344CB8AC3E}">
        <p14:creationId xmlns:p14="http://schemas.microsoft.com/office/powerpoint/2010/main" val="186412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will review the</a:t>
            </a:r>
            <a:r>
              <a:rPr lang="en-US" baseline="0" dirty="0"/>
              <a:t>ses areas:</a:t>
            </a:r>
          </a:p>
          <a:p>
            <a:r>
              <a:rPr lang="en-US" baseline="0" dirty="0"/>
              <a:t>{Click} </a:t>
            </a:r>
            <a:r>
              <a:rPr lang="en-US" sz="1200" dirty="0">
                <a:latin typeface="Times New Roman" panose="02020603050405020304" pitchFamily="18" charset="0"/>
                <a:cs typeface="Times New Roman" panose="02020603050405020304" pitchFamily="18" charset="0"/>
              </a:rPr>
              <a:t>God’s Human Creation Physical and Spirit – The details</a:t>
            </a:r>
            <a:r>
              <a:rPr lang="en-US" sz="1200" baseline="0" dirty="0">
                <a:latin typeface="Times New Roman" panose="02020603050405020304" pitchFamily="18" charset="0"/>
                <a:cs typeface="Times New Roman" panose="02020603050405020304" pitchFamily="18" charset="0"/>
              </a:rPr>
              <a:t> of </a:t>
            </a:r>
            <a:r>
              <a:rPr lang="en-US" sz="1200" dirty="0">
                <a:latin typeface="Times New Roman" panose="02020603050405020304" pitchFamily="18" charset="0"/>
                <a:cs typeface="Times New Roman" panose="02020603050405020304" pitchFamily="18" charset="0"/>
              </a:rPr>
              <a:t>what</a:t>
            </a:r>
            <a:r>
              <a:rPr lang="en-US" sz="1200" baseline="0" dirty="0">
                <a:latin typeface="Times New Roman" panose="02020603050405020304" pitchFamily="18" charset="0"/>
                <a:cs typeface="Times New Roman" panose="02020603050405020304" pitchFamily="18" charset="0"/>
              </a:rPr>
              <a:t> and how leading to why</a:t>
            </a:r>
            <a:r>
              <a:rPr lang="en-US" sz="1200" baseline="0" dirty="0" smtClean="0">
                <a:latin typeface="Times New Roman" panose="02020603050405020304" pitchFamily="18" charset="0"/>
                <a:cs typeface="Times New Roman" panose="02020603050405020304" pitchFamily="18" charset="0"/>
              </a:rPr>
              <a:t>. </a:t>
            </a:r>
          </a:p>
          <a:p>
            <a:r>
              <a:rPr lang="en-US" baseline="0" dirty="0" smtClean="0"/>
              <a:t>{</a:t>
            </a:r>
            <a:r>
              <a:rPr lang="en-US" baseline="0" dirty="0"/>
              <a:t>Click} </a:t>
            </a:r>
            <a:r>
              <a:rPr lang="en-US" sz="1200" dirty="0">
                <a:latin typeface="Times New Roman" panose="02020603050405020304" pitchFamily="18" charset="0"/>
                <a:cs typeface="Times New Roman" panose="02020603050405020304" pitchFamily="18" charset="0"/>
              </a:rPr>
              <a:t>God’s Plan(s) for Humanity – I say plans because there are 3 out comes</a:t>
            </a:r>
            <a:r>
              <a:rPr lang="en-US" sz="1200" baseline="0" dirty="0">
                <a:latin typeface="Times New Roman" panose="02020603050405020304" pitchFamily="18" charset="0"/>
                <a:cs typeface="Times New Roman" panose="02020603050405020304" pitchFamily="18" charset="0"/>
              </a:rPr>
              <a:t> or potential for </a:t>
            </a:r>
            <a:r>
              <a:rPr lang="en-US" sz="1200" baseline="0" dirty="0" smtClean="0">
                <a:latin typeface="Times New Roman" panose="02020603050405020304" pitchFamily="18" charset="0"/>
                <a:cs typeface="Times New Roman" panose="02020603050405020304" pitchFamily="18" charset="0"/>
              </a:rPr>
              <a:t>humans</a:t>
            </a:r>
          </a:p>
          <a:p>
            <a:r>
              <a:rPr lang="en-US" baseline="0" dirty="0" smtClean="0"/>
              <a:t>{Click</a:t>
            </a:r>
            <a:r>
              <a:rPr lang="en-US" baseline="0" dirty="0"/>
              <a:t>} </a:t>
            </a:r>
            <a:r>
              <a:rPr lang="en-US" sz="1200" dirty="0">
                <a:latin typeface="Times New Roman" panose="02020603050405020304" pitchFamily="18" charset="0"/>
                <a:cs typeface="Times New Roman" panose="02020603050405020304" pitchFamily="18" charset="0"/>
              </a:rPr>
              <a:t>Crimes Against Humanity –</a:t>
            </a:r>
            <a:r>
              <a:rPr lang="en-US" sz="1200" baseline="0" dirty="0">
                <a:latin typeface="Times New Roman" panose="02020603050405020304" pitchFamily="18" charset="0"/>
                <a:cs typeface="Times New Roman" panose="02020603050405020304" pitchFamily="18" charset="0"/>
              </a:rPr>
              <a:t> I am borrowing a 20</a:t>
            </a:r>
            <a:r>
              <a:rPr lang="en-US" sz="1200" baseline="30000" dirty="0">
                <a:latin typeface="Times New Roman" panose="02020603050405020304" pitchFamily="18" charset="0"/>
                <a:cs typeface="Times New Roman" panose="02020603050405020304" pitchFamily="18" charset="0"/>
              </a:rPr>
              <a:t>th</a:t>
            </a:r>
            <a:r>
              <a:rPr lang="en-US" sz="1200" baseline="0" dirty="0">
                <a:latin typeface="Times New Roman" panose="02020603050405020304" pitchFamily="18" charset="0"/>
                <a:cs typeface="Times New Roman" panose="02020603050405020304" pitchFamily="18" charset="0"/>
              </a:rPr>
              <a:t> century term, but we need to understand who and what is against humanity </a:t>
            </a:r>
            <a:endParaRPr lang="en-US" sz="1200" baseline="0" dirty="0" smtClean="0">
              <a:latin typeface="Times New Roman" panose="02020603050405020304" pitchFamily="18" charset="0"/>
              <a:cs typeface="Times New Roman" panose="02020603050405020304" pitchFamily="18" charset="0"/>
            </a:endParaRPr>
          </a:p>
          <a:p>
            <a:r>
              <a:rPr lang="en-US" baseline="0" dirty="0" smtClean="0"/>
              <a:t>{</a:t>
            </a:r>
            <a:r>
              <a:rPr lang="en-US" baseline="0" dirty="0"/>
              <a:t>Click} </a:t>
            </a:r>
            <a:r>
              <a:rPr lang="en-US" sz="1200" dirty="0">
                <a:latin typeface="Times New Roman" panose="02020603050405020304" pitchFamily="18" charset="0"/>
                <a:cs typeface="Times New Roman" panose="02020603050405020304" pitchFamily="18" charset="0"/>
              </a:rPr>
              <a:t>Our Role in Humanity – What</a:t>
            </a:r>
            <a:r>
              <a:rPr lang="en-US" sz="1200" baseline="0" dirty="0">
                <a:latin typeface="Times New Roman" panose="02020603050405020304" pitchFamily="18" charset="0"/>
                <a:cs typeface="Times New Roman" panose="02020603050405020304" pitchFamily="18" charset="0"/>
              </a:rPr>
              <a:t> part does God want us to fulfill as it pertains to humanity? </a:t>
            </a:r>
            <a:endParaRPr lang="en-US" sz="1200" baseline="0" dirty="0" smtClean="0">
              <a:latin typeface="Times New Roman" panose="02020603050405020304" pitchFamily="18" charset="0"/>
              <a:cs typeface="Times New Roman" panose="02020603050405020304" pitchFamily="18" charset="0"/>
            </a:endParaRPr>
          </a:p>
          <a:p>
            <a:r>
              <a:rPr lang="en-US" sz="1200" baseline="0" dirty="0" smtClean="0">
                <a:latin typeface="Times New Roman" panose="02020603050405020304" pitchFamily="18" charset="0"/>
                <a:cs typeface="Times New Roman" panose="02020603050405020304" pitchFamily="18" charset="0"/>
              </a:rPr>
              <a:t>Turn </a:t>
            </a:r>
            <a:r>
              <a:rPr lang="en-US" sz="1200" baseline="0" dirty="0">
                <a:latin typeface="Times New Roman" panose="02020603050405020304" pitchFamily="18" charset="0"/>
                <a:cs typeface="Times New Roman" panose="02020603050405020304" pitchFamily="18" charset="0"/>
              </a:rPr>
              <a:t>to Gen 1</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20109CC1-9034-49C9-B0CF-6442878B4044}" type="slidenum">
              <a:rPr lang="en-US" smtClean="0"/>
              <a:pPr/>
              <a:t>4</a:t>
            </a:fld>
            <a:endParaRPr lang="en-US"/>
          </a:p>
        </p:txBody>
      </p:sp>
    </p:spTree>
    <p:extLst>
      <p:ext uri="{BB962C8B-B14F-4D97-AF65-F5344CB8AC3E}">
        <p14:creationId xmlns:p14="http://schemas.microsoft.com/office/powerpoint/2010/main" val="3512577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smtClean="0">
                <a:solidFill>
                  <a:schemeClr val="tx1"/>
                </a:solidFill>
                <a:effectLst/>
                <a:latin typeface="+mn-lt"/>
                <a:ea typeface="+mn-ea"/>
                <a:cs typeface="+mn-cs"/>
              </a:rPr>
              <a:t>Humanity, The </a:t>
            </a:r>
            <a:r>
              <a:rPr lang="en-US" sz="1200" b="0" i="0" kern="1200" baseline="0" dirty="0" smtClean="0">
                <a:solidFill>
                  <a:schemeClr val="tx1"/>
                </a:solidFill>
                <a:effectLst/>
                <a:latin typeface="+mn-lt"/>
                <a:ea typeface="+mn-ea"/>
                <a:cs typeface="+mn-cs"/>
              </a:rPr>
              <a:t>question is </a:t>
            </a:r>
            <a:r>
              <a:rPr lang="en-US" sz="1200" b="0" i="0" kern="1200" baseline="0" smtClean="0">
                <a:solidFill>
                  <a:schemeClr val="tx1"/>
                </a:solidFill>
                <a:effectLst/>
                <a:latin typeface="+mn-lt"/>
                <a:ea typeface="+mn-ea"/>
                <a:cs typeface="+mn-cs"/>
              </a:rPr>
              <a:t>– {Read}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40</a:t>
            </a:fld>
            <a:endParaRPr lang="en-US"/>
          </a:p>
        </p:txBody>
      </p:sp>
    </p:spTree>
    <p:extLst>
      <p:ext uri="{BB962C8B-B14F-4D97-AF65-F5344CB8AC3E}">
        <p14:creationId xmlns:p14="http://schemas.microsoft.com/office/powerpoint/2010/main" val="424011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 area</a:t>
            </a:r>
            <a:r>
              <a:rPr lang="en-US" baseline="0" dirty="0"/>
              <a:t> to review is </a:t>
            </a:r>
          </a:p>
          <a:p>
            <a:r>
              <a:rPr lang="en-US" sz="1200" baseline="0" dirty="0">
                <a:latin typeface="Times New Roman" panose="02020603050405020304" pitchFamily="18" charset="0"/>
                <a:cs typeface="Times New Roman" panose="02020603050405020304" pitchFamily="18" charset="0"/>
              </a:rPr>
              <a:t>God’s Human Creation Physical and Spirit </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20109CC1-9034-49C9-B0CF-6442878B4044}" type="slidenum">
              <a:rPr lang="en-US" smtClean="0"/>
              <a:pPr/>
              <a:t>5</a:t>
            </a:fld>
            <a:endParaRPr lang="en-US"/>
          </a:p>
        </p:txBody>
      </p:sp>
    </p:spTree>
    <p:extLst>
      <p:ext uri="{BB962C8B-B14F-4D97-AF65-F5344CB8AC3E}">
        <p14:creationId xmlns:p14="http://schemas.microsoft.com/office/powerpoint/2010/main" val="271039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Turn to Gen 1. </a:t>
            </a:r>
          </a:p>
          <a:p>
            <a:r>
              <a:rPr lang="en-US" sz="1200" kern="1200" baseline="0" dirty="0">
                <a:solidFill>
                  <a:schemeClr val="tx1"/>
                </a:solidFill>
                <a:latin typeface="+mn-lt"/>
                <a:ea typeface="+mn-ea"/>
                <a:cs typeface="+mn-cs"/>
              </a:rPr>
              <a:t>{Click} God created the earth and then something happened and earth had to be recreated or prepared for human habitation. It took 6 days to prepare the earth for humanity. </a:t>
            </a:r>
          </a:p>
          <a:p>
            <a:r>
              <a:rPr lang="en-US" sz="1200" kern="1200" baseline="0" dirty="0">
                <a:solidFill>
                  <a:schemeClr val="tx1"/>
                </a:solidFill>
                <a:latin typeface="+mn-lt"/>
                <a:ea typeface="+mn-ea"/>
                <a:cs typeface="+mn-cs"/>
              </a:rPr>
              <a:t>{Click}  Then God created man from the ground and then God created woman from man.</a:t>
            </a:r>
          </a:p>
          <a:p>
            <a:r>
              <a:rPr lang="en-US" sz="1200" b="0" i="0" kern="1200" dirty="0">
                <a:solidFill>
                  <a:schemeClr val="tx1"/>
                </a:solidFill>
                <a:effectLst/>
                <a:latin typeface="+mn-lt"/>
                <a:ea typeface="+mn-ea"/>
                <a:cs typeface="+mn-cs"/>
              </a:rPr>
              <a:t>Let’s read</a:t>
            </a:r>
            <a:r>
              <a:rPr lang="en-US" sz="1200" b="0" i="0" kern="1200" baseline="0" dirty="0">
                <a:solidFill>
                  <a:schemeClr val="tx1"/>
                </a:solidFill>
                <a:effectLst/>
                <a:latin typeface="+mn-lt"/>
                <a:ea typeface="+mn-ea"/>
                <a:cs typeface="+mn-cs"/>
              </a:rPr>
              <a:t> Gen 1:25-27</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Genesis 1:25-27 </a:t>
            </a:r>
            <a:r>
              <a:rPr lang="en-US" sz="1200" b="0" i="1" kern="1200" dirty="0" smtClean="0">
                <a:solidFill>
                  <a:schemeClr val="tx1"/>
                </a:solidFill>
                <a:effectLst/>
                <a:latin typeface="+mn-lt"/>
                <a:ea typeface="+mn-ea"/>
                <a:cs typeface="+mn-cs"/>
              </a:rPr>
              <a:t>(</a:t>
            </a:r>
            <a:r>
              <a:rPr lang="en-US" sz="1200" b="0" i="1" kern="1200" dirty="0">
                <a:solidFill>
                  <a:schemeClr val="tx1"/>
                </a:solidFill>
                <a:effectLst/>
                <a:latin typeface="+mn-lt"/>
                <a:ea typeface="+mn-ea"/>
                <a:cs typeface="+mn-cs"/>
              </a:rPr>
              <a:t>NKJV)</a:t>
            </a:r>
          </a:p>
          <a:p>
            <a:r>
              <a:rPr lang="en-US" sz="1200" b="1" i="1" kern="1200" baseline="30000" dirty="0">
                <a:solidFill>
                  <a:schemeClr val="tx1"/>
                </a:solidFill>
                <a:effectLst/>
                <a:latin typeface="+mn-lt"/>
                <a:ea typeface="+mn-ea"/>
                <a:cs typeface="+mn-cs"/>
              </a:rPr>
              <a:t>25 </a:t>
            </a:r>
            <a:r>
              <a:rPr lang="en-US" sz="1200" b="0" i="1" kern="1200" dirty="0">
                <a:solidFill>
                  <a:schemeClr val="tx1"/>
                </a:solidFill>
                <a:effectLst/>
                <a:latin typeface="+mn-lt"/>
                <a:ea typeface="+mn-ea"/>
                <a:cs typeface="+mn-cs"/>
              </a:rPr>
              <a:t>And God made the beast of the earth according to its kind, cattle according to its kind, and everything that creeps on the earth according to its kind. And God saw that it was good.</a:t>
            </a:r>
          </a:p>
          <a:p>
            <a:r>
              <a:rPr lang="en-US" sz="1200" b="1" i="1" kern="1200" baseline="30000" dirty="0">
                <a:solidFill>
                  <a:schemeClr val="tx1"/>
                </a:solidFill>
                <a:effectLst/>
                <a:latin typeface="+mn-lt"/>
                <a:ea typeface="+mn-ea"/>
                <a:cs typeface="+mn-cs"/>
              </a:rPr>
              <a:t>26 </a:t>
            </a:r>
            <a:r>
              <a:rPr lang="en-US" sz="1200" b="0" i="1" kern="1200" dirty="0">
                <a:solidFill>
                  <a:schemeClr val="tx1"/>
                </a:solidFill>
                <a:effectLst/>
                <a:latin typeface="+mn-lt"/>
                <a:ea typeface="+mn-ea"/>
                <a:cs typeface="+mn-cs"/>
              </a:rPr>
              <a:t>Then God said, “Let Us make man in Our image, according to Our likeness; let them have dominion over the fish of the sea, over the birds of the air, and over the cattle, over all</a:t>
            </a:r>
            <a:r>
              <a:rPr lang="en-US" sz="1200" b="0" i="1" kern="1200" baseline="300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the earth and over every creeping thing that creeps on the earth.” </a:t>
            </a:r>
            <a:r>
              <a:rPr lang="en-US" sz="1200" b="1" i="1" kern="1200" baseline="30000" dirty="0">
                <a:solidFill>
                  <a:schemeClr val="tx1"/>
                </a:solidFill>
                <a:effectLst/>
                <a:latin typeface="+mn-lt"/>
                <a:ea typeface="+mn-ea"/>
                <a:cs typeface="+mn-cs"/>
              </a:rPr>
              <a:t>27 </a:t>
            </a:r>
            <a:r>
              <a:rPr lang="en-US" sz="1200" b="0" i="1" kern="1200" dirty="0">
                <a:solidFill>
                  <a:schemeClr val="tx1"/>
                </a:solidFill>
                <a:effectLst/>
                <a:latin typeface="+mn-lt"/>
                <a:ea typeface="+mn-ea"/>
                <a:cs typeface="+mn-cs"/>
              </a:rPr>
              <a:t>So God created man in His own image; in the image of God He created him; male and female He created them</a:t>
            </a:r>
            <a:r>
              <a:rPr lang="en-US" sz="1200" b="0" i="1" kern="1200" dirty="0" smtClean="0">
                <a:solidFill>
                  <a:schemeClr val="tx1"/>
                </a:solidFill>
                <a:effectLst/>
                <a:latin typeface="+mn-lt"/>
                <a:ea typeface="+mn-ea"/>
                <a:cs typeface="+mn-cs"/>
              </a:rPr>
              <a:t>.</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6</a:t>
            </a:fld>
            <a:endParaRPr lang="en-US"/>
          </a:p>
        </p:txBody>
      </p:sp>
    </p:spTree>
    <p:extLst>
      <p:ext uri="{BB962C8B-B14F-4D97-AF65-F5344CB8AC3E}">
        <p14:creationId xmlns:p14="http://schemas.microsoft.com/office/powerpoint/2010/main" val="3540314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Turn to Gen 5</a:t>
            </a:r>
          </a:p>
          <a:p>
            <a:r>
              <a:rPr lang="en-US" sz="1200" kern="1200" baseline="0" dirty="0">
                <a:solidFill>
                  <a:schemeClr val="tx1"/>
                </a:solidFill>
                <a:latin typeface="+mn-lt"/>
                <a:ea typeface="+mn-ea"/>
                <a:cs typeface="+mn-cs"/>
              </a:rPr>
              <a:t>{Click} {Read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{Click} {Read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{Click} {Read Slide}</a:t>
            </a:r>
          </a:p>
          <a:p>
            <a:r>
              <a:rPr lang="en-US" sz="1200" b="0" i="1" kern="1200" dirty="0">
                <a:solidFill>
                  <a:schemeClr val="tx1"/>
                </a:solidFill>
                <a:effectLst/>
                <a:latin typeface="+mn-lt"/>
                <a:ea typeface="+mn-ea"/>
                <a:cs typeface="+mn-cs"/>
              </a:rPr>
              <a:t>Genesis 5:1-3 </a:t>
            </a:r>
            <a:r>
              <a:rPr lang="en-US" sz="1200" b="0" i="1" kern="1200" dirty="0" smtClean="0">
                <a:solidFill>
                  <a:schemeClr val="tx1"/>
                </a:solidFill>
                <a:effectLst/>
                <a:latin typeface="+mn-lt"/>
                <a:ea typeface="+mn-ea"/>
                <a:cs typeface="+mn-cs"/>
              </a:rPr>
              <a:t>(</a:t>
            </a:r>
            <a:r>
              <a:rPr lang="en-US" sz="1200" b="0" i="1" kern="1200" dirty="0">
                <a:solidFill>
                  <a:schemeClr val="tx1"/>
                </a:solidFill>
                <a:effectLst/>
                <a:latin typeface="+mn-lt"/>
                <a:ea typeface="+mn-ea"/>
                <a:cs typeface="+mn-cs"/>
              </a:rPr>
              <a:t>NKJV)</a:t>
            </a:r>
          </a:p>
          <a:p>
            <a:r>
              <a:rPr lang="en-US" sz="1200" b="1" i="1" kern="1200" dirty="0">
                <a:solidFill>
                  <a:schemeClr val="tx1"/>
                </a:solidFill>
                <a:effectLst/>
                <a:latin typeface="+mn-lt"/>
                <a:ea typeface="+mn-ea"/>
                <a:cs typeface="+mn-cs"/>
              </a:rPr>
              <a:t>5 </a:t>
            </a:r>
            <a:r>
              <a:rPr lang="en-US" sz="1200" b="0" i="1" kern="1200" dirty="0">
                <a:solidFill>
                  <a:schemeClr val="tx1"/>
                </a:solidFill>
                <a:effectLst/>
                <a:latin typeface="+mn-lt"/>
                <a:ea typeface="+mn-ea"/>
                <a:cs typeface="+mn-cs"/>
              </a:rPr>
              <a:t>This is the book of the genealogy of Adam. In the day that God created man, He made him in the likeness of God. </a:t>
            </a:r>
            <a:r>
              <a:rPr lang="en-US" sz="1200" b="1" i="1" kern="1200" baseline="30000" dirty="0">
                <a:solidFill>
                  <a:schemeClr val="tx1"/>
                </a:solidFill>
                <a:effectLst/>
                <a:latin typeface="+mn-lt"/>
                <a:ea typeface="+mn-ea"/>
                <a:cs typeface="+mn-cs"/>
              </a:rPr>
              <a:t>2 </a:t>
            </a:r>
            <a:r>
              <a:rPr lang="en-US" sz="1200" b="0" i="1" kern="1200" dirty="0">
                <a:solidFill>
                  <a:schemeClr val="tx1"/>
                </a:solidFill>
                <a:effectLst/>
                <a:latin typeface="+mn-lt"/>
                <a:ea typeface="+mn-ea"/>
                <a:cs typeface="+mn-cs"/>
              </a:rPr>
              <a:t>He created them male and female, and blessed them and called them mankind in the day they were created. </a:t>
            </a:r>
            <a:r>
              <a:rPr lang="en-US" sz="1200" b="1" i="1" kern="1200" baseline="30000" dirty="0">
                <a:solidFill>
                  <a:schemeClr val="tx1"/>
                </a:solidFill>
                <a:effectLst/>
                <a:latin typeface="+mn-lt"/>
                <a:ea typeface="+mn-ea"/>
                <a:cs typeface="+mn-cs"/>
              </a:rPr>
              <a:t>3 </a:t>
            </a:r>
            <a:r>
              <a:rPr lang="en-US" sz="1200" b="0" i="1" kern="1200" dirty="0">
                <a:solidFill>
                  <a:schemeClr val="tx1"/>
                </a:solidFill>
                <a:effectLst/>
                <a:latin typeface="+mn-lt"/>
                <a:ea typeface="+mn-ea"/>
                <a:cs typeface="+mn-cs"/>
              </a:rPr>
              <a:t>And Adam lived one hundred and thirty years, and begot a son in his own likeness, after his image, and named him Seth.</a:t>
            </a:r>
            <a:endParaRPr lang="en-US" sz="1200" i="1"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a:solidFill>
                  <a:schemeClr val="tx1"/>
                </a:solidFill>
                <a:latin typeface="+mn-lt"/>
                <a:ea typeface="+mn-ea"/>
                <a:cs typeface="+mn-cs"/>
              </a:rPr>
              <a:t>{Click} {Read Slide</a:t>
            </a:r>
            <a:r>
              <a:rPr lang="en-US" sz="1200" i="1" kern="1200" baseline="0" dirty="0" smtClean="0">
                <a:solidFill>
                  <a:schemeClr val="tx1"/>
                </a:solidFill>
                <a:latin typeface="+mn-lt"/>
                <a:ea typeface="+mn-ea"/>
                <a:cs typeface="+mn-cs"/>
              </a:rPr>
              <a:t>}</a:t>
            </a:r>
            <a:endParaRPr lang="en-US" sz="1200" i="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7</a:t>
            </a:fld>
            <a:endParaRPr lang="en-US"/>
          </a:p>
        </p:txBody>
      </p:sp>
    </p:spTree>
    <p:extLst>
      <p:ext uri="{BB962C8B-B14F-4D97-AF65-F5344CB8AC3E}">
        <p14:creationId xmlns:p14="http://schemas.microsoft.com/office/powerpoint/2010/main" val="1393520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Turn to Job 32:8</a:t>
            </a:r>
          </a:p>
          <a:p>
            <a:r>
              <a:rPr lang="en-US" sz="1200" kern="1200" baseline="0" dirty="0" smtClean="0">
                <a:solidFill>
                  <a:schemeClr val="tx1"/>
                </a:solidFill>
                <a:latin typeface="+mn-lt"/>
                <a:ea typeface="+mn-ea"/>
                <a:cs typeface="+mn-cs"/>
              </a:rPr>
              <a:t>{</a:t>
            </a:r>
            <a:r>
              <a:rPr lang="en-US" sz="1200" kern="1200" baseline="0" dirty="0">
                <a:solidFill>
                  <a:schemeClr val="tx1"/>
                </a:solidFill>
                <a:latin typeface="+mn-lt"/>
                <a:ea typeface="+mn-ea"/>
                <a:cs typeface="+mn-cs"/>
              </a:rPr>
              <a:t>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God created humanity physical - flesh and blood, but God also gave us a spirit or a power. </a:t>
            </a:r>
          </a:p>
          <a:p>
            <a:r>
              <a:rPr lang="en-US" sz="1200" kern="1200" baseline="0" dirty="0">
                <a:solidFill>
                  <a:schemeClr val="tx1"/>
                </a:solidFill>
                <a:latin typeface="+mn-lt"/>
                <a:ea typeface="+mn-ea"/>
                <a:cs typeface="+mn-cs"/>
              </a:rPr>
              <a:t>{Read Slide} We find this Job 32:8 </a:t>
            </a:r>
          </a:p>
          <a:p>
            <a:pPr lvl="1"/>
            <a:r>
              <a:rPr lang="en-US" sz="1200" b="0" i="0" kern="1200" dirty="0">
                <a:solidFill>
                  <a:schemeClr val="tx1"/>
                </a:solidFill>
                <a:effectLst/>
                <a:latin typeface="+mn-lt"/>
                <a:ea typeface="+mn-ea"/>
                <a:cs typeface="+mn-cs"/>
              </a:rPr>
              <a:t>But </a:t>
            </a:r>
            <a:r>
              <a:rPr lang="en-US" sz="1200" b="0" i="1" kern="1200" dirty="0">
                <a:solidFill>
                  <a:schemeClr val="tx1"/>
                </a:solidFill>
                <a:effectLst/>
                <a:latin typeface="+mn-lt"/>
                <a:ea typeface="+mn-ea"/>
                <a:cs typeface="+mn-cs"/>
              </a:rPr>
              <a:t>there is</a:t>
            </a:r>
            <a:r>
              <a:rPr lang="en-US" sz="1200" b="0" i="0" kern="1200" dirty="0">
                <a:solidFill>
                  <a:schemeClr val="tx1"/>
                </a:solidFill>
                <a:effectLst/>
                <a:latin typeface="+mn-lt"/>
                <a:ea typeface="+mn-ea"/>
                <a:cs typeface="+mn-cs"/>
              </a:rPr>
              <a:t> a spirit in </a:t>
            </a:r>
            <a:r>
              <a:rPr lang="en-US" sz="1200" b="0" i="0" kern="1200" dirty="0" smtClean="0">
                <a:solidFill>
                  <a:schemeClr val="tx1"/>
                </a:solidFill>
                <a:effectLst/>
                <a:latin typeface="+mn-lt"/>
                <a:ea typeface="+mn-ea"/>
                <a:cs typeface="+mn-cs"/>
              </a:rPr>
              <a:t>man</a:t>
            </a:r>
            <a:r>
              <a:rPr lang="en-US" dirty="0"/>
              <a:t/>
            </a:r>
            <a:br>
              <a:rPr lang="en-US" dirty="0"/>
            </a:br>
            <a:r>
              <a:rPr lang="en-US" sz="1200" b="0" i="0" kern="1200" dirty="0">
                <a:solidFill>
                  <a:schemeClr val="tx1"/>
                </a:solidFill>
                <a:effectLst/>
                <a:latin typeface="+mn-lt"/>
                <a:ea typeface="+mn-ea"/>
                <a:cs typeface="+mn-cs"/>
              </a:rPr>
              <a:t>And the breath of the Almighty gives him understanding</a:t>
            </a:r>
            <a:r>
              <a:rPr lang="en-US" sz="1200" b="0" i="0" kern="1200" dirty="0" smtClean="0">
                <a:solidFill>
                  <a:schemeClr val="tx1"/>
                </a:solidFill>
                <a:effectLst/>
                <a:latin typeface="+mn-lt"/>
                <a:ea typeface="+mn-ea"/>
                <a:cs typeface="+mn-cs"/>
              </a:rPr>
              <a:t>.</a:t>
            </a:r>
          </a:p>
          <a:p>
            <a:pPr lvl="1"/>
            <a:r>
              <a:rPr lang="en-US" sz="1200" b="0" i="0" kern="1200" dirty="0" smtClean="0">
                <a:solidFill>
                  <a:schemeClr val="tx1"/>
                </a:solidFill>
                <a:effectLst/>
                <a:latin typeface="+mn-lt"/>
                <a:ea typeface="+mn-ea"/>
                <a:cs typeface="+mn-cs"/>
              </a:rPr>
              <a:t>For your notes this is also found in </a:t>
            </a:r>
          </a:p>
          <a:p>
            <a:r>
              <a:rPr lang="en-US" sz="1200" b="0" i="0" kern="1200" baseline="0" dirty="0" smtClean="0">
                <a:solidFill>
                  <a:schemeClr val="tx1"/>
                </a:solidFill>
                <a:effectLst/>
                <a:latin typeface="+mn-lt"/>
                <a:ea typeface="+mn-ea"/>
                <a:cs typeface="+mn-cs"/>
              </a:rPr>
              <a:t>This </a:t>
            </a:r>
            <a:r>
              <a:rPr lang="en-US" sz="1200" b="0" i="0" kern="1200" baseline="0" dirty="0">
                <a:solidFill>
                  <a:schemeClr val="tx1"/>
                </a:solidFill>
                <a:effectLst/>
                <a:latin typeface="+mn-lt"/>
                <a:ea typeface="+mn-ea"/>
                <a:cs typeface="+mn-cs"/>
              </a:rPr>
              <a:t>is also called the human spirit </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{Click} With this spirit this power we receive </a:t>
            </a:r>
            <a:r>
              <a:rPr lang="en-US" sz="1200" kern="1200" baseline="0" dirty="0" smtClean="0">
                <a:solidFill>
                  <a:schemeClr val="tx1"/>
                </a:solidFill>
                <a:latin typeface="+mn-lt"/>
                <a:ea typeface="+mn-ea"/>
                <a:cs typeface="+mn-cs"/>
              </a:rPr>
              <a:t>the ability {Read </a:t>
            </a:r>
            <a:r>
              <a:rPr lang="en-US" sz="1200" kern="1200" baseline="0" dirty="0">
                <a:solidFill>
                  <a:schemeClr val="tx1"/>
                </a:solidFill>
                <a:latin typeface="+mn-lt"/>
                <a:ea typeface="+mn-ea"/>
                <a:cs typeface="+mn-cs"/>
              </a:rPr>
              <a:t>Slide} </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Turn to 1 </a:t>
            </a:r>
            <a:r>
              <a:rPr lang="en-US" sz="1200" kern="1200" baseline="0" dirty="0" err="1" smtClean="0">
                <a:solidFill>
                  <a:schemeClr val="tx1"/>
                </a:solidFill>
                <a:latin typeface="+mn-lt"/>
                <a:ea typeface="+mn-ea"/>
                <a:cs typeface="+mn-cs"/>
              </a:rPr>
              <a:t>Cor</a:t>
            </a:r>
            <a:r>
              <a:rPr lang="en-US" sz="1200" kern="1200" baseline="0" dirty="0" smtClean="0">
                <a:solidFill>
                  <a:schemeClr val="tx1"/>
                </a:solidFill>
                <a:latin typeface="+mn-lt"/>
                <a:ea typeface="+mn-ea"/>
                <a:cs typeface="+mn-cs"/>
              </a:rPr>
              <a:t> 15</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{Click} But even with this power we are {Read Slide</a:t>
            </a:r>
            <a:r>
              <a:rPr lang="en-US" sz="1200" kern="1200" baseline="0" dirty="0" smtClean="0">
                <a:solidFill>
                  <a:schemeClr val="tx1"/>
                </a:solidFill>
                <a:latin typeface="+mn-lt"/>
                <a:ea typeface="+mn-ea"/>
                <a:cs typeface="+mn-cs"/>
              </a:rPr>
              <a:t>}</a:t>
            </a:r>
          </a:p>
          <a:p>
            <a:r>
              <a:rPr lang="en-US" sz="1200" b="0" i="1" kern="1200" dirty="0" smtClean="0">
                <a:solidFill>
                  <a:schemeClr val="tx1"/>
                </a:solidFill>
                <a:effectLst/>
                <a:latin typeface="+mn-lt"/>
                <a:ea typeface="+mn-ea"/>
                <a:cs typeface="+mn-cs"/>
              </a:rPr>
              <a:t>1 Corinthians 15:22 New King James Version (NKJV)</a:t>
            </a:r>
          </a:p>
          <a:p>
            <a:r>
              <a:rPr lang="en-US" sz="1200" b="1" i="1" kern="1200" baseline="30000" dirty="0" smtClean="0">
                <a:solidFill>
                  <a:schemeClr val="tx1"/>
                </a:solidFill>
                <a:effectLst/>
                <a:latin typeface="+mn-lt"/>
                <a:ea typeface="+mn-ea"/>
                <a:cs typeface="+mn-cs"/>
              </a:rPr>
              <a:t>22 </a:t>
            </a:r>
            <a:r>
              <a:rPr lang="en-US" sz="1200" b="0" i="1" kern="1200" dirty="0" smtClean="0">
                <a:solidFill>
                  <a:schemeClr val="tx1"/>
                </a:solidFill>
                <a:effectLst/>
                <a:latin typeface="+mn-lt"/>
                <a:ea typeface="+mn-ea"/>
                <a:cs typeface="+mn-cs"/>
              </a:rPr>
              <a:t>For as in Adam all die, even so in Christ all shall be made alive.</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8</a:t>
            </a:fld>
            <a:endParaRPr lang="en-US"/>
          </a:p>
        </p:txBody>
      </p:sp>
    </p:spTree>
    <p:extLst>
      <p:ext uri="{BB962C8B-B14F-4D97-AF65-F5344CB8AC3E}">
        <p14:creationId xmlns:p14="http://schemas.microsoft.com/office/powerpoint/2010/main" val="142081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Turn to Ezekiel 18</a:t>
            </a:r>
          </a:p>
          <a:p>
            <a:r>
              <a:rPr lang="en-US" sz="1200" kern="1200" baseline="0" dirty="0" smtClean="0">
                <a:solidFill>
                  <a:schemeClr val="tx1"/>
                </a:solidFill>
                <a:latin typeface="+mn-lt"/>
                <a:ea typeface="+mn-ea"/>
                <a:cs typeface="+mn-cs"/>
              </a:rPr>
              <a:t>{</a:t>
            </a:r>
            <a:r>
              <a:rPr lang="en-US" sz="1200" kern="1200" baseline="0" dirty="0">
                <a:solidFill>
                  <a:schemeClr val="tx1"/>
                </a:solidFill>
                <a:latin typeface="+mn-lt"/>
                <a:ea typeface="+mn-ea"/>
                <a:cs typeface="+mn-cs"/>
              </a:rPr>
              <a:t>Click} {Read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{Click}</a:t>
            </a:r>
            <a:r>
              <a:rPr lang="en-US" sz="1200" b="0" i="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{Click}</a:t>
            </a:r>
            <a:r>
              <a:rPr lang="en-US" sz="1200" b="0" i="0" kern="1200" baseline="0" dirty="0" smtClean="0">
                <a:solidFill>
                  <a:schemeClr val="tx1"/>
                </a:solidFill>
                <a:effectLst/>
                <a:latin typeface="+mn-lt"/>
                <a:ea typeface="+mn-ea"/>
                <a:cs typeface="+mn-cs"/>
              </a:rPr>
              <a:t> </a:t>
            </a:r>
            <a:r>
              <a:rPr lang="en-US" sz="1200" kern="1200" baseline="0" dirty="0" smtClean="0">
                <a:solidFill>
                  <a:schemeClr val="tx1"/>
                </a:solidFill>
                <a:latin typeface="+mn-lt"/>
                <a:ea typeface="+mn-ea"/>
                <a:cs typeface="+mn-cs"/>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t>
            </a:r>
            <a:r>
              <a:rPr lang="en-US" sz="1200" kern="1200" baseline="0" dirty="0">
                <a:solidFill>
                  <a:schemeClr val="tx1"/>
                </a:solidFill>
                <a:latin typeface="+mn-lt"/>
                <a:ea typeface="+mn-ea"/>
                <a:cs typeface="+mn-cs"/>
              </a:rPr>
              <a:t>Click} {Read Slide}</a:t>
            </a:r>
          </a:p>
          <a:p>
            <a:r>
              <a:rPr lang="en-US" sz="1200" b="0" i="0" kern="1200" dirty="0">
                <a:solidFill>
                  <a:schemeClr val="tx1"/>
                </a:solidFill>
                <a:effectLst/>
                <a:latin typeface="+mn-lt"/>
                <a:ea typeface="+mn-ea"/>
                <a:cs typeface="+mn-cs"/>
              </a:rPr>
              <a:t>{Click}</a:t>
            </a:r>
            <a:r>
              <a:rPr lang="en-US" sz="1200" b="0" i="0" kern="1200" baseline="0" dirty="0">
                <a:solidFill>
                  <a:schemeClr val="tx1"/>
                </a:solidFill>
                <a:effectLst/>
                <a:latin typeface="+mn-lt"/>
                <a:ea typeface="+mn-ea"/>
                <a:cs typeface="+mn-cs"/>
              </a:rPr>
              <a:t> </a:t>
            </a:r>
            <a:r>
              <a:rPr lang="en-US" sz="1200" kern="1200" baseline="0" dirty="0">
                <a:solidFill>
                  <a:schemeClr val="tx1"/>
                </a:solidFill>
                <a:latin typeface="+mn-lt"/>
                <a:ea typeface="+mn-ea"/>
                <a:cs typeface="+mn-cs"/>
              </a:rPr>
              <a:t>{Read Slide}</a:t>
            </a:r>
          </a:p>
          <a:p>
            <a:r>
              <a:rPr lang="en-US" sz="1200" b="0" i="0" kern="1200" dirty="0">
                <a:solidFill>
                  <a:schemeClr val="tx1"/>
                </a:solidFill>
                <a:effectLst/>
                <a:latin typeface="+mn-lt"/>
                <a:ea typeface="+mn-ea"/>
                <a:cs typeface="+mn-cs"/>
              </a:rPr>
              <a:t>Ezekiel 18:20 </a:t>
            </a:r>
            <a:r>
              <a:rPr lang="en-US" sz="1200" b="0" i="0" kern="1200" dirty="0" smtClean="0">
                <a:solidFill>
                  <a:schemeClr val="tx1"/>
                </a:solidFill>
                <a:effectLst/>
                <a:latin typeface="+mn-lt"/>
                <a:ea typeface="+mn-ea"/>
                <a:cs typeface="+mn-cs"/>
              </a:rPr>
              <a:t>(</a:t>
            </a:r>
            <a:r>
              <a:rPr lang="en-US" sz="1200" b="0" i="0" kern="1200" dirty="0">
                <a:solidFill>
                  <a:schemeClr val="tx1"/>
                </a:solidFill>
                <a:effectLst/>
                <a:latin typeface="+mn-lt"/>
                <a:ea typeface="+mn-ea"/>
                <a:cs typeface="+mn-cs"/>
              </a:rPr>
              <a:t>NKJV)</a:t>
            </a:r>
          </a:p>
          <a:p>
            <a:r>
              <a:rPr lang="en-US" sz="1200" b="1" i="0" kern="1200" baseline="30000" dirty="0">
                <a:solidFill>
                  <a:schemeClr val="tx1"/>
                </a:solidFill>
                <a:effectLst/>
                <a:latin typeface="+mn-lt"/>
                <a:ea typeface="+mn-ea"/>
                <a:cs typeface="+mn-cs"/>
              </a:rPr>
              <a:t>20 </a:t>
            </a:r>
            <a:r>
              <a:rPr lang="en-US" sz="1200" b="0" i="0" kern="1200" dirty="0">
                <a:solidFill>
                  <a:schemeClr val="tx1"/>
                </a:solidFill>
                <a:effectLst/>
                <a:latin typeface="+mn-lt"/>
                <a:ea typeface="+mn-ea"/>
                <a:cs typeface="+mn-cs"/>
              </a:rPr>
              <a:t>The soul who sins shall die. </a:t>
            </a:r>
            <a:r>
              <a:rPr lang="en-US" sz="1200" kern="1200" baseline="0" dirty="0" smtClean="0">
                <a:solidFill>
                  <a:schemeClr val="tx1"/>
                </a:solidFill>
                <a:latin typeface="+mn-lt"/>
                <a:ea typeface="+mn-ea"/>
                <a:cs typeface="+mn-cs"/>
              </a:rPr>
              <a:t>{</a:t>
            </a:r>
            <a:r>
              <a:rPr lang="en-US" sz="1200" kern="1200" baseline="0" dirty="0">
                <a:solidFill>
                  <a:schemeClr val="tx1"/>
                </a:solidFill>
                <a:latin typeface="+mn-lt"/>
                <a:ea typeface="+mn-ea"/>
                <a:cs typeface="+mn-cs"/>
              </a:rPr>
              <a:t>Read Slide</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Turn to </a:t>
            </a:r>
          </a:p>
          <a:p>
            <a:r>
              <a:rPr lang="en-US" sz="1200" b="0" i="1" kern="1200" dirty="0" smtClean="0">
                <a:solidFill>
                  <a:schemeClr val="tx1"/>
                </a:solidFill>
                <a:effectLst/>
                <a:latin typeface="+mn-lt"/>
                <a:ea typeface="+mn-ea"/>
                <a:cs typeface="+mn-cs"/>
              </a:rPr>
              <a:t>Romans 6:23 New King James Version (NKJV)</a:t>
            </a:r>
          </a:p>
          <a:p>
            <a:r>
              <a:rPr lang="en-US" sz="1200" b="1" i="1" kern="1200" baseline="30000" dirty="0" smtClean="0">
                <a:solidFill>
                  <a:schemeClr val="tx1"/>
                </a:solidFill>
                <a:effectLst/>
                <a:latin typeface="+mn-lt"/>
                <a:ea typeface="+mn-ea"/>
                <a:cs typeface="+mn-cs"/>
              </a:rPr>
              <a:t>23 </a:t>
            </a:r>
            <a:r>
              <a:rPr lang="en-US" sz="1200" b="0" i="1" kern="1200" dirty="0" smtClean="0">
                <a:solidFill>
                  <a:schemeClr val="tx1"/>
                </a:solidFill>
                <a:effectLst/>
                <a:latin typeface="+mn-lt"/>
                <a:ea typeface="+mn-ea"/>
                <a:cs typeface="+mn-cs"/>
              </a:rPr>
              <a:t>For the wages of sin is death, but the </a:t>
            </a:r>
            <a:r>
              <a:rPr lang="en-US" sz="1200" b="0" i="1" kern="1200" baseline="30000" dirty="0" smtClean="0">
                <a:solidFill>
                  <a:schemeClr val="tx1"/>
                </a:solidFill>
                <a:effectLst/>
                <a:latin typeface="+mn-lt"/>
                <a:ea typeface="+mn-ea"/>
                <a:cs typeface="+mn-cs"/>
              </a:rPr>
              <a:t>[</a:t>
            </a:r>
            <a:r>
              <a:rPr lang="en-US" sz="1200" b="0" i="1" u="none" strike="noStrike" kern="1200" baseline="30000" dirty="0" smtClean="0">
                <a:solidFill>
                  <a:schemeClr val="tx1"/>
                </a:solidFill>
                <a:effectLst/>
                <a:latin typeface="+mn-lt"/>
                <a:ea typeface="+mn-ea"/>
                <a:cs typeface="+mn-cs"/>
                <a:hlinkClick r:id="rId3" tooltip="See footnote a"/>
              </a:rPr>
              <a:t>a</a:t>
            </a:r>
            <a:r>
              <a:rPr lang="en-US" sz="1200" b="0" i="1" kern="1200" baseline="300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gift of God is eternal life in Christ Jesus our Lord.</a:t>
            </a:r>
          </a:p>
          <a:p>
            <a:endParaRPr lang="en-US" sz="1200" b="0" i="1" kern="1200" dirty="0" smtClean="0">
              <a:solidFill>
                <a:schemeClr val="tx1"/>
              </a:solidFill>
              <a:effectLst/>
              <a:latin typeface="+mn-lt"/>
              <a:ea typeface="+mn-ea"/>
              <a:cs typeface="+mn-cs"/>
            </a:endParaRPr>
          </a:p>
          <a:p>
            <a:endParaRPr lang="en-US" sz="1200" kern="1200" baseline="0" dirty="0">
              <a:solidFill>
                <a:schemeClr val="tx1"/>
              </a:solidFill>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109CC1-9034-49C9-B0CF-6442878B4044}" type="slidenum">
              <a:rPr lang="en-US" smtClean="0"/>
              <a:pPr/>
              <a:t>9</a:t>
            </a:fld>
            <a:endParaRPr lang="en-US"/>
          </a:p>
        </p:txBody>
      </p:sp>
    </p:spTree>
    <p:extLst>
      <p:ext uri="{BB962C8B-B14F-4D97-AF65-F5344CB8AC3E}">
        <p14:creationId xmlns:p14="http://schemas.microsoft.com/office/powerpoint/2010/main" val="158801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76F9D1-F467-467B-A366-B7F09D886C35}"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659B5-CE02-484E-856B-40DE3C8E93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6F9D1-F467-467B-A366-B7F09D886C35}"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659B5-CE02-484E-856B-40DE3C8E93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6F9D1-F467-467B-A366-B7F09D886C35}"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659B5-CE02-484E-856B-40DE3C8E93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6F9D1-F467-467B-A366-B7F09D886C35}"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659B5-CE02-484E-856B-40DE3C8E93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76F9D1-F467-467B-A366-B7F09D886C35}" type="datetimeFigureOut">
              <a:rPr lang="en-US" smtClean="0"/>
              <a:pPr/>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659B5-CE02-484E-856B-40DE3C8E93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76F9D1-F467-467B-A366-B7F09D886C35}" type="datetimeFigureOut">
              <a:rPr lang="en-US" smtClean="0"/>
              <a:pPr/>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659B5-CE02-484E-856B-40DE3C8E93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76F9D1-F467-467B-A366-B7F09D886C35}" type="datetimeFigureOut">
              <a:rPr lang="en-US" smtClean="0"/>
              <a:pPr/>
              <a:t>12/16/2018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4659B5-CE02-484E-856B-40DE3C8E93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76F9D1-F467-467B-A366-B7F09D886C35}" type="datetimeFigureOut">
              <a:rPr lang="en-US" smtClean="0"/>
              <a:pPr/>
              <a:t>12/16/2018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4659B5-CE02-484E-856B-40DE3C8E93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6F9D1-F467-467B-A366-B7F09D886C35}" type="datetimeFigureOut">
              <a:rPr lang="en-US" smtClean="0"/>
              <a:pPr/>
              <a:t>12/16/2018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4659B5-CE02-484E-856B-40DE3C8E93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76F9D1-F467-467B-A366-B7F09D886C35}" type="datetimeFigureOut">
              <a:rPr lang="en-US" smtClean="0"/>
              <a:pPr/>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659B5-CE02-484E-856B-40DE3C8E93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76F9D1-F467-467B-A366-B7F09D886C35}" type="datetimeFigureOut">
              <a:rPr lang="en-US" smtClean="0"/>
              <a:pPr/>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659B5-CE02-484E-856B-40DE3C8E93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6F9D1-F467-467B-A366-B7F09D886C35}" type="datetimeFigureOut">
              <a:rPr lang="en-US" smtClean="0"/>
              <a:pPr/>
              <a:t>12/16/2018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659B5-CE02-484E-856B-40DE3C8E931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799" y="990600"/>
            <a:ext cx="7815263" cy="4191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Times New Roman" panose="02020603050405020304" pitchFamily="18" charset="0"/>
                <a:ea typeface="+mj-ea"/>
                <a:cs typeface="Times New Roman" panose="02020603050405020304" pitchFamily="18" charset="0"/>
              </a:rPr>
              <a:t>Humanity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u="none" strike="noStrike" kern="1200" cap="none" spc="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Times New Roman" panose="02020603050405020304" pitchFamily="18" charset="0"/>
                <a:ea typeface="+mj-ea"/>
                <a:cs typeface="Times New Roman" panose="02020603050405020304" pitchFamily="18" charset="0"/>
              </a:rPr>
              <a:t>The Good, The Bad and The Best</a:t>
            </a:r>
            <a:endParaRPr kumimoji="0" lang="en-US" sz="4400" u="none" strike="noStrike" kern="1200" cap="none" spc="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en-US" sz="4400" dirty="0">
              <a:latin typeface="Arial" pitchFamily="34" charset="0"/>
              <a:ea typeface="+mj-ea"/>
              <a:cs typeface="+mj-cs"/>
            </a:endParaRPr>
          </a:p>
        </p:txBody>
      </p:sp>
      <p:sp>
        <p:nvSpPr>
          <p:cNvPr id="3" name="Title 1"/>
          <p:cNvSpPr txBox="1">
            <a:spLocks/>
          </p:cNvSpPr>
          <p:nvPr/>
        </p:nvSpPr>
        <p:spPr>
          <a:xfrm>
            <a:off x="685800" y="4953000"/>
            <a:ext cx="7772400" cy="16525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Times New Roman" panose="02020603050405020304" pitchFamily="18" charset="0"/>
                <a:ea typeface="+mj-ea"/>
                <a:cs typeface="Times New Roman" panose="02020603050405020304" pitchFamily="18" charset="0"/>
              </a:rPr>
              <a:t>Slide 1 of </a:t>
            </a:r>
            <a:r>
              <a:rPr lang="en-US" sz="4400" dirty="0" smtClean="0">
                <a:latin typeface="Times New Roman" panose="02020603050405020304" pitchFamily="18" charset="0"/>
                <a:ea typeface="+mj-ea"/>
                <a:cs typeface="Times New Roman" panose="02020603050405020304" pitchFamily="18" charset="0"/>
              </a:rPr>
              <a:t>1,356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Times New Roman" panose="02020603050405020304" pitchFamily="18" charset="0"/>
                <a:ea typeface="+mj-ea"/>
                <a:cs typeface="Times New Roman" panose="02020603050405020304" pitchFamily="18" charset="0"/>
                <a:sym typeface="Wingdings" panose="05000000000000000000" pitchFamily="2" charset="2"/>
              </a:rPr>
              <a:t></a:t>
            </a:r>
            <a:r>
              <a:rPr lang="en-US" sz="4400" dirty="0" smtClean="0">
                <a:latin typeface="Times New Roman" panose="02020603050405020304" pitchFamily="18" charset="0"/>
                <a:ea typeface="+mj-ea"/>
                <a:cs typeface="Times New Roman" panose="02020603050405020304" pitchFamily="18" charset="0"/>
              </a:rPr>
              <a:t> </a:t>
            </a:r>
            <a:endParaRPr lang="en-US" sz="4400" dirty="0">
              <a:latin typeface="Arial"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lvl="0" algn="ctr">
              <a:spcBef>
                <a:spcPct val="0"/>
              </a:spcBef>
            </a:pPr>
            <a:r>
              <a:rPr lang="en-US" sz="4000" dirty="0">
                <a:solidFill>
                  <a:schemeClr val="accent3"/>
                </a:solidFill>
              </a:rPr>
              <a:t>Human Creation Physical and Spirit</a:t>
            </a:r>
            <a:endParaRPr lang="en-US" sz="4000" dirty="0">
              <a:solidFill>
                <a:schemeClr val="accent3"/>
              </a:solidFill>
              <a:latin typeface="Arial" pitchFamily="34" charset="0"/>
              <a:ea typeface="+mj-ea"/>
              <a:cs typeface="+mj-cs"/>
            </a:endParaRPr>
          </a:p>
        </p:txBody>
      </p:sp>
      <p:sp>
        <p:nvSpPr>
          <p:cNvPr id="9" name="Title 1"/>
          <p:cNvSpPr txBox="1">
            <a:spLocks/>
          </p:cNvSpPr>
          <p:nvPr/>
        </p:nvSpPr>
        <p:spPr>
          <a:xfrm>
            <a:off x="423862" y="1066800"/>
            <a:ext cx="8382000" cy="5638800"/>
          </a:xfrm>
          <a:prstGeom prst="rect">
            <a:avLst/>
          </a:prstGeom>
        </p:spPr>
        <p:txBody>
          <a:bodyPr vert="horz" lIns="91440" tIns="45720" rIns="91440" bIns="45720" rtlCol="0" anchor="ctr">
            <a:normAutofit/>
          </a:bodyPr>
          <a:lstStyle/>
          <a:p>
            <a:pPr>
              <a:spcBef>
                <a:spcPct val="0"/>
              </a:spcBef>
            </a:pPr>
            <a:r>
              <a:rPr lang="en-US" sz="4000" dirty="0"/>
              <a:t>How are we made in God’s Image</a:t>
            </a:r>
          </a:p>
          <a:p>
            <a:pPr marL="571500" indent="-571500">
              <a:spcBef>
                <a:spcPct val="0"/>
              </a:spcBef>
              <a:buFont typeface="Arial" panose="020B0604020202020204" pitchFamily="34" charset="0"/>
              <a:buChar char="•"/>
            </a:pPr>
            <a:r>
              <a:rPr lang="en-US" sz="4000" dirty="0"/>
              <a:t>Form resembles God</a:t>
            </a:r>
          </a:p>
          <a:p>
            <a:pPr marL="571500" indent="-571500">
              <a:spcBef>
                <a:spcPct val="0"/>
              </a:spcBef>
              <a:buFont typeface="Arial" panose="020B0604020202020204" pitchFamily="34" charset="0"/>
              <a:buChar char="•"/>
            </a:pPr>
            <a:r>
              <a:rPr lang="en-US" sz="4000" dirty="0"/>
              <a:t>Think/Reason/Learn</a:t>
            </a:r>
          </a:p>
          <a:p>
            <a:pPr marL="571500" indent="-571500">
              <a:spcBef>
                <a:spcPct val="0"/>
              </a:spcBef>
              <a:buFont typeface="Arial" panose="020B0604020202020204" pitchFamily="34" charset="0"/>
              <a:buChar char="•"/>
            </a:pPr>
            <a:r>
              <a:rPr lang="en-US" sz="4000" dirty="0"/>
              <a:t>Feelings </a:t>
            </a:r>
          </a:p>
          <a:p>
            <a:pPr>
              <a:spcBef>
                <a:spcPct val="0"/>
              </a:spcBef>
            </a:pPr>
            <a:r>
              <a:rPr lang="en-US" sz="4000" dirty="0" smtClean="0"/>
              <a:t>Psalm 8:3-8</a:t>
            </a:r>
            <a:endParaRPr lang="en-US" sz="4000" dirty="0"/>
          </a:p>
          <a:p>
            <a:pPr lvl="0">
              <a:spcBef>
                <a:spcPct val="0"/>
              </a:spcBef>
            </a:pPr>
            <a:r>
              <a:rPr lang="en-US" sz="4000" dirty="0"/>
              <a:t>Not in God’s Image</a:t>
            </a:r>
          </a:p>
          <a:p>
            <a:pPr marL="571500" lvl="0" indent="-571500">
              <a:spcBef>
                <a:spcPct val="0"/>
              </a:spcBef>
              <a:buFont typeface="Arial" panose="020B0604020202020204" pitchFamily="34" charset="0"/>
              <a:buChar char="•"/>
            </a:pPr>
            <a:r>
              <a:rPr lang="en-US" sz="4000" dirty="0"/>
              <a:t>Character – God is perfect</a:t>
            </a:r>
          </a:p>
          <a:p>
            <a:pPr marL="571500" lvl="0" indent="-571500">
              <a:spcBef>
                <a:spcPct val="0"/>
              </a:spcBef>
              <a:buFont typeface="Arial" panose="020B0604020202020204" pitchFamily="34" charset="0"/>
              <a:buChar char="•"/>
            </a:pPr>
            <a:r>
              <a:rPr lang="en-US" sz="4000" dirty="0"/>
              <a:t>God has unlimited power</a:t>
            </a:r>
          </a:p>
          <a:p>
            <a:pPr marL="571500" lvl="0" indent="-571500">
              <a:spcBef>
                <a:spcPct val="0"/>
              </a:spcBef>
              <a:buFont typeface="Arial" panose="020B0604020202020204" pitchFamily="34" charset="0"/>
              <a:buChar char="•"/>
            </a:pPr>
            <a:r>
              <a:rPr lang="en-US" sz="4000" dirty="0"/>
              <a:t>Spirit immortal – Physical die </a:t>
            </a:r>
          </a:p>
        </p:txBody>
      </p:sp>
    </p:spTree>
    <p:extLst>
      <p:ext uri="{BB962C8B-B14F-4D97-AF65-F5344CB8AC3E}">
        <p14:creationId xmlns:p14="http://schemas.microsoft.com/office/powerpoint/2010/main" val="353127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lvl="0" algn="ctr">
              <a:spcBef>
                <a:spcPct val="0"/>
              </a:spcBef>
            </a:pPr>
            <a:r>
              <a:rPr lang="en-US" sz="4000" dirty="0">
                <a:solidFill>
                  <a:schemeClr val="accent3"/>
                </a:solidFill>
              </a:rPr>
              <a:t>Human Creation Physical and Spirit</a:t>
            </a:r>
            <a:endParaRPr lang="en-US" sz="4000" dirty="0">
              <a:solidFill>
                <a:schemeClr val="accent3"/>
              </a:solidFill>
              <a:latin typeface="Arial" pitchFamily="34" charset="0"/>
              <a:ea typeface="+mj-ea"/>
              <a:cs typeface="+mj-cs"/>
            </a:endParaRP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4" descr="Image result for sleeping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972049"/>
            <a:ext cx="27622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sleeping pic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957486"/>
            <a:ext cx="2106612" cy="167191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57200" y="1185380"/>
            <a:ext cx="8378824" cy="3733800"/>
          </a:xfrm>
          <a:prstGeom prst="rect">
            <a:avLst/>
          </a:prstGeom>
        </p:spPr>
        <p:txBody>
          <a:bodyPr vert="horz" lIns="91440" tIns="45720" rIns="91440" bIns="45720" rtlCol="0" anchor="ctr">
            <a:noAutofit/>
          </a:bodyPr>
          <a:lstStyle/>
          <a:p>
            <a:pPr lvl="0" algn="ctr">
              <a:spcBef>
                <a:spcPct val="0"/>
              </a:spcBef>
            </a:pPr>
            <a:r>
              <a:rPr lang="en-US" sz="4000" b="1" dirty="0"/>
              <a:t>Death</a:t>
            </a:r>
          </a:p>
          <a:p>
            <a:pPr marL="571500" indent="-571500">
              <a:spcBef>
                <a:spcPct val="0"/>
              </a:spcBef>
              <a:buFont typeface="Arial" panose="020B0604020202020204" pitchFamily="34" charset="0"/>
              <a:buChar char="•"/>
            </a:pPr>
            <a:r>
              <a:rPr lang="en-US" sz="4000" dirty="0">
                <a:ea typeface="+mj-ea"/>
                <a:cs typeface="+mj-cs"/>
              </a:rPr>
              <a:t>Like sleep </a:t>
            </a:r>
            <a:r>
              <a:rPr lang="en-US" sz="4000" dirty="0"/>
              <a:t>John 11:11-14</a:t>
            </a:r>
            <a:endParaRPr lang="en-US" sz="4000" dirty="0">
              <a:ea typeface="+mj-ea"/>
              <a:cs typeface="+mj-cs"/>
            </a:endParaRPr>
          </a:p>
          <a:p>
            <a:pPr marL="571500" lvl="0" indent="-571500">
              <a:spcBef>
                <a:spcPct val="0"/>
              </a:spcBef>
              <a:buFont typeface="Arial" panose="020B0604020202020204" pitchFamily="34" charset="0"/>
              <a:buChar char="•"/>
            </a:pPr>
            <a:r>
              <a:rPr lang="en-US" sz="4000" dirty="0">
                <a:ea typeface="+mj-ea"/>
                <a:cs typeface="+mj-cs"/>
              </a:rPr>
              <a:t>No consciousness </a:t>
            </a:r>
            <a:r>
              <a:rPr lang="en-US" sz="4000" dirty="0" err="1" smtClean="0">
                <a:ea typeface="+mj-ea"/>
                <a:cs typeface="+mj-cs"/>
              </a:rPr>
              <a:t>Ecc</a:t>
            </a:r>
            <a:r>
              <a:rPr lang="en-US" sz="4000" dirty="0" smtClean="0">
                <a:ea typeface="+mj-ea"/>
                <a:cs typeface="+mj-cs"/>
              </a:rPr>
              <a:t> </a:t>
            </a:r>
            <a:r>
              <a:rPr lang="en-US" sz="4000" dirty="0">
                <a:ea typeface="+mj-ea"/>
                <a:cs typeface="+mj-cs"/>
              </a:rPr>
              <a:t>9:10</a:t>
            </a:r>
          </a:p>
          <a:p>
            <a:pPr marL="571500" lvl="0" indent="-571500">
              <a:spcBef>
                <a:spcPct val="0"/>
              </a:spcBef>
              <a:buFont typeface="Arial" panose="020B0604020202020204" pitchFamily="34" charset="0"/>
              <a:buChar char="•"/>
            </a:pPr>
            <a:r>
              <a:rPr lang="en-US" sz="4000" dirty="0">
                <a:ea typeface="+mj-ea"/>
                <a:cs typeface="+mj-cs"/>
              </a:rPr>
              <a:t>Physically decay Gen 3:19</a:t>
            </a:r>
          </a:p>
          <a:p>
            <a:pPr marL="571500" lvl="0" indent="-571500">
              <a:spcBef>
                <a:spcPct val="0"/>
              </a:spcBef>
              <a:buFont typeface="Arial" panose="020B0604020202020204" pitchFamily="34" charset="0"/>
              <a:buChar char="•"/>
            </a:pPr>
            <a:r>
              <a:rPr lang="en-US" sz="4000" dirty="0">
                <a:ea typeface="+mj-ea"/>
                <a:cs typeface="+mj-cs"/>
              </a:rPr>
              <a:t>Mankind’s spirit returns to God </a:t>
            </a:r>
          </a:p>
          <a:p>
            <a:pPr lvl="0">
              <a:spcBef>
                <a:spcPct val="0"/>
              </a:spcBef>
            </a:pPr>
            <a:r>
              <a:rPr lang="en-US" sz="4000" dirty="0">
                <a:ea typeface="+mj-ea"/>
                <a:cs typeface="+mj-cs"/>
              </a:rPr>
              <a:t>	Eccles 12:7 </a:t>
            </a:r>
          </a:p>
          <a:p>
            <a:pPr lvl="0">
              <a:spcBef>
                <a:spcPct val="0"/>
              </a:spcBef>
            </a:pPr>
            <a:r>
              <a:rPr lang="en-US" sz="4000" dirty="0">
                <a:ea typeface="+mj-ea"/>
                <a:cs typeface="+mj-cs"/>
              </a:rPr>
              <a:t> </a:t>
            </a:r>
          </a:p>
        </p:txBody>
      </p:sp>
      <p:pic>
        <p:nvPicPr>
          <p:cNvPr id="2062" name="Picture 14" descr="Image result for sleeping pictu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942992"/>
            <a:ext cx="1876425" cy="168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3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06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0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1981200"/>
            <a:ext cx="86868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600" dirty="0">
                <a:solidFill>
                  <a:schemeClr val="accent3"/>
                </a:solidFill>
                <a:latin typeface="Times New Roman" panose="02020603050405020304" pitchFamily="18" charset="0"/>
                <a:cs typeface="Times New Roman" panose="02020603050405020304" pitchFamily="18" charset="0"/>
              </a:rPr>
              <a:t>God’s Plan(s) for Humanity</a:t>
            </a:r>
          </a:p>
        </p:txBody>
      </p:sp>
    </p:spTree>
    <p:extLst>
      <p:ext uri="{BB962C8B-B14F-4D97-AF65-F5344CB8AC3E}">
        <p14:creationId xmlns:p14="http://schemas.microsoft.com/office/powerpoint/2010/main" val="2545753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God’s Plan(s) for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3733800"/>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127000" y="990600"/>
            <a:ext cx="8821738" cy="5715000"/>
          </a:xfrm>
          <a:prstGeom prst="rect">
            <a:avLst/>
          </a:prstGeom>
        </p:spPr>
        <p:txBody>
          <a:bodyPr vert="horz" lIns="91440" tIns="45720" rIns="91440" bIns="45720" rtlCol="0" anchor="ctr">
            <a:noAutofit/>
          </a:bodyPr>
          <a:lstStyle/>
          <a:p>
            <a:pPr lvl="0" algn="ctr">
              <a:spcBef>
                <a:spcPct val="0"/>
              </a:spcBef>
            </a:pPr>
            <a:endParaRPr lang="en-US" sz="4000" dirty="0">
              <a:ea typeface="+mj-ea"/>
              <a:cs typeface="+mj-cs"/>
            </a:endParaRPr>
          </a:p>
          <a:p>
            <a:pPr lvl="0">
              <a:spcBef>
                <a:spcPct val="0"/>
              </a:spcBef>
            </a:pPr>
            <a:r>
              <a:rPr lang="en-US" sz="4000" i="1" dirty="0">
                <a:ea typeface="+mj-ea"/>
                <a:cs typeface="+mj-cs"/>
              </a:rPr>
              <a:t>Remember God is reproducing His kind</a:t>
            </a:r>
          </a:p>
          <a:p>
            <a:pPr lvl="0">
              <a:spcBef>
                <a:spcPct val="0"/>
              </a:spcBef>
            </a:pPr>
            <a:endParaRPr lang="en-US" sz="4000" i="1" dirty="0">
              <a:ea typeface="+mj-ea"/>
              <a:cs typeface="+mj-cs"/>
            </a:endParaRPr>
          </a:p>
          <a:p>
            <a:pPr lvl="0">
              <a:spcBef>
                <a:spcPct val="0"/>
              </a:spcBef>
            </a:pPr>
            <a:r>
              <a:rPr lang="en-US" sz="4000" dirty="0">
                <a:ea typeface="+mj-ea"/>
                <a:cs typeface="+mj-cs"/>
              </a:rPr>
              <a:t>When does the plan of God begin for a human?  A.K.A. LIFE.</a:t>
            </a:r>
          </a:p>
          <a:p>
            <a:pPr marL="571500" lvl="0" indent="-571500">
              <a:spcBef>
                <a:spcPct val="0"/>
              </a:spcBef>
              <a:buFont typeface="Arial" panose="020B0604020202020204" pitchFamily="34" charset="0"/>
              <a:buChar char="•"/>
            </a:pPr>
            <a:r>
              <a:rPr lang="en-US" sz="4000" dirty="0">
                <a:ea typeface="+mj-ea"/>
                <a:cs typeface="+mj-cs"/>
              </a:rPr>
              <a:t>Conception?</a:t>
            </a:r>
          </a:p>
          <a:p>
            <a:pPr marL="571500" lvl="0" indent="-571500">
              <a:spcBef>
                <a:spcPct val="0"/>
              </a:spcBef>
              <a:buFont typeface="Arial" panose="020B0604020202020204" pitchFamily="34" charset="0"/>
              <a:buChar char="•"/>
            </a:pPr>
            <a:r>
              <a:rPr lang="en-US" sz="4000" dirty="0">
                <a:ea typeface="+mj-ea"/>
                <a:cs typeface="+mj-cs"/>
              </a:rPr>
              <a:t>Breath of life?</a:t>
            </a:r>
          </a:p>
          <a:p>
            <a:pPr marL="571500" lvl="0" indent="-571500">
              <a:spcBef>
                <a:spcPct val="0"/>
              </a:spcBef>
              <a:buFont typeface="Arial" panose="020B0604020202020204" pitchFamily="34" charset="0"/>
              <a:buChar char="•"/>
            </a:pPr>
            <a:r>
              <a:rPr lang="en-US" sz="4000" dirty="0">
                <a:ea typeface="+mj-ea"/>
                <a:cs typeface="+mj-cs"/>
              </a:rPr>
              <a:t>Brain activity? </a:t>
            </a:r>
          </a:p>
          <a:p>
            <a:pPr marL="571500" lvl="0" indent="-571500">
              <a:spcBef>
                <a:spcPct val="0"/>
              </a:spcBef>
              <a:buFont typeface="Arial" panose="020B0604020202020204" pitchFamily="34" charset="0"/>
              <a:buChar char="•"/>
            </a:pPr>
            <a:r>
              <a:rPr lang="en-US" sz="4000" dirty="0">
                <a:ea typeface="+mj-ea"/>
                <a:cs typeface="+mj-cs"/>
              </a:rPr>
              <a:t>Mother can feel the baby?</a:t>
            </a:r>
          </a:p>
          <a:p>
            <a:pPr marL="571500" lvl="0" indent="-571500">
              <a:spcBef>
                <a:spcPct val="0"/>
              </a:spcBef>
              <a:buFont typeface="Arial" panose="020B0604020202020204" pitchFamily="34" charset="0"/>
              <a:buChar char="•"/>
            </a:pPr>
            <a:r>
              <a:rPr lang="en-US" sz="4000" dirty="0">
                <a:ea typeface="+mj-ea"/>
                <a:cs typeface="+mj-cs"/>
              </a:rPr>
              <a:t>20 weeks – Legal term</a:t>
            </a:r>
          </a:p>
          <a:p>
            <a:pPr marL="571500" lvl="0" indent="-571500">
              <a:spcBef>
                <a:spcPct val="0"/>
              </a:spcBef>
              <a:buFont typeface="Arial" panose="020B0604020202020204" pitchFamily="34" charset="0"/>
              <a:buChar char="•"/>
            </a:pPr>
            <a:endParaRPr lang="en-US" sz="4000" dirty="0">
              <a:ea typeface="+mj-ea"/>
              <a:cs typeface="+mj-cs"/>
            </a:endParaRPr>
          </a:p>
        </p:txBody>
      </p:sp>
    </p:spTree>
    <p:extLst>
      <p:ext uri="{BB962C8B-B14F-4D97-AF65-F5344CB8AC3E}">
        <p14:creationId xmlns:p14="http://schemas.microsoft.com/office/powerpoint/2010/main" val="98444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God’s Plan(s) for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3733800"/>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279400" y="1115529"/>
            <a:ext cx="8556624" cy="5265737"/>
          </a:xfrm>
          <a:prstGeom prst="rect">
            <a:avLst/>
          </a:prstGeom>
        </p:spPr>
        <p:txBody>
          <a:bodyPr vert="horz" lIns="91440" tIns="45720" rIns="91440" bIns="45720" rtlCol="0" anchor="ctr">
            <a:noAutofit/>
          </a:bodyPr>
          <a:lstStyle/>
          <a:p>
            <a:pPr lvl="0">
              <a:spcBef>
                <a:spcPct val="0"/>
              </a:spcBef>
            </a:pPr>
            <a:r>
              <a:rPr lang="en-US" sz="3500" dirty="0"/>
              <a:t>When does the plan of God begin? </a:t>
            </a:r>
          </a:p>
          <a:p>
            <a:pPr lvl="0">
              <a:spcBef>
                <a:spcPct val="0"/>
              </a:spcBef>
            </a:pPr>
            <a:r>
              <a:rPr lang="en-US" sz="3500" dirty="0">
                <a:ea typeface="+mj-ea"/>
                <a:cs typeface="+mj-cs"/>
              </a:rPr>
              <a:t>Judges 13:5 conceive from the womb</a:t>
            </a:r>
          </a:p>
          <a:p>
            <a:pPr lvl="0">
              <a:spcBef>
                <a:spcPct val="0"/>
              </a:spcBef>
            </a:pPr>
            <a:r>
              <a:rPr lang="en-US" sz="3500" dirty="0">
                <a:ea typeface="+mj-ea"/>
                <a:cs typeface="+mj-cs"/>
              </a:rPr>
              <a:t>Job 31:15 God makes man in the womb</a:t>
            </a:r>
          </a:p>
          <a:p>
            <a:pPr lvl="0">
              <a:spcBef>
                <a:spcPct val="0"/>
              </a:spcBef>
            </a:pPr>
            <a:r>
              <a:rPr lang="en-US" sz="3500" dirty="0">
                <a:ea typeface="+mj-ea"/>
                <a:cs typeface="+mj-cs"/>
              </a:rPr>
              <a:t>Luke 1:31-35 Jesus conceived in a womb</a:t>
            </a:r>
          </a:p>
          <a:p>
            <a:pPr lvl="0">
              <a:spcBef>
                <a:spcPct val="0"/>
              </a:spcBef>
            </a:pPr>
            <a:r>
              <a:rPr lang="en-US" sz="3500" dirty="0">
                <a:ea typeface="+mj-ea"/>
                <a:cs typeface="+mj-cs"/>
              </a:rPr>
              <a:t>Lev 17:11,14 Life in is the blood</a:t>
            </a:r>
          </a:p>
          <a:p>
            <a:pPr lvl="0">
              <a:spcBef>
                <a:spcPct val="0"/>
              </a:spcBef>
            </a:pPr>
            <a:r>
              <a:rPr lang="en-US" sz="3500" dirty="0">
                <a:ea typeface="+mj-ea"/>
                <a:cs typeface="+mj-cs"/>
              </a:rPr>
              <a:t>Exo 21:22-23 The unborn is </a:t>
            </a:r>
            <a:r>
              <a:rPr lang="en-US" sz="3500" dirty="0" smtClean="0">
                <a:ea typeface="+mj-ea"/>
                <a:cs typeface="+mj-cs"/>
              </a:rPr>
              <a:t>life</a:t>
            </a:r>
            <a:endParaRPr lang="en-US" sz="3500" dirty="0">
              <a:ea typeface="+mj-ea"/>
              <a:cs typeface="+mj-cs"/>
            </a:endParaRPr>
          </a:p>
          <a:p>
            <a:pPr lvl="0" algn="ctr">
              <a:spcBef>
                <a:spcPct val="0"/>
              </a:spcBef>
            </a:pPr>
            <a:r>
              <a:rPr lang="en-US" sz="3500" u="sng" dirty="0">
                <a:ea typeface="+mj-ea"/>
                <a:cs typeface="+mj-cs"/>
              </a:rPr>
              <a:t>Parallel</a:t>
            </a:r>
            <a:r>
              <a:rPr lang="en-US" sz="3500" dirty="0">
                <a:ea typeface="+mj-ea"/>
                <a:cs typeface="+mj-cs"/>
              </a:rPr>
              <a:t>:</a:t>
            </a:r>
          </a:p>
          <a:p>
            <a:pPr lvl="0" algn="ctr">
              <a:spcBef>
                <a:spcPct val="0"/>
              </a:spcBef>
            </a:pPr>
            <a:r>
              <a:rPr lang="en-US" sz="3500" dirty="0">
                <a:ea typeface="+mj-ea"/>
                <a:cs typeface="+mj-cs"/>
              </a:rPr>
              <a:t>Spiritually begotten =</a:t>
            </a:r>
            <a:r>
              <a:rPr lang="en-US" sz="3500" dirty="0" smtClean="0">
                <a:ea typeface="+mj-ea"/>
                <a:cs typeface="+mj-cs"/>
              </a:rPr>
              <a:t> </a:t>
            </a:r>
          </a:p>
          <a:p>
            <a:pPr lvl="0" algn="ctr">
              <a:spcBef>
                <a:spcPct val="0"/>
              </a:spcBef>
            </a:pPr>
            <a:r>
              <a:rPr lang="en-US" sz="3500" dirty="0" smtClean="0">
                <a:ea typeface="+mj-ea"/>
                <a:cs typeface="+mj-cs"/>
              </a:rPr>
              <a:t>Physical pregnancy to birth                </a:t>
            </a:r>
            <a:endParaRPr lang="en-US" sz="3500" dirty="0">
              <a:ea typeface="+mj-ea"/>
              <a:cs typeface="+mj-cs"/>
            </a:endParaRPr>
          </a:p>
        </p:txBody>
      </p:sp>
    </p:spTree>
    <p:extLst>
      <p:ext uri="{BB962C8B-B14F-4D97-AF65-F5344CB8AC3E}">
        <p14:creationId xmlns:p14="http://schemas.microsoft.com/office/powerpoint/2010/main" val="304111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God’s Plan(s) for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3733800"/>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1243012" y="990601"/>
            <a:ext cx="6807200" cy="2438400"/>
          </a:xfrm>
          <a:prstGeom prst="rect">
            <a:avLst/>
          </a:prstGeom>
        </p:spPr>
        <p:txBody>
          <a:bodyPr vert="horz" lIns="91440" tIns="45720" rIns="91440" bIns="45720" rtlCol="0" anchor="ctr">
            <a:noAutofit/>
          </a:bodyPr>
          <a:lstStyle/>
          <a:p>
            <a:pPr lvl="0">
              <a:spcBef>
                <a:spcPct val="0"/>
              </a:spcBef>
            </a:pPr>
            <a:r>
              <a:rPr lang="en-US" sz="3500" dirty="0" smtClean="0"/>
              <a:t>Biblical definition of Conception is:  </a:t>
            </a:r>
            <a:endParaRPr lang="en-US" sz="3500" dirty="0"/>
          </a:p>
          <a:p>
            <a:pPr lvl="2">
              <a:spcBef>
                <a:spcPct val="0"/>
              </a:spcBef>
            </a:pPr>
            <a:r>
              <a:rPr lang="en-US" sz="3500" dirty="0">
                <a:ea typeface="+mj-ea"/>
                <a:cs typeface="+mj-cs"/>
              </a:rPr>
              <a:t>C</a:t>
            </a:r>
            <a:r>
              <a:rPr lang="en-US" sz="3500" dirty="0" smtClean="0">
                <a:ea typeface="+mj-ea"/>
                <a:cs typeface="+mj-cs"/>
              </a:rPr>
              <a:t>onceive (fertilized egg) </a:t>
            </a:r>
            <a:endParaRPr lang="en-US" sz="3500" dirty="0">
              <a:ea typeface="+mj-ea"/>
              <a:cs typeface="+mj-cs"/>
            </a:endParaRPr>
          </a:p>
          <a:p>
            <a:pPr lvl="2">
              <a:spcBef>
                <a:spcPct val="0"/>
              </a:spcBef>
            </a:pPr>
            <a:r>
              <a:rPr lang="en-US" sz="3500" dirty="0" smtClean="0">
                <a:ea typeface="+mj-ea"/>
                <a:cs typeface="+mj-cs"/>
              </a:rPr>
              <a:t>In the womb</a:t>
            </a:r>
          </a:p>
          <a:p>
            <a:pPr lvl="2">
              <a:spcBef>
                <a:spcPct val="0"/>
              </a:spcBef>
            </a:pPr>
            <a:r>
              <a:rPr lang="en-US" sz="3500" dirty="0" smtClean="0">
                <a:ea typeface="+mj-ea"/>
                <a:cs typeface="+mj-cs"/>
              </a:rPr>
              <a:t>With </a:t>
            </a:r>
            <a:r>
              <a:rPr lang="en-US" sz="3500" dirty="0" smtClean="0"/>
              <a:t>blood </a:t>
            </a:r>
            <a:r>
              <a:rPr lang="en-US" sz="3500" dirty="0"/>
              <a:t>(</a:t>
            </a:r>
            <a:r>
              <a:rPr lang="en-US" sz="3500" dirty="0" smtClean="0">
                <a:ea typeface="+mj-ea"/>
                <a:cs typeface="+mj-cs"/>
              </a:rPr>
              <a:t>Life) </a:t>
            </a:r>
            <a:endParaRPr lang="en-US" sz="3500" dirty="0">
              <a:ea typeface="+mj-ea"/>
              <a:cs typeface="+mj-cs"/>
            </a:endParaRP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39" y="3399458"/>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61794" y="3924476"/>
            <a:ext cx="3171175" cy="1938992"/>
          </a:xfrm>
          <a:prstGeom prst="rect">
            <a:avLst/>
          </a:prstGeom>
          <a:noFill/>
        </p:spPr>
        <p:txBody>
          <a:bodyPr wrap="square" rtlCol="0">
            <a:spAutoFit/>
          </a:bodyPr>
          <a:lstStyle/>
          <a:p>
            <a:r>
              <a:rPr lang="en-US" sz="4000" dirty="0" smtClean="0"/>
              <a:t>Fetus (Baby) 3-4 Weeks in the womb</a:t>
            </a:r>
            <a:endParaRPr lang="en-US" sz="4000" dirty="0"/>
          </a:p>
        </p:txBody>
      </p:sp>
    </p:spTree>
    <p:extLst>
      <p:ext uri="{BB962C8B-B14F-4D97-AF65-F5344CB8AC3E}">
        <p14:creationId xmlns:p14="http://schemas.microsoft.com/office/powerpoint/2010/main" val="247455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God’s Plan(s) for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3733800"/>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279400" y="1115529"/>
            <a:ext cx="9017000" cy="5265737"/>
          </a:xfrm>
          <a:prstGeom prst="rect">
            <a:avLst/>
          </a:prstGeom>
        </p:spPr>
        <p:txBody>
          <a:bodyPr vert="horz" lIns="91440" tIns="45720" rIns="91440" bIns="45720" rtlCol="0" anchor="ctr">
            <a:noAutofit/>
          </a:bodyPr>
          <a:lstStyle/>
          <a:p>
            <a:pPr lvl="0">
              <a:spcBef>
                <a:spcPct val="0"/>
              </a:spcBef>
            </a:pPr>
            <a:endParaRPr lang="en-US" sz="4000" dirty="0"/>
          </a:p>
          <a:p>
            <a:pPr lvl="0">
              <a:spcBef>
                <a:spcPct val="0"/>
              </a:spcBef>
            </a:pPr>
            <a:r>
              <a:rPr lang="en-US" sz="4000" dirty="0"/>
              <a:t>When does the </a:t>
            </a:r>
          </a:p>
          <a:p>
            <a:pPr lvl="0">
              <a:spcBef>
                <a:spcPct val="0"/>
              </a:spcBef>
            </a:pPr>
            <a:r>
              <a:rPr lang="en-US" sz="4000" dirty="0"/>
              <a:t>plan of God begin?</a:t>
            </a:r>
          </a:p>
          <a:p>
            <a:pPr lvl="0">
              <a:spcBef>
                <a:spcPct val="0"/>
              </a:spcBef>
            </a:pPr>
            <a:r>
              <a:rPr lang="en-US" sz="4000" dirty="0"/>
              <a:t> </a:t>
            </a:r>
          </a:p>
          <a:p>
            <a:pPr lvl="0">
              <a:spcBef>
                <a:spcPct val="0"/>
              </a:spcBef>
            </a:pPr>
            <a:r>
              <a:rPr lang="en-US" sz="4000" dirty="0">
                <a:ea typeface="+mj-ea"/>
                <a:cs typeface="+mj-cs"/>
              </a:rPr>
              <a:t>Beyond Today – The Abortion Quagmire</a:t>
            </a:r>
          </a:p>
          <a:p>
            <a:pPr lvl="0">
              <a:spcBef>
                <a:spcPct val="0"/>
              </a:spcBef>
            </a:pPr>
            <a:r>
              <a:rPr lang="en-US" sz="4000" dirty="0"/>
              <a:t>If </a:t>
            </a:r>
            <a:r>
              <a:rPr lang="en-US" sz="4000" u="sng" dirty="0"/>
              <a:t>life begins at conception and gestation</a:t>
            </a:r>
            <a:r>
              <a:rPr lang="en-US" sz="4000" dirty="0"/>
              <a:t> is the method by which God begins the process of creating…</a:t>
            </a:r>
          </a:p>
          <a:p>
            <a:pPr lvl="0">
              <a:spcBef>
                <a:spcPct val="0"/>
              </a:spcBef>
            </a:pPr>
            <a:r>
              <a:rPr lang="en-US" sz="4000" b="1" u="sng" dirty="0">
                <a:ea typeface="+mj-ea"/>
                <a:cs typeface="+mj-cs"/>
              </a:rPr>
              <a:t>My Conclusion</a:t>
            </a:r>
            <a:r>
              <a:rPr lang="en-US" sz="4000" dirty="0">
                <a:ea typeface="+mj-ea"/>
                <a:cs typeface="+mj-cs"/>
              </a:rPr>
              <a:t>: Conception in the womb</a:t>
            </a:r>
          </a:p>
        </p:txBody>
      </p:sp>
      <p:pic>
        <p:nvPicPr>
          <p:cNvPr id="4102" name="Picture 6" descr="Image result for in vitro fertil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1287463"/>
            <a:ext cx="3752353" cy="210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87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God’s Plan(s) for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3733800"/>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279400" y="1115529"/>
            <a:ext cx="9017000" cy="5437671"/>
          </a:xfrm>
          <a:prstGeom prst="rect">
            <a:avLst/>
          </a:prstGeom>
        </p:spPr>
        <p:txBody>
          <a:bodyPr vert="horz" lIns="91440" tIns="45720" rIns="91440" bIns="45720" rtlCol="0" anchor="ctr">
            <a:noAutofit/>
          </a:bodyPr>
          <a:lstStyle/>
          <a:p>
            <a:pPr lvl="0">
              <a:spcBef>
                <a:spcPct val="0"/>
              </a:spcBef>
            </a:pPr>
            <a:r>
              <a:rPr lang="en-US" sz="4000" dirty="0"/>
              <a:t>**Begins at conception in the womb**</a:t>
            </a:r>
          </a:p>
          <a:p>
            <a:pPr lvl="0">
              <a:spcBef>
                <a:spcPct val="0"/>
              </a:spcBef>
            </a:pPr>
            <a:r>
              <a:rPr lang="en-US" sz="4000" dirty="0"/>
              <a:t>All abortions are murder </a:t>
            </a:r>
          </a:p>
          <a:p>
            <a:pPr>
              <a:spcBef>
                <a:spcPct val="0"/>
              </a:spcBef>
            </a:pPr>
            <a:r>
              <a:rPr lang="en-US" sz="4000" dirty="0"/>
              <a:t>Majority of miscarriages are life and are part of God’s plan(s) Acts 3:21</a:t>
            </a:r>
          </a:p>
          <a:p>
            <a:pPr lvl="0">
              <a:spcBef>
                <a:spcPct val="0"/>
              </a:spcBef>
            </a:pPr>
            <a:r>
              <a:rPr lang="en-US" sz="4000" dirty="0"/>
              <a:t>Medical advances to have children may be acceptable  </a:t>
            </a:r>
          </a:p>
          <a:p>
            <a:pPr lvl="0">
              <a:spcBef>
                <a:spcPct val="0"/>
              </a:spcBef>
            </a:pPr>
            <a:endParaRPr lang="en-US" sz="4000" dirty="0"/>
          </a:p>
          <a:p>
            <a:pPr lvl="0">
              <a:spcBef>
                <a:spcPct val="0"/>
              </a:spcBef>
            </a:pPr>
            <a:r>
              <a:rPr lang="en-US" sz="4000" dirty="0"/>
              <a:t>** My personal conclusion please do your own Bible study Phil 2:12</a:t>
            </a:r>
          </a:p>
        </p:txBody>
      </p:sp>
    </p:spTree>
    <p:extLst>
      <p:ext uri="{BB962C8B-B14F-4D97-AF65-F5344CB8AC3E}">
        <p14:creationId xmlns:p14="http://schemas.microsoft.com/office/powerpoint/2010/main" val="5570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God’s Plan(s) for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3733800"/>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355600" y="581097"/>
            <a:ext cx="8788400" cy="5437671"/>
          </a:xfrm>
          <a:prstGeom prst="rect">
            <a:avLst/>
          </a:prstGeom>
        </p:spPr>
        <p:txBody>
          <a:bodyPr vert="horz" lIns="91440" tIns="45720" rIns="91440" bIns="45720" rtlCol="0" anchor="ctr">
            <a:noAutofit/>
          </a:bodyPr>
          <a:lstStyle/>
          <a:p>
            <a:pPr lvl="0">
              <a:spcBef>
                <a:spcPct val="0"/>
              </a:spcBef>
            </a:pPr>
            <a:r>
              <a:rPr lang="en-US" sz="3500" dirty="0"/>
              <a:t>What is the end of God Plan(s) for humanity?</a:t>
            </a:r>
          </a:p>
          <a:p>
            <a:pPr lvl="0">
              <a:spcBef>
                <a:spcPct val="0"/>
              </a:spcBef>
            </a:pPr>
            <a:endParaRPr lang="en-US" sz="3500" dirty="0"/>
          </a:p>
          <a:p>
            <a:pPr marL="742950" lvl="0" indent="-742950">
              <a:spcBef>
                <a:spcPct val="0"/>
              </a:spcBef>
              <a:buFont typeface="+mj-lt"/>
              <a:buAutoNum type="alphaUcPeriod"/>
            </a:pPr>
            <a:r>
              <a:rPr lang="en-US" sz="3500" dirty="0"/>
              <a:t>Reign a 1000 years with His Majesty Jesus Christ as His </a:t>
            </a:r>
            <a:r>
              <a:rPr lang="en-US" sz="3500" dirty="0" smtClean="0"/>
              <a:t>bride ?</a:t>
            </a:r>
            <a:endParaRPr lang="en-US" sz="3500" dirty="0"/>
          </a:p>
          <a:p>
            <a:pPr marL="742950" lvl="0" indent="-742950">
              <a:spcBef>
                <a:spcPct val="0"/>
              </a:spcBef>
              <a:buFont typeface="+mj-lt"/>
              <a:buAutoNum type="alphaUcPeriod"/>
            </a:pPr>
            <a:r>
              <a:rPr lang="en-US" sz="3500" dirty="0"/>
              <a:t>Eternal life in the family of God?</a:t>
            </a:r>
          </a:p>
          <a:p>
            <a:pPr marL="742950" lvl="0" indent="-742950">
              <a:spcBef>
                <a:spcPct val="0"/>
              </a:spcBef>
              <a:buFont typeface="+mj-lt"/>
              <a:buAutoNum type="alphaUcPeriod"/>
            </a:pPr>
            <a:r>
              <a:rPr lang="en-US" sz="3500" dirty="0"/>
              <a:t>Destroyed in a lake of fire forever?</a:t>
            </a:r>
          </a:p>
          <a:p>
            <a:pPr marL="742950" lvl="0" indent="-742950">
              <a:spcBef>
                <a:spcPct val="0"/>
              </a:spcBef>
              <a:buFont typeface="+mj-lt"/>
              <a:buAutoNum type="alphaUcPeriod"/>
            </a:pPr>
            <a:r>
              <a:rPr lang="en-US" sz="3500" dirty="0"/>
              <a:t>A &amp; B</a:t>
            </a:r>
          </a:p>
        </p:txBody>
      </p:sp>
    </p:spTree>
    <p:extLst>
      <p:ext uri="{BB962C8B-B14F-4D97-AF65-F5344CB8AC3E}">
        <p14:creationId xmlns:p14="http://schemas.microsoft.com/office/powerpoint/2010/main" val="185164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God’s Plan(s) for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3733800"/>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279400" y="1115529"/>
            <a:ext cx="8712200" cy="5437671"/>
          </a:xfrm>
          <a:prstGeom prst="rect">
            <a:avLst/>
          </a:prstGeom>
        </p:spPr>
        <p:txBody>
          <a:bodyPr vert="horz" lIns="91440" tIns="45720" rIns="91440" bIns="45720" rtlCol="0" anchor="ctr">
            <a:noAutofit/>
          </a:bodyPr>
          <a:lstStyle/>
          <a:p>
            <a:pPr>
              <a:spcBef>
                <a:spcPct val="0"/>
              </a:spcBef>
            </a:pPr>
            <a:r>
              <a:rPr lang="en-US" sz="4000" dirty="0"/>
              <a:t>Resurrection(s) </a:t>
            </a:r>
            <a:endParaRPr lang="en-US" sz="4000" dirty="0" smtClean="0"/>
          </a:p>
          <a:p>
            <a:pPr marL="571500" lvl="0" indent="-571500">
              <a:spcBef>
                <a:spcPct val="0"/>
              </a:spcBef>
              <a:buFont typeface="Arial" panose="020B0604020202020204" pitchFamily="34" charset="0"/>
              <a:buChar char="•"/>
            </a:pPr>
            <a:r>
              <a:rPr lang="en-US" sz="4000" dirty="0" smtClean="0"/>
              <a:t>Three resurrections                        </a:t>
            </a:r>
            <a:r>
              <a:rPr lang="en-US" sz="3500" dirty="0" smtClean="0"/>
              <a:t>Dan 12:1-3, Rev 20:4-15 </a:t>
            </a:r>
          </a:p>
          <a:p>
            <a:pPr marL="571500" lvl="0" indent="-571500">
              <a:spcBef>
                <a:spcPct val="0"/>
              </a:spcBef>
              <a:buFont typeface="Arial" panose="020B0604020202020204" pitchFamily="34" charset="0"/>
              <a:buChar char="•"/>
            </a:pPr>
            <a:r>
              <a:rPr lang="en-US" sz="4000" dirty="0" smtClean="0"/>
              <a:t>It </a:t>
            </a:r>
            <a:r>
              <a:rPr lang="en-US" sz="4000" dirty="0"/>
              <a:t>was revealed the resurrections are sequential 1</a:t>
            </a:r>
            <a:r>
              <a:rPr lang="en-US" sz="4000" baseline="30000" dirty="0"/>
              <a:t>st</a:t>
            </a:r>
            <a:r>
              <a:rPr lang="en-US" sz="4000" dirty="0"/>
              <a:t> 2</a:t>
            </a:r>
            <a:r>
              <a:rPr lang="en-US" sz="4000" baseline="30000" dirty="0"/>
              <a:t>nd</a:t>
            </a:r>
            <a:r>
              <a:rPr lang="en-US" sz="4000" dirty="0"/>
              <a:t> and 3</a:t>
            </a:r>
            <a:r>
              <a:rPr lang="en-US" sz="4000" baseline="30000" dirty="0"/>
              <a:t>rd </a:t>
            </a:r>
            <a:r>
              <a:rPr lang="en-US" sz="3500" dirty="0" smtClean="0"/>
              <a:t>John </a:t>
            </a:r>
            <a:r>
              <a:rPr lang="en-US" sz="3500" dirty="0"/>
              <a:t>5:29 </a:t>
            </a:r>
          </a:p>
          <a:p>
            <a:pPr marL="571500" lvl="0" indent="-571500">
              <a:spcBef>
                <a:spcPct val="0"/>
              </a:spcBef>
              <a:buFont typeface="Arial" panose="020B0604020202020204" pitchFamily="34" charset="0"/>
              <a:buChar char="•"/>
            </a:pPr>
            <a:r>
              <a:rPr lang="en-US" sz="4000" dirty="0" smtClean="0"/>
              <a:t>Eternal </a:t>
            </a:r>
            <a:r>
              <a:rPr lang="en-US" sz="4000" dirty="0"/>
              <a:t>life in the family of God is also called </a:t>
            </a:r>
            <a:r>
              <a:rPr lang="en-US" sz="4000" dirty="0" smtClean="0"/>
              <a:t>salvation</a:t>
            </a:r>
          </a:p>
          <a:p>
            <a:pPr marL="571500" lvl="0" indent="-571500">
              <a:spcBef>
                <a:spcPct val="0"/>
              </a:spcBef>
              <a:buFont typeface="Arial" panose="020B0604020202020204" pitchFamily="34" charset="0"/>
              <a:buChar char="•"/>
            </a:pPr>
            <a:r>
              <a:rPr lang="en-US" sz="4000" dirty="0" smtClean="0"/>
              <a:t>Bride </a:t>
            </a:r>
            <a:r>
              <a:rPr lang="en-US" sz="4000" dirty="0"/>
              <a:t>/ Ruling with Jesus </a:t>
            </a:r>
            <a:r>
              <a:rPr lang="en-US" sz="4000" dirty="0" smtClean="0"/>
              <a:t>Christ     </a:t>
            </a:r>
            <a:r>
              <a:rPr lang="en-US" sz="4000" dirty="0" err="1" smtClean="0"/>
              <a:t>Heb</a:t>
            </a:r>
            <a:r>
              <a:rPr lang="en-US" sz="4000" dirty="0" smtClean="0"/>
              <a:t> 11:35</a:t>
            </a:r>
            <a:endParaRPr lang="en-US" sz="4000" dirty="0"/>
          </a:p>
        </p:txBody>
      </p:sp>
    </p:spTree>
    <p:extLst>
      <p:ext uri="{BB962C8B-B14F-4D97-AF65-F5344CB8AC3E}">
        <p14:creationId xmlns:p14="http://schemas.microsoft.com/office/powerpoint/2010/main" val="80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85800"/>
          </a:xfrm>
        </p:spPr>
        <p:txBody>
          <a:bodyPr>
            <a:normAutofit lnSpcReduction="10000"/>
          </a:bodyPr>
          <a:lstStyle/>
          <a:p>
            <a:pPr marL="0" indent="3175" algn="ctr">
              <a:buNone/>
            </a:pPr>
            <a:r>
              <a:rPr lang="en-US" sz="4000" dirty="0" smtClean="0">
                <a:solidFill>
                  <a:schemeClr val="accent3"/>
                </a:solidFill>
              </a:rPr>
              <a:t>Humanity</a:t>
            </a:r>
            <a:endParaRPr lang="en-US" sz="4000" dirty="0">
              <a:solidFill>
                <a:schemeClr val="accent3"/>
              </a:solidFill>
            </a:endParaRPr>
          </a:p>
          <a:p>
            <a:pPr>
              <a:buNone/>
            </a:pPr>
            <a:endParaRPr lang="en-US" sz="1200" dirty="0"/>
          </a:p>
        </p:txBody>
      </p:sp>
      <p:sp>
        <p:nvSpPr>
          <p:cNvPr id="4" name="Content Placeholder 2"/>
          <p:cNvSpPr txBox="1">
            <a:spLocks/>
          </p:cNvSpPr>
          <p:nvPr/>
        </p:nvSpPr>
        <p:spPr>
          <a:xfrm>
            <a:off x="1524000" y="1295400"/>
            <a:ext cx="6291262"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smtClean="0">
                <a:latin typeface="Times New Roman" panose="02020603050405020304" pitchFamily="18" charset="0"/>
                <a:cs typeface="Times New Roman" panose="02020603050405020304" pitchFamily="18" charset="0"/>
              </a:rPr>
              <a:t>UCG Fundamental Beliefs </a:t>
            </a:r>
          </a:p>
          <a:p>
            <a:pPr marL="0" indent="0" algn="ctr">
              <a:buNone/>
            </a:pPr>
            <a:r>
              <a:rPr lang="en-US" sz="4400" dirty="0" smtClean="0">
                <a:latin typeface="Times New Roman" panose="02020603050405020304" pitchFamily="18" charset="0"/>
                <a:cs typeface="Times New Roman" panose="02020603050405020304" pitchFamily="18" charset="0"/>
              </a:rPr>
              <a:t>Summary Statement </a:t>
            </a:r>
          </a:p>
          <a:p>
            <a:pPr marL="0" indent="0" algn="ctr">
              <a:buNone/>
            </a:pPr>
            <a:r>
              <a:rPr lang="en-US" sz="4400" dirty="0">
                <a:latin typeface="Times New Roman" panose="02020603050405020304" pitchFamily="18" charset="0"/>
                <a:cs typeface="Times New Roman" panose="02020603050405020304" pitchFamily="18" charset="0"/>
              </a:rPr>
              <a:t>(Genesis 1:26; 2 Peter 1:4; Hebrews 9:27; 1 Corinthians 15:22; Romans 5:12; 6:23)</a:t>
            </a:r>
            <a:r>
              <a:rPr lang="en-US" sz="4800" dirty="0">
                <a:latin typeface="Times New Roman" panose="02020603050405020304" pitchFamily="18" charset="0"/>
                <a:cs typeface="Times New Roman" panose="02020603050405020304" pitchFamily="18" charset="0"/>
              </a:rPr>
              <a:t>.</a:t>
            </a:r>
          </a:p>
          <a:p>
            <a:pPr marL="0" indent="0">
              <a:buNone/>
            </a:pP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God’s Plan(s) for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3733800"/>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454024" y="1269519"/>
            <a:ext cx="8102600" cy="2963310"/>
          </a:xfrm>
          <a:prstGeom prst="rect">
            <a:avLst/>
          </a:prstGeom>
        </p:spPr>
        <p:txBody>
          <a:bodyPr vert="horz" lIns="91440" tIns="45720" rIns="91440" bIns="45720" rtlCol="0" anchor="ctr">
            <a:noAutofit/>
          </a:bodyPr>
          <a:lstStyle/>
          <a:p>
            <a:pPr lvl="0">
              <a:spcBef>
                <a:spcPct val="0"/>
              </a:spcBef>
            </a:pPr>
            <a:r>
              <a:rPr lang="en-US" sz="4000" dirty="0"/>
              <a:t>How do we qualify to be the bride of Christ and receive salvation?</a:t>
            </a:r>
          </a:p>
          <a:p>
            <a:pPr lvl="0">
              <a:spcBef>
                <a:spcPct val="0"/>
              </a:spcBef>
            </a:pPr>
            <a:endParaRPr lang="en-US" sz="4000" dirty="0"/>
          </a:p>
          <a:p>
            <a:pPr lvl="0">
              <a:spcBef>
                <a:spcPct val="0"/>
              </a:spcBef>
            </a:pPr>
            <a:r>
              <a:rPr lang="en-US" sz="4000" dirty="0"/>
              <a:t>Holy spirit - Romans 8:11-16</a:t>
            </a:r>
          </a:p>
        </p:txBody>
      </p:sp>
      <p:pic>
        <p:nvPicPr>
          <p:cNvPr id="1032" name="Picture 8" descr="Image result for crown jew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4320114"/>
            <a:ext cx="2501900" cy="22087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Priestly r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62" y="4349268"/>
            <a:ext cx="2179638"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rides dresses displ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355300"/>
            <a:ext cx="1858962" cy="2230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398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God’s Plan(s) for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2965706"/>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454024" y="1269519"/>
            <a:ext cx="8382000" cy="2963310"/>
          </a:xfrm>
          <a:prstGeom prst="rect">
            <a:avLst/>
          </a:prstGeom>
        </p:spPr>
        <p:txBody>
          <a:bodyPr vert="horz" lIns="91440" tIns="45720" rIns="91440" bIns="45720" rtlCol="0" anchor="ctr">
            <a:noAutofit/>
          </a:bodyPr>
          <a:lstStyle/>
          <a:p>
            <a:pPr lvl="0">
              <a:spcBef>
                <a:spcPct val="0"/>
              </a:spcBef>
            </a:pPr>
            <a:r>
              <a:rPr lang="en-US" sz="4000" dirty="0"/>
              <a:t>Keep the commandments – obey God (</a:t>
            </a:r>
            <a:r>
              <a:rPr lang="en-US" sz="3500" dirty="0"/>
              <a:t>I Cor 6:9-10, Rev 22:14)</a:t>
            </a:r>
          </a:p>
          <a:p>
            <a:pPr lvl="0">
              <a:spcBef>
                <a:spcPct val="0"/>
              </a:spcBef>
            </a:pPr>
            <a:r>
              <a:rPr lang="en-US" sz="4000" dirty="0"/>
              <a:t>Grow in grace and knowledge of our Lord and Savior Jesus Christ                (</a:t>
            </a:r>
            <a:r>
              <a:rPr lang="en-US" sz="3500" dirty="0"/>
              <a:t>2 Peter 3:18)</a:t>
            </a:r>
          </a:p>
        </p:txBody>
      </p:sp>
      <p:pic>
        <p:nvPicPr>
          <p:cNvPr id="2050" name="Picture 2" descr="Image result for ten command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4303486"/>
            <a:ext cx="3016250" cy="21544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Bible King James 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737456"/>
            <a:ext cx="3654425" cy="274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3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God’s Plan(s) for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2965706"/>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454024" y="1269518"/>
            <a:ext cx="8382000" cy="5131281"/>
          </a:xfrm>
          <a:prstGeom prst="rect">
            <a:avLst/>
          </a:prstGeom>
        </p:spPr>
        <p:txBody>
          <a:bodyPr vert="horz" lIns="91440" tIns="45720" rIns="91440" bIns="45720" rtlCol="0" anchor="ctr">
            <a:noAutofit/>
          </a:bodyPr>
          <a:lstStyle/>
          <a:p>
            <a:pPr lvl="0">
              <a:spcBef>
                <a:spcPct val="0"/>
              </a:spcBef>
            </a:pPr>
            <a:r>
              <a:rPr lang="en-US" sz="4000" dirty="0"/>
              <a:t>A small part of Humanity has been invited and </a:t>
            </a:r>
            <a:r>
              <a:rPr lang="en-US" sz="4000" dirty="0" smtClean="0"/>
              <a:t>will be chosen </a:t>
            </a:r>
            <a:r>
              <a:rPr lang="en-US" sz="4000" dirty="0"/>
              <a:t>to qualify to receive Salvation and rule with our Majesty Lord and Savior Jesus Christ.</a:t>
            </a:r>
          </a:p>
          <a:p>
            <a:pPr lvl="0">
              <a:spcBef>
                <a:spcPct val="0"/>
              </a:spcBef>
            </a:pPr>
            <a:endParaRPr lang="en-US" sz="4000" dirty="0"/>
          </a:p>
          <a:p>
            <a:pPr lvl="0">
              <a:spcBef>
                <a:spcPct val="0"/>
              </a:spcBef>
            </a:pPr>
            <a:r>
              <a:rPr lang="en-US" sz="4000" dirty="0"/>
              <a:t>This is 1</a:t>
            </a:r>
            <a:r>
              <a:rPr lang="en-US" sz="4000" baseline="30000" dirty="0"/>
              <a:t>st</a:t>
            </a:r>
            <a:r>
              <a:rPr lang="en-US" sz="4000" dirty="0"/>
              <a:t> Resurrection or Plan A &amp; B</a:t>
            </a:r>
          </a:p>
          <a:p>
            <a:pPr lvl="0">
              <a:spcBef>
                <a:spcPct val="0"/>
              </a:spcBef>
            </a:pPr>
            <a:r>
              <a:rPr lang="en-US" sz="4000" dirty="0"/>
              <a:t>This group will be Resurrected or changed to  Spirit</a:t>
            </a:r>
          </a:p>
        </p:txBody>
      </p:sp>
    </p:spTree>
    <p:extLst>
      <p:ext uri="{BB962C8B-B14F-4D97-AF65-F5344CB8AC3E}">
        <p14:creationId xmlns:p14="http://schemas.microsoft.com/office/powerpoint/2010/main" val="14303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God’s Plan(s) for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2965706"/>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454024" y="1269518"/>
            <a:ext cx="8382000" cy="5131281"/>
          </a:xfrm>
          <a:prstGeom prst="rect">
            <a:avLst/>
          </a:prstGeom>
        </p:spPr>
        <p:txBody>
          <a:bodyPr vert="horz" lIns="91440" tIns="45720" rIns="91440" bIns="45720" rtlCol="0" anchor="ctr">
            <a:noAutofit/>
          </a:bodyPr>
          <a:lstStyle/>
          <a:p>
            <a:pPr lvl="0">
              <a:spcBef>
                <a:spcPct val="0"/>
              </a:spcBef>
            </a:pPr>
            <a:r>
              <a:rPr lang="en-US" sz="4000" dirty="0"/>
              <a:t>The rest of humanity will be in the resurrection of the dead. They will be resurrected to a physical body and will be invited to receive the Holy Spirit and learn to follow God.</a:t>
            </a:r>
          </a:p>
          <a:p>
            <a:pPr lvl="0">
              <a:spcBef>
                <a:spcPct val="0"/>
              </a:spcBef>
            </a:pPr>
            <a:endParaRPr lang="en-US" sz="4000" dirty="0"/>
          </a:p>
          <a:p>
            <a:pPr lvl="0">
              <a:spcBef>
                <a:spcPct val="0"/>
              </a:spcBef>
            </a:pPr>
            <a:r>
              <a:rPr lang="en-US" sz="4000" dirty="0"/>
              <a:t>This is 2</a:t>
            </a:r>
            <a:r>
              <a:rPr lang="en-US" sz="4000" baseline="30000" dirty="0"/>
              <a:t>nd</a:t>
            </a:r>
            <a:r>
              <a:rPr lang="en-US" sz="4000" dirty="0"/>
              <a:t> resurrection or Plan B</a:t>
            </a:r>
          </a:p>
        </p:txBody>
      </p:sp>
    </p:spTree>
    <p:extLst>
      <p:ext uri="{BB962C8B-B14F-4D97-AF65-F5344CB8AC3E}">
        <p14:creationId xmlns:p14="http://schemas.microsoft.com/office/powerpoint/2010/main" val="224927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God’s Plan(s) for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2965706"/>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307975" y="1066800"/>
            <a:ext cx="8528049" cy="5562600"/>
          </a:xfrm>
          <a:prstGeom prst="rect">
            <a:avLst/>
          </a:prstGeom>
        </p:spPr>
        <p:txBody>
          <a:bodyPr vert="horz" lIns="91440" tIns="45720" rIns="91440" bIns="45720" rtlCol="0" anchor="ctr">
            <a:noAutofit/>
          </a:bodyPr>
          <a:lstStyle/>
          <a:p>
            <a:pPr lvl="0">
              <a:spcBef>
                <a:spcPct val="0"/>
              </a:spcBef>
            </a:pPr>
            <a:r>
              <a:rPr lang="en-US" sz="4000" dirty="0"/>
              <a:t>Humanity that objects God, blasphemes the Holy Spirit will be in the resurrection of condemnation. They will be resurrected to a physical body and will </a:t>
            </a:r>
            <a:r>
              <a:rPr lang="en-US" sz="4000" dirty="0" smtClean="0"/>
              <a:t>be thrown in </a:t>
            </a:r>
            <a:r>
              <a:rPr lang="en-US" sz="4000" dirty="0"/>
              <a:t>a lake of fire and brimstone</a:t>
            </a:r>
          </a:p>
          <a:p>
            <a:pPr lvl="0">
              <a:spcBef>
                <a:spcPct val="0"/>
              </a:spcBef>
            </a:pPr>
            <a:r>
              <a:rPr lang="en-US" sz="4000" dirty="0"/>
              <a:t>This is 3</a:t>
            </a:r>
            <a:r>
              <a:rPr lang="en-US" sz="4000" baseline="30000" dirty="0"/>
              <a:t>nd</a:t>
            </a:r>
            <a:r>
              <a:rPr lang="en-US" sz="4000" dirty="0"/>
              <a:t> resurrection or Plan C</a:t>
            </a:r>
          </a:p>
          <a:p>
            <a:pPr lvl="0">
              <a:spcBef>
                <a:spcPct val="0"/>
              </a:spcBef>
            </a:pPr>
            <a:endParaRPr lang="en-US" sz="4000" dirty="0"/>
          </a:p>
          <a:p>
            <a:pPr lvl="0">
              <a:spcBef>
                <a:spcPct val="0"/>
              </a:spcBef>
            </a:pPr>
            <a:r>
              <a:rPr lang="en-US" sz="4000" dirty="0"/>
              <a:t>	DO NOT CHOOSE THIS PLAN </a:t>
            </a:r>
          </a:p>
        </p:txBody>
      </p:sp>
    </p:spTree>
    <p:extLst>
      <p:ext uri="{BB962C8B-B14F-4D97-AF65-F5344CB8AC3E}">
        <p14:creationId xmlns:p14="http://schemas.microsoft.com/office/powerpoint/2010/main" val="32198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iterate type="wd">
                                    <p:tmPct val="5000"/>
                                  </p:iterate>
                                  <p:childTnLst>
                                    <p:set>
                                      <p:cBhvr>
                                        <p:cTn id="10" dur="1" fill="hold">
                                          <p:stCondLst>
                                            <p:cond delay="0"/>
                                          </p:stCondLst>
                                        </p:cTn>
                                        <p:tgtEl>
                                          <p:spTgt spid="10">
                                            <p:txEl>
                                              <p:pRg st="3" end="3"/>
                                            </p:txEl>
                                          </p:spTgt>
                                        </p:tgtEl>
                                        <p:attrNameLst>
                                          <p:attrName>style.visibility</p:attrName>
                                        </p:attrNameLst>
                                      </p:cBhvr>
                                      <p:to>
                                        <p:strVal val="visible"/>
                                      </p:to>
                                    </p:set>
                                    <p:anim calcmode="lin" valueType="num">
                                      <p:cBhvr>
                                        <p:cTn id="11"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12" dur="10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13" dur="10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14"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God’s Plan(s) for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2965706"/>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307975" y="1066800"/>
            <a:ext cx="8528049" cy="5562600"/>
          </a:xfrm>
          <a:prstGeom prst="rect">
            <a:avLst/>
          </a:prstGeom>
        </p:spPr>
        <p:txBody>
          <a:bodyPr vert="horz" lIns="91440" tIns="45720" rIns="91440" bIns="45720" rtlCol="0" anchor="ctr">
            <a:noAutofit/>
          </a:bodyPr>
          <a:lstStyle/>
          <a:p>
            <a:pPr lvl="0" algn="ctr">
              <a:spcBef>
                <a:spcPct val="0"/>
              </a:spcBef>
            </a:pPr>
            <a:r>
              <a:rPr lang="en-US" sz="4000" dirty="0"/>
              <a:t>God loves Humanity </a:t>
            </a:r>
          </a:p>
          <a:p>
            <a:r>
              <a:rPr lang="en-US" sz="4000" dirty="0"/>
              <a:t>John 3:16-17 (NKJV)</a:t>
            </a:r>
          </a:p>
          <a:p>
            <a:r>
              <a:rPr lang="en-US" sz="4000" b="1" baseline="30000" dirty="0"/>
              <a:t>16 </a:t>
            </a:r>
            <a:r>
              <a:rPr lang="en-US" sz="4000" dirty="0"/>
              <a:t>For God so loved the world that He gave His only begotten Son, that whoever believes in Him should not perish but have everlasting life.</a:t>
            </a:r>
            <a:r>
              <a:rPr lang="en-US" sz="4000" b="1" baseline="30000" dirty="0"/>
              <a:t>17 </a:t>
            </a:r>
            <a:r>
              <a:rPr lang="en-US" sz="4000" dirty="0"/>
              <a:t>For God did not send His Son into the world to condemn the world, but that the world through Him might be saved.</a:t>
            </a:r>
          </a:p>
        </p:txBody>
      </p:sp>
    </p:spTree>
    <p:extLst>
      <p:ext uri="{BB962C8B-B14F-4D97-AF65-F5344CB8AC3E}">
        <p14:creationId xmlns:p14="http://schemas.microsoft.com/office/powerpoint/2010/main" val="956162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1981200"/>
            <a:ext cx="86868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600" dirty="0">
                <a:solidFill>
                  <a:schemeClr val="accent3"/>
                </a:solidFill>
                <a:latin typeface="Times New Roman" panose="02020603050405020304" pitchFamily="18" charset="0"/>
                <a:cs typeface="Times New Roman" panose="02020603050405020304" pitchFamily="18" charset="0"/>
              </a:rPr>
              <a:t>Crimes Against Humanity</a:t>
            </a:r>
          </a:p>
        </p:txBody>
      </p:sp>
    </p:spTree>
    <p:extLst>
      <p:ext uri="{BB962C8B-B14F-4D97-AF65-F5344CB8AC3E}">
        <p14:creationId xmlns:p14="http://schemas.microsoft.com/office/powerpoint/2010/main" val="3270280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Crimes Against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2965706"/>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307975" y="1066800"/>
            <a:ext cx="8528049" cy="5562600"/>
          </a:xfrm>
          <a:prstGeom prst="rect">
            <a:avLst/>
          </a:prstGeom>
        </p:spPr>
        <p:txBody>
          <a:bodyPr vert="horz" lIns="91440" tIns="45720" rIns="91440" bIns="45720" rtlCol="0" anchor="ctr">
            <a:noAutofit/>
          </a:bodyPr>
          <a:lstStyle/>
          <a:p>
            <a:pPr lvl="0" algn="ctr">
              <a:spcBef>
                <a:spcPct val="0"/>
              </a:spcBef>
            </a:pPr>
            <a:r>
              <a:rPr lang="en-US" sz="4000" dirty="0"/>
              <a:t>Satan the Devil</a:t>
            </a:r>
          </a:p>
          <a:p>
            <a:pPr lvl="0" algn="ctr">
              <a:spcBef>
                <a:spcPct val="0"/>
              </a:spcBef>
            </a:pPr>
            <a:r>
              <a:rPr lang="en-US" sz="4000" dirty="0"/>
              <a:t>and</a:t>
            </a:r>
          </a:p>
          <a:p>
            <a:pPr lvl="0" algn="ctr">
              <a:spcBef>
                <a:spcPct val="0"/>
              </a:spcBef>
            </a:pPr>
            <a:r>
              <a:rPr lang="en-US" sz="4000" dirty="0"/>
              <a:t>His Demons</a:t>
            </a:r>
          </a:p>
        </p:txBody>
      </p:sp>
    </p:spTree>
    <p:extLst>
      <p:ext uri="{BB962C8B-B14F-4D97-AF65-F5344CB8AC3E}">
        <p14:creationId xmlns:p14="http://schemas.microsoft.com/office/powerpoint/2010/main" val="1472847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Crimes Against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4902682"/>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307975" y="1066800"/>
            <a:ext cx="8836025" cy="5562600"/>
          </a:xfrm>
          <a:prstGeom prst="rect">
            <a:avLst/>
          </a:prstGeom>
        </p:spPr>
        <p:txBody>
          <a:bodyPr vert="horz" lIns="91440" tIns="45720" rIns="91440" bIns="45720" rtlCol="0" anchor="ctr">
            <a:noAutofit/>
          </a:bodyPr>
          <a:lstStyle/>
          <a:p>
            <a:pPr lvl="0">
              <a:spcBef>
                <a:spcPct val="0"/>
              </a:spcBef>
            </a:pPr>
            <a:r>
              <a:rPr lang="en-US" sz="3500" dirty="0"/>
              <a:t>Devil is the enemy of all humanity</a:t>
            </a:r>
          </a:p>
          <a:p>
            <a:pPr lvl="0">
              <a:spcBef>
                <a:spcPct val="0"/>
              </a:spcBef>
            </a:pPr>
            <a:r>
              <a:rPr lang="en-US" sz="3500" dirty="0"/>
              <a:t>Devil lied and deceived Eve (Gen 3:2-4)</a:t>
            </a:r>
          </a:p>
          <a:p>
            <a:pPr lvl="0">
              <a:spcBef>
                <a:spcPct val="0"/>
              </a:spcBef>
            </a:pPr>
            <a:r>
              <a:rPr lang="en-US" sz="3500" dirty="0"/>
              <a:t>Devil seeks whom he may devour (I Peter 5:8)</a:t>
            </a:r>
          </a:p>
          <a:p>
            <a:pPr lvl="0">
              <a:spcBef>
                <a:spcPct val="0"/>
              </a:spcBef>
            </a:pPr>
            <a:r>
              <a:rPr lang="en-US" sz="3500" dirty="0"/>
              <a:t>Father of lies (John 8:44)</a:t>
            </a:r>
          </a:p>
          <a:p>
            <a:pPr lvl="0">
              <a:spcBef>
                <a:spcPct val="0"/>
              </a:spcBef>
            </a:pPr>
            <a:r>
              <a:rPr lang="en-US" sz="3500" dirty="0"/>
              <a:t>Deceives the whole world (Rev 12:9)</a:t>
            </a:r>
          </a:p>
          <a:p>
            <a:pPr lvl="0">
              <a:spcBef>
                <a:spcPct val="0"/>
              </a:spcBef>
            </a:pPr>
            <a:r>
              <a:rPr lang="en-US" sz="3500" dirty="0"/>
              <a:t>Devil constantly influences Humanity to sin (</a:t>
            </a:r>
            <a:r>
              <a:rPr lang="en-US" sz="3500" dirty="0" err="1"/>
              <a:t>Eph</a:t>
            </a:r>
            <a:r>
              <a:rPr lang="en-US" sz="3500" dirty="0"/>
              <a:t> 2:2)</a:t>
            </a:r>
          </a:p>
          <a:p>
            <a:pPr lvl="0">
              <a:spcBef>
                <a:spcPct val="0"/>
              </a:spcBef>
            </a:pPr>
            <a:r>
              <a:rPr lang="en-US" sz="3500" dirty="0"/>
              <a:t>Devil (Satan) is currently the god of this world</a:t>
            </a:r>
          </a:p>
        </p:txBody>
      </p:sp>
    </p:spTree>
    <p:extLst>
      <p:ext uri="{BB962C8B-B14F-4D97-AF65-F5344CB8AC3E}">
        <p14:creationId xmlns:p14="http://schemas.microsoft.com/office/powerpoint/2010/main" val="55513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Crimes against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4902682"/>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307975" y="1066800"/>
            <a:ext cx="8988425" cy="5562600"/>
          </a:xfrm>
          <a:prstGeom prst="rect">
            <a:avLst/>
          </a:prstGeom>
        </p:spPr>
        <p:txBody>
          <a:bodyPr vert="horz" lIns="91440" tIns="45720" rIns="91440" bIns="45720" rtlCol="0" anchor="ctr">
            <a:noAutofit/>
          </a:bodyPr>
          <a:lstStyle/>
          <a:p>
            <a:pPr lvl="0" algn="ctr">
              <a:spcBef>
                <a:spcPct val="0"/>
              </a:spcBef>
            </a:pPr>
            <a:r>
              <a:rPr lang="en-US" sz="4000" dirty="0"/>
              <a:t>How to Overcome the Devil?</a:t>
            </a:r>
          </a:p>
          <a:p>
            <a:pPr lvl="0">
              <a:spcBef>
                <a:spcPct val="0"/>
              </a:spcBef>
            </a:pPr>
            <a:endParaRPr lang="en-US" sz="4000" dirty="0"/>
          </a:p>
          <a:p>
            <a:pPr lvl="0">
              <a:spcBef>
                <a:spcPct val="0"/>
              </a:spcBef>
            </a:pPr>
            <a:r>
              <a:rPr lang="en-US" sz="3500" dirty="0"/>
              <a:t>Obey, submit and worship only God (Luke 4:8)</a:t>
            </a:r>
          </a:p>
          <a:p>
            <a:pPr lvl="0">
              <a:spcBef>
                <a:spcPct val="0"/>
              </a:spcBef>
            </a:pPr>
            <a:r>
              <a:rPr lang="en-US" sz="3500" dirty="0"/>
              <a:t>Resist the devil (James 4:7)</a:t>
            </a:r>
          </a:p>
          <a:p>
            <a:pPr lvl="0">
              <a:spcBef>
                <a:spcPct val="0"/>
              </a:spcBef>
            </a:pPr>
            <a:r>
              <a:rPr lang="en-US" sz="3500" dirty="0"/>
              <a:t>Repent of you sins; Pray and fast </a:t>
            </a:r>
          </a:p>
          <a:p>
            <a:pPr lvl="0">
              <a:spcBef>
                <a:spcPct val="0"/>
              </a:spcBef>
            </a:pPr>
            <a:r>
              <a:rPr lang="en-US" sz="3500" dirty="0"/>
              <a:t>Put on the whole armor of God (</a:t>
            </a:r>
            <a:r>
              <a:rPr lang="en-US" sz="3500" dirty="0" err="1"/>
              <a:t>Eph</a:t>
            </a:r>
            <a:r>
              <a:rPr lang="en-US" sz="3500" dirty="0"/>
              <a:t> 6:11)</a:t>
            </a:r>
          </a:p>
        </p:txBody>
      </p:sp>
    </p:spTree>
    <p:extLst>
      <p:ext uri="{BB962C8B-B14F-4D97-AF65-F5344CB8AC3E}">
        <p14:creationId xmlns:p14="http://schemas.microsoft.com/office/powerpoint/2010/main" val="400458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85800"/>
          </a:xfrm>
        </p:spPr>
        <p:txBody>
          <a:bodyPr>
            <a:normAutofit lnSpcReduction="10000"/>
          </a:bodyPr>
          <a:lstStyle/>
          <a:p>
            <a:pPr marL="0" indent="3175" algn="ctr">
              <a:buNone/>
            </a:pPr>
            <a:r>
              <a:rPr lang="en-US" sz="4000" dirty="0" smtClean="0">
                <a:solidFill>
                  <a:schemeClr val="accent3"/>
                </a:solidFill>
              </a:rPr>
              <a:t>Humanity</a:t>
            </a:r>
            <a:endParaRPr lang="en-US" sz="4000" dirty="0">
              <a:solidFill>
                <a:schemeClr val="accent3"/>
              </a:solidFill>
            </a:endParaRPr>
          </a:p>
          <a:p>
            <a:pPr>
              <a:buNone/>
            </a:pPr>
            <a:endParaRPr lang="en-US" sz="1200" dirty="0"/>
          </a:p>
        </p:txBody>
      </p:sp>
      <p:sp>
        <p:nvSpPr>
          <p:cNvPr id="4" name="Content Placeholder 2"/>
          <p:cNvSpPr txBox="1">
            <a:spLocks/>
          </p:cNvSpPr>
          <p:nvPr/>
        </p:nvSpPr>
        <p:spPr>
          <a:xfrm>
            <a:off x="0" y="1295400"/>
            <a:ext cx="89154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smtClean="0">
                <a:latin typeface="Times New Roman" panose="02020603050405020304" pitchFamily="18" charset="0"/>
                <a:cs typeface="Times New Roman" panose="02020603050405020304" pitchFamily="18" charset="0"/>
              </a:rPr>
              <a:t>Humanity’s awesome potential </a:t>
            </a:r>
            <a:endParaRPr lang="en-US" sz="4400" dirty="0">
              <a:latin typeface="Times New Roman" panose="02020603050405020304" pitchFamily="18" charset="0"/>
              <a:cs typeface="Times New Roman" panose="02020603050405020304" pitchFamily="18" charset="0"/>
            </a:endParaRPr>
          </a:p>
          <a:p>
            <a:pPr marL="0" indent="0" algn="ctr">
              <a:buNone/>
            </a:pPr>
            <a:r>
              <a:rPr lang="en-US" sz="4400" dirty="0" smtClean="0">
                <a:latin typeface="Times New Roman" panose="02020603050405020304" pitchFamily="18" charset="0"/>
                <a:cs typeface="Times New Roman" panose="02020603050405020304" pitchFamily="18" charset="0"/>
              </a:rPr>
              <a:t>“Why were you conceived?”</a:t>
            </a:r>
          </a:p>
        </p:txBody>
      </p:sp>
      <p:pic>
        <p:nvPicPr>
          <p:cNvPr id="1030" name="Picture 6" descr="Image result for New born 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76" y="3124200"/>
            <a:ext cx="4336997" cy="28860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124200"/>
            <a:ext cx="3494414"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88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Crimes against Humanity</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4902682"/>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307975" y="1066800"/>
            <a:ext cx="8836025" cy="3211511"/>
          </a:xfrm>
          <a:prstGeom prst="rect">
            <a:avLst/>
          </a:prstGeom>
        </p:spPr>
        <p:txBody>
          <a:bodyPr vert="horz" lIns="91440" tIns="45720" rIns="91440" bIns="45720" rtlCol="0" anchor="ctr">
            <a:noAutofit/>
          </a:bodyPr>
          <a:lstStyle/>
          <a:p>
            <a:pPr lvl="0" algn="ctr">
              <a:spcBef>
                <a:spcPct val="0"/>
              </a:spcBef>
            </a:pPr>
            <a:r>
              <a:rPr lang="en-US" sz="3900" dirty="0"/>
              <a:t>God’s Plan for the Devil and his Demons?</a:t>
            </a:r>
          </a:p>
          <a:p>
            <a:pPr lvl="0" algn="ctr">
              <a:spcBef>
                <a:spcPct val="0"/>
              </a:spcBef>
            </a:pPr>
            <a:endParaRPr lang="en-US" sz="3900" dirty="0"/>
          </a:p>
          <a:p>
            <a:pPr lvl="0">
              <a:spcBef>
                <a:spcPct val="0"/>
              </a:spcBef>
            </a:pPr>
            <a:r>
              <a:rPr lang="en-US" sz="3800" dirty="0"/>
              <a:t>They will held in chains of darkness until judgment </a:t>
            </a:r>
            <a:r>
              <a:rPr lang="en-US" sz="3500" dirty="0"/>
              <a:t>(2 Pet 2:4)</a:t>
            </a:r>
          </a:p>
          <a:p>
            <a:pPr lvl="0">
              <a:spcBef>
                <a:spcPct val="0"/>
              </a:spcBef>
            </a:pPr>
            <a:r>
              <a:rPr lang="en-US" sz="3800" dirty="0"/>
              <a:t>Cast in the lake of fire </a:t>
            </a:r>
            <a:r>
              <a:rPr lang="en-US" sz="3500" dirty="0"/>
              <a:t>(Rev 20:10)</a:t>
            </a:r>
          </a:p>
        </p:txBody>
      </p:sp>
      <p:pic>
        <p:nvPicPr>
          <p:cNvPr id="3074" name="Picture 2" descr="Image result for chains with a black background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4" y="4338792"/>
            <a:ext cx="3127376" cy="23425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lake of fire in scrip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361218"/>
            <a:ext cx="3222625" cy="231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2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667000" y="1676400"/>
            <a:ext cx="3962400" cy="3733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600" dirty="0">
                <a:solidFill>
                  <a:schemeClr val="accent3"/>
                </a:solidFill>
                <a:latin typeface="Times New Roman" panose="02020603050405020304" pitchFamily="18" charset="0"/>
                <a:cs typeface="Times New Roman" panose="02020603050405020304" pitchFamily="18" charset="0"/>
              </a:rPr>
              <a:t>Our Role in Humanity</a:t>
            </a:r>
          </a:p>
        </p:txBody>
      </p:sp>
    </p:spTree>
    <p:extLst>
      <p:ext uri="{BB962C8B-B14F-4D97-AF65-F5344CB8AC3E}">
        <p14:creationId xmlns:p14="http://schemas.microsoft.com/office/powerpoint/2010/main" val="3342446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Our Role in Humanity </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4902682"/>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307975" y="1066800"/>
            <a:ext cx="8528049" cy="1367631"/>
          </a:xfrm>
          <a:prstGeom prst="rect">
            <a:avLst/>
          </a:prstGeom>
        </p:spPr>
        <p:txBody>
          <a:bodyPr vert="horz" lIns="91440" tIns="45720" rIns="91440" bIns="45720" rtlCol="0" anchor="ctr">
            <a:noAutofit/>
          </a:bodyPr>
          <a:lstStyle/>
          <a:p>
            <a:pPr lvl="0" algn="ctr">
              <a:spcBef>
                <a:spcPct val="0"/>
              </a:spcBef>
            </a:pPr>
            <a:r>
              <a:rPr lang="en-US" sz="4000" dirty="0"/>
              <a:t>Hide ourselves away from humanity?</a:t>
            </a:r>
          </a:p>
        </p:txBody>
      </p:sp>
      <p:pic>
        <p:nvPicPr>
          <p:cNvPr id="11266" name="Picture 2" descr="Image result for Prepper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227659"/>
            <a:ext cx="6167142" cy="411479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7217420" y="3188493"/>
            <a:ext cx="1219200" cy="2442369"/>
          </a:xfrm>
          <a:prstGeom prst="rect">
            <a:avLst/>
          </a:prstGeom>
        </p:spPr>
        <p:txBody>
          <a:bodyPr vert="horz" lIns="91440" tIns="45720" rIns="91440" bIns="45720" rtlCol="0" anchor="ctr">
            <a:noAutofit/>
          </a:bodyPr>
          <a:lstStyle/>
          <a:p>
            <a:pPr lvl="0" algn="ctr">
              <a:spcBef>
                <a:spcPct val="0"/>
              </a:spcBef>
            </a:pPr>
            <a:r>
              <a:rPr lang="en-US" sz="5400" dirty="0"/>
              <a:t>NO</a:t>
            </a:r>
          </a:p>
        </p:txBody>
      </p:sp>
    </p:spTree>
    <p:extLst>
      <p:ext uri="{BB962C8B-B14F-4D97-AF65-F5344CB8AC3E}">
        <p14:creationId xmlns:p14="http://schemas.microsoft.com/office/powerpoint/2010/main" val="33713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Our Role in Humanity </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4902682"/>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307975" y="1066800"/>
            <a:ext cx="8528049" cy="1367631"/>
          </a:xfrm>
          <a:prstGeom prst="rect">
            <a:avLst/>
          </a:prstGeom>
        </p:spPr>
        <p:txBody>
          <a:bodyPr vert="horz" lIns="91440" tIns="45720" rIns="91440" bIns="45720" rtlCol="0" anchor="ctr">
            <a:noAutofit/>
          </a:bodyPr>
          <a:lstStyle/>
          <a:p>
            <a:pPr lvl="0" algn="ctr">
              <a:spcBef>
                <a:spcPct val="0"/>
              </a:spcBef>
            </a:pPr>
            <a:r>
              <a:rPr lang="en-US" sz="4000" dirty="0"/>
              <a:t>Prepare to protect/fight humanity?</a:t>
            </a:r>
          </a:p>
        </p:txBody>
      </p:sp>
      <p:sp>
        <p:nvSpPr>
          <p:cNvPr id="12" name="Title 1"/>
          <p:cNvSpPr txBox="1">
            <a:spLocks/>
          </p:cNvSpPr>
          <p:nvPr/>
        </p:nvSpPr>
        <p:spPr>
          <a:xfrm>
            <a:off x="7217420" y="3188493"/>
            <a:ext cx="1219200" cy="2442369"/>
          </a:xfrm>
          <a:prstGeom prst="rect">
            <a:avLst/>
          </a:prstGeom>
        </p:spPr>
        <p:txBody>
          <a:bodyPr vert="horz" lIns="91440" tIns="45720" rIns="91440" bIns="45720" rtlCol="0" anchor="ctr">
            <a:noAutofit/>
          </a:bodyPr>
          <a:lstStyle/>
          <a:p>
            <a:pPr lvl="0" algn="ctr">
              <a:spcBef>
                <a:spcPct val="0"/>
              </a:spcBef>
            </a:pPr>
            <a:r>
              <a:rPr lang="en-US" sz="5400" dirty="0"/>
              <a:t>NO</a:t>
            </a:r>
          </a:p>
        </p:txBody>
      </p:sp>
      <p:pic>
        <p:nvPicPr>
          <p:cNvPr id="12290" name="Picture 2" descr="Image result for Prepper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434431"/>
            <a:ext cx="6103446" cy="393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2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Our Role in Humanity </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2456103"/>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307975" y="1066799"/>
            <a:ext cx="8836025" cy="2422283"/>
          </a:xfrm>
          <a:prstGeom prst="rect">
            <a:avLst/>
          </a:prstGeom>
        </p:spPr>
        <p:txBody>
          <a:bodyPr vert="horz" lIns="91440" tIns="45720" rIns="91440" bIns="45720" rtlCol="0" anchor="ctr">
            <a:noAutofit/>
          </a:bodyPr>
          <a:lstStyle/>
          <a:p>
            <a:pPr lvl="0">
              <a:spcBef>
                <a:spcPct val="0"/>
              </a:spcBef>
            </a:pPr>
            <a:r>
              <a:rPr lang="en-US" sz="3800" dirty="0"/>
              <a:t>Build harmonious relationships</a:t>
            </a:r>
          </a:p>
          <a:p>
            <a:pPr lvl="0">
              <a:spcBef>
                <a:spcPct val="0"/>
              </a:spcBef>
            </a:pPr>
            <a:r>
              <a:rPr lang="en-US" sz="3800" dirty="0"/>
              <a:t>Be in the world not of the world </a:t>
            </a:r>
            <a:r>
              <a:rPr lang="en-US" sz="3500" dirty="0"/>
              <a:t>(John 17:15-16)</a:t>
            </a:r>
          </a:p>
          <a:p>
            <a:pPr lvl="0">
              <a:spcBef>
                <a:spcPct val="0"/>
              </a:spcBef>
            </a:pPr>
            <a:r>
              <a:rPr lang="en-US" sz="3800" dirty="0"/>
              <a:t>Be a light to the world </a:t>
            </a:r>
            <a:r>
              <a:rPr lang="en-US" sz="3500" dirty="0"/>
              <a:t>(Matt 5:14-16)</a:t>
            </a:r>
          </a:p>
        </p:txBody>
      </p:sp>
      <p:sp>
        <p:nvSpPr>
          <p:cNvPr id="13" name="Title 1"/>
          <p:cNvSpPr txBox="1">
            <a:spLocks/>
          </p:cNvSpPr>
          <p:nvPr/>
        </p:nvSpPr>
        <p:spPr>
          <a:xfrm>
            <a:off x="1166812" y="3489082"/>
            <a:ext cx="7693024" cy="3216518"/>
          </a:xfrm>
          <a:prstGeom prst="rect">
            <a:avLst/>
          </a:prstGeom>
        </p:spPr>
        <p:txBody>
          <a:bodyPr vert="horz" lIns="91440" tIns="45720" rIns="91440" bIns="45720" rtlCol="0" anchor="ctr">
            <a:noAutofit/>
          </a:bodyPr>
          <a:lstStyle/>
          <a:p>
            <a:pPr lvl="0">
              <a:spcBef>
                <a:spcPct val="0"/>
              </a:spcBef>
            </a:pPr>
            <a:r>
              <a:rPr lang="en-US" sz="3800" dirty="0" smtClean="0"/>
              <a:t>Our Marriages</a:t>
            </a:r>
            <a:endParaRPr lang="en-US" sz="3800" dirty="0"/>
          </a:p>
          <a:p>
            <a:pPr lvl="0">
              <a:spcBef>
                <a:spcPct val="0"/>
              </a:spcBef>
            </a:pPr>
            <a:r>
              <a:rPr lang="en-US" sz="3800" dirty="0"/>
              <a:t>Conduct at work and home</a:t>
            </a:r>
          </a:p>
          <a:p>
            <a:pPr lvl="0">
              <a:spcBef>
                <a:spcPct val="0"/>
              </a:spcBef>
            </a:pPr>
            <a:r>
              <a:rPr lang="en-US" sz="3800" dirty="0"/>
              <a:t>Keeping </a:t>
            </a:r>
            <a:r>
              <a:rPr lang="en-US" sz="3800" dirty="0" smtClean="0"/>
              <a:t>our </a:t>
            </a:r>
            <a:r>
              <a:rPr lang="en-US" sz="3800" dirty="0"/>
              <a:t>word – honesty </a:t>
            </a:r>
          </a:p>
          <a:p>
            <a:pPr lvl="0">
              <a:spcBef>
                <a:spcPct val="0"/>
              </a:spcBef>
            </a:pPr>
            <a:r>
              <a:rPr lang="en-US" sz="3800" dirty="0"/>
              <a:t>Humility – Christ like leadership</a:t>
            </a:r>
          </a:p>
          <a:p>
            <a:pPr lvl="0">
              <a:spcBef>
                <a:spcPct val="0"/>
              </a:spcBef>
            </a:pPr>
            <a:r>
              <a:rPr lang="en-US" sz="3800" dirty="0"/>
              <a:t>Listen more; Uplifting conversation</a:t>
            </a:r>
          </a:p>
        </p:txBody>
      </p:sp>
    </p:spTree>
    <p:extLst>
      <p:ext uri="{BB962C8B-B14F-4D97-AF65-F5344CB8AC3E}">
        <p14:creationId xmlns:p14="http://schemas.microsoft.com/office/powerpoint/2010/main" val="196324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algn="ctr"/>
            <a:r>
              <a:rPr lang="en-US" sz="4000" dirty="0">
                <a:solidFill>
                  <a:schemeClr val="accent3"/>
                </a:solidFill>
                <a:latin typeface="Times New Roman" panose="02020603050405020304" pitchFamily="18" charset="0"/>
                <a:cs typeface="Times New Roman" panose="02020603050405020304" pitchFamily="18" charset="0"/>
              </a:rPr>
              <a:t>Our Role in Humanity </a:t>
            </a: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2456103"/>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307975" y="1066799"/>
            <a:ext cx="8528049" cy="5638801"/>
          </a:xfrm>
          <a:prstGeom prst="rect">
            <a:avLst/>
          </a:prstGeom>
        </p:spPr>
        <p:txBody>
          <a:bodyPr vert="horz" lIns="91440" tIns="45720" rIns="91440" bIns="45720" rtlCol="0" anchor="ctr">
            <a:noAutofit/>
          </a:bodyPr>
          <a:lstStyle/>
          <a:p>
            <a:pPr lvl="0">
              <a:spcBef>
                <a:spcPct val="0"/>
              </a:spcBef>
            </a:pPr>
            <a:r>
              <a:rPr lang="en-US" sz="4000" dirty="0"/>
              <a:t>Save humanity from utter destruction (</a:t>
            </a:r>
            <a:r>
              <a:rPr lang="en-US" sz="3500" dirty="0"/>
              <a:t>Matt 24:22)</a:t>
            </a:r>
          </a:p>
          <a:p>
            <a:pPr lvl="0">
              <a:spcBef>
                <a:spcPct val="0"/>
              </a:spcBef>
            </a:pPr>
            <a:endParaRPr lang="en-US" sz="4000" dirty="0" smtClean="0"/>
          </a:p>
          <a:p>
            <a:pPr lvl="0">
              <a:spcBef>
                <a:spcPct val="0"/>
              </a:spcBef>
            </a:pPr>
            <a:r>
              <a:rPr lang="en-US" sz="4000" dirty="0" smtClean="0"/>
              <a:t>Qualify </a:t>
            </a:r>
            <a:r>
              <a:rPr lang="en-US" sz="4000" dirty="0"/>
              <a:t>to be in the Bride of Christ</a:t>
            </a:r>
          </a:p>
          <a:p>
            <a:pPr lvl="0">
              <a:spcBef>
                <a:spcPct val="0"/>
              </a:spcBef>
            </a:pPr>
            <a:endParaRPr lang="en-US" sz="4000" dirty="0"/>
          </a:p>
          <a:p>
            <a:pPr lvl="0">
              <a:spcBef>
                <a:spcPct val="0"/>
              </a:spcBef>
            </a:pPr>
            <a:r>
              <a:rPr lang="en-US" sz="4000" dirty="0"/>
              <a:t>God the Father and Jesus Christ are looking for a few good people to help humanity qualify for </a:t>
            </a:r>
            <a:r>
              <a:rPr lang="en-US" sz="4000" dirty="0" smtClean="0"/>
              <a:t>salvation</a:t>
            </a:r>
            <a:endParaRPr lang="en-US" sz="4000" dirty="0"/>
          </a:p>
        </p:txBody>
      </p:sp>
    </p:spTree>
    <p:extLst>
      <p:ext uri="{BB962C8B-B14F-4D97-AF65-F5344CB8AC3E}">
        <p14:creationId xmlns:p14="http://schemas.microsoft.com/office/powerpoint/2010/main" val="25318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85800"/>
          </a:xfrm>
        </p:spPr>
        <p:txBody>
          <a:bodyPr>
            <a:normAutofit lnSpcReduction="10000"/>
          </a:bodyPr>
          <a:lstStyle/>
          <a:p>
            <a:pPr marL="0" indent="3175" algn="ctr">
              <a:buNone/>
            </a:pPr>
            <a:r>
              <a:rPr lang="en-US" sz="4000" dirty="0" smtClean="0">
                <a:solidFill>
                  <a:schemeClr val="accent3"/>
                </a:solidFill>
              </a:rPr>
              <a:t>Humanity </a:t>
            </a:r>
            <a:r>
              <a:rPr lang="en-US" sz="4000" dirty="0">
                <a:solidFill>
                  <a:schemeClr val="accent3"/>
                </a:solidFill>
              </a:rPr>
              <a:t>Review</a:t>
            </a:r>
          </a:p>
          <a:p>
            <a:pPr marL="0" indent="3175" algn="ctr">
              <a:buNone/>
            </a:pPr>
            <a:endParaRPr lang="en-US" sz="4000" dirty="0">
              <a:solidFill>
                <a:schemeClr val="accent3"/>
              </a:solidFill>
            </a:endParaRPr>
          </a:p>
          <a:p>
            <a:pPr>
              <a:buNone/>
            </a:pPr>
            <a:endParaRPr lang="en-US" sz="1200" dirty="0"/>
          </a:p>
        </p:txBody>
      </p:sp>
      <p:sp>
        <p:nvSpPr>
          <p:cNvPr id="4" name="Content Placeholder 2"/>
          <p:cNvSpPr txBox="1">
            <a:spLocks/>
          </p:cNvSpPr>
          <p:nvPr/>
        </p:nvSpPr>
        <p:spPr>
          <a:xfrm>
            <a:off x="228600" y="1371600"/>
            <a:ext cx="86868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a:latin typeface="Times New Roman" panose="02020603050405020304" pitchFamily="18" charset="0"/>
                <a:cs typeface="Times New Roman" panose="02020603050405020304" pitchFamily="18" charset="0"/>
              </a:rPr>
              <a:t>God’s human creation physical and </a:t>
            </a:r>
            <a:r>
              <a:rPr lang="en-US" sz="4400" dirty="0" smtClean="0">
                <a:latin typeface="Times New Roman" panose="02020603050405020304" pitchFamily="18" charset="0"/>
                <a:cs typeface="Times New Roman" panose="02020603050405020304" pitchFamily="18" charset="0"/>
              </a:rPr>
              <a:t>spirit</a:t>
            </a:r>
          </a:p>
          <a:p>
            <a:pPr marL="457200" lvl="1" indent="0">
              <a:buNone/>
            </a:pPr>
            <a:r>
              <a:rPr lang="en-US" sz="4000" dirty="0" smtClean="0">
                <a:latin typeface="Times New Roman" panose="02020603050405020304" pitchFamily="18" charset="0"/>
                <a:cs typeface="Times New Roman" panose="02020603050405020304" pitchFamily="18" charset="0"/>
              </a:rPr>
              <a:t>We are a Nephesh (Soul) created in the image of God and we have been given the ability to reproduce ourselves (kind), but we our mortal and will die.</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101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85800"/>
          </a:xfrm>
        </p:spPr>
        <p:txBody>
          <a:bodyPr>
            <a:normAutofit lnSpcReduction="10000"/>
          </a:bodyPr>
          <a:lstStyle/>
          <a:p>
            <a:pPr marL="0" indent="3175" algn="ctr">
              <a:buNone/>
            </a:pPr>
            <a:r>
              <a:rPr lang="en-US" sz="4000" dirty="0" smtClean="0">
                <a:solidFill>
                  <a:schemeClr val="accent3"/>
                </a:solidFill>
              </a:rPr>
              <a:t>Humanity </a:t>
            </a:r>
            <a:r>
              <a:rPr lang="en-US" sz="4000" dirty="0">
                <a:solidFill>
                  <a:schemeClr val="accent3"/>
                </a:solidFill>
              </a:rPr>
              <a:t>Review</a:t>
            </a:r>
          </a:p>
          <a:p>
            <a:pPr marL="0" indent="3175" algn="ctr">
              <a:buNone/>
            </a:pPr>
            <a:endParaRPr lang="en-US" sz="4000" dirty="0">
              <a:solidFill>
                <a:schemeClr val="accent3"/>
              </a:solidFill>
            </a:endParaRPr>
          </a:p>
          <a:p>
            <a:pPr>
              <a:buNone/>
            </a:pPr>
            <a:endParaRPr lang="en-US" sz="1200" dirty="0"/>
          </a:p>
        </p:txBody>
      </p:sp>
      <p:sp>
        <p:nvSpPr>
          <p:cNvPr id="4" name="Content Placeholder 2"/>
          <p:cNvSpPr txBox="1">
            <a:spLocks/>
          </p:cNvSpPr>
          <p:nvPr/>
        </p:nvSpPr>
        <p:spPr>
          <a:xfrm>
            <a:off x="228600" y="1066800"/>
            <a:ext cx="86868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smtClean="0">
                <a:latin typeface="Times New Roman" panose="02020603050405020304" pitchFamily="18" charset="0"/>
                <a:cs typeface="Times New Roman" panose="02020603050405020304" pitchFamily="18" charset="0"/>
              </a:rPr>
              <a:t>God’s </a:t>
            </a:r>
            <a:r>
              <a:rPr lang="en-US" sz="4400" dirty="0">
                <a:latin typeface="Times New Roman" panose="02020603050405020304" pitchFamily="18" charset="0"/>
                <a:cs typeface="Times New Roman" panose="02020603050405020304" pitchFamily="18" charset="0"/>
              </a:rPr>
              <a:t>plan(s) for </a:t>
            </a:r>
            <a:r>
              <a:rPr lang="en-US" sz="4400" dirty="0" smtClean="0">
                <a:latin typeface="Times New Roman" panose="02020603050405020304" pitchFamily="18" charset="0"/>
                <a:cs typeface="Times New Roman" panose="02020603050405020304" pitchFamily="18" charset="0"/>
              </a:rPr>
              <a:t>humanity</a:t>
            </a:r>
          </a:p>
          <a:p>
            <a:pPr marL="0" indent="0">
              <a:buNone/>
            </a:pP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A select few will be given a opportunity to qualify to govern with His Majesty Jesus Christ to provide an opportunity for </a:t>
            </a:r>
            <a:r>
              <a:rPr lang="en-US" sz="4400" dirty="0">
                <a:latin typeface="Times New Roman" panose="02020603050405020304" pitchFamily="18" charset="0"/>
                <a:cs typeface="Times New Roman" panose="02020603050405020304" pitchFamily="18" charset="0"/>
              </a:rPr>
              <a:t>all </a:t>
            </a:r>
            <a:r>
              <a:rPr lang="en-US" sz="4400" dirty="0" smtClean="0">
                <a:latin typeface="Times New Roman" panose="02020603050405020304" pitchFamily="18" charset="0"/>
                <a:cs typeface="Times New Roman" panose="02020603050405020304" pitchFamily="18" charset="0"/>
              </a:rPr>
              <a:t>who were conceived (biblically) to </a:t>
            </a:r>
            <a:r>
              <a:rPr lang="en-US" sz="4400" dirty="0">
                <a:latin typeface="Times New Roman" panose="02020603050405020304" pitchFamily="18" charset="0"/>
                <a:cs typeface="Times New Roman" panose="02020603050405020304" pitchFamily="18" charset="0"/>
              </a:rPr>
              <a:t>have life everlasting in God’s family. </a:t>
            </a:r>
          </a:p>
        </p:txBody>
      </p:sp>
    </p:spTree>
    <p:extLst>
      <p:ext uri="{BB962C8B-B14F-4D97-AF65-F5344CB8AC3E}">
        <p14:creationId xmlns:p14="http://schemas.microsoft.com/office/powerpoint/2010/main" val="22172852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85800"/>
          </a:xfrm>
        </p:spPr>
        <p:txBody>
          <a:bodyPr>
            <a:normAutofit lnSpcReduction="10000"/>
          </a:bodyPr>
          <a:lstStyle/>
          <a:p>
            <a:pPr marL="0" indent="3175" algn="ctr">
              <a:buNone/>
            </a:pPr>
            <a:r>
              <a:rPr lang="en-US" sz="4000" dirty="0" smtClean="0">
                <a:solidFill>
                  <a:schemeClr val="accent3"/>
                </a:solidFill>
              </a:rPr>
              <a:t>Humanity </a:t>
            </a:r>
            <a:r>
              <a:rPr lang="en-US" sz="4000" dirty="0">
                <a:solidFill>
                  <a:schemeClr val="accent3"/>
                </a:solidFill>
              </a:rPr>
              <a:t>Review</a:t>
            </a:r>
          </a:p>
          <a:p>
            <a:pPr marL="0" indent="3175" algn="ctr">
              <a:buNone/>
            </a:pPr>
            <a:endParaRPr lang="en-US" sz="4000" dirty="0">
              <a:solidFill>
                <a:schemeClr val="accent3"/>
              </a:solidFill>
            </a:endParaRPr>
          </a:p>
          <a:p>
            <a:pPr>
              <a:buNone/>
            </a:pPr>
            <a:endParaRPr lang="en-US" sz="1200" dirty="0"/>
          </a:p>
        </p:txBody>
      </p:sp>
      <p:sp>
        <p:nvSpPr>
          <p:cNvPr id="4" name="Content Placeholder 2"/>
          <p:cNvSpPr txBox="1">
            <a:spLocks/>
          </p:cNvSpPr>
          <p:nvPr/>
        </p:nvSpPr>
        <p:spPr>
          <a:xfrm>
            <a:off x="228600" y="1066800"/>
            <a:ext cx="86868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latin typeface="Times New Roman" panose="02020603050405020304" pitchFamily="18" charset="0"/>
                <a:cs typeface="Times New Roman" panose="02020603050405020304" pitchFamily="18" charset="0"/>
              </a:rPr>
              <a:t>Crimes </a:t>
            </a:r>
            <a:r>
              <a:rPr lang="en-US" sz="4000" dirty="0">
                <a:latin typeface="Times New Roman" panose="02020603050405020304" pitchFamily="18" charset="0"/>
                <a:cs typeface="Times New Roman" panose="02020603050405020304" pitchFamily="18" charset="0"/>
              </a:rPr>
              <a:t>against humanity </a:t>
            </a:r>
          </a:p>
          <a:p>
            <a:pPr marL="0" indent="0">
              <a:buNone/>
            </a:pP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We have an adversary, Satan and his demons, deceiving humanity into choosing eternal death. They have cause great suffering, but by choosing God and His truth, Humanity is able to defeat Satan, overcome sin and receive the gift of  life everlasting.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77374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85800"/>
          </a:xfrm>
        </p:spPr>
        <p:txBody>
          <a:bodyPr>
            <a:normAutofit lnSpcReduction="10000"/>
          </a:bodyPr>
          <a:lstStyle/>
          <a:p>
            <a:pPr marL="0" indent="3175" algn="ctr">
              <a:buNone/>
            </a:pPr>
            <a:r>
              <a:rPr lang="en-US" sz="4000" dirty="0">
                <a:solidFill>
                  <a:schemeClr val="accent3"/>
                </a:solidFill>
              </a:rPr>
              <a:t>Areas to Review</a:t>
            </a:r>
          </a:p>
          <a:p>
            <a:pPr marL="0" indent="3175" algn="ctr">
              <a:buNone/>
            </a:pPr>
            <a:endParaRPr lang="en-US" sz="4000" dirty="0">
              <a:solidFill>
                <a:schemeClr val="accent3"/>
              </a:solidFill>
            </a:endParaRPr>
          </a:p>
          <a:p>
            <a:pPr>
              <a:buNone/>
            </a:pPr>
            <a:endParaRPr lang="en-US" sz="1200" dirty="0"/>
          </a:p>
        </p:txBody>
      </p:sp>
      <p:sp>
        <p:nvSpPr>
          <p:cNvPr id="4" name="Content Placeholder 2"/>
          <p:cNvSpPr txBox="1">
            <a:spLocks/>
          </p:cNvSpPr>
          <p:nvPr/>
        </p:nvSpPr>
        <p:spPr>
          <a:xfrm>
            <a:off x="228600" y="1066800"/>
            <a:ext cx="86868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smtClean="0">
                <a:latin typeface="Times New Roman" panose="02020603050405020304" pitchFamily="18" charset="0"/>
                <a:cs typeface="Times New Roman" panose="02020603050405020304" pitchFamily="18" charset="0"/>
              </a:rPr>
              <a:t>Our </a:t>
            </a:r>
            <a:r>
              <a:rPr lang="en-US" sz="4000" dirty="0">
                <a:latin typeface="Times New Roman" panose="02020603050405020304" pitchFamily="18" charset="0"/>
                <a:cs typeface="Times New Roman" panose="02020603050405020304" pitchFamily="18" charset="0"/>
              </a:rPr>
              <a:t>role in </a:t>
            </a:r>
            <a:r>
              <a:rPr lang="en-US" sz="4000" dirty="0" smtClean="0">
                <a:latin typeface="Times New Roman" panose="02020603050405020304" pitchFamily="18" charset="0"/>
                <a:cs typeface="Times New Roman" panose="02020603050405020304" pitchFamily="18" charset="0"/>
              </a:rPr>
              <a:t>humanity</a:t>
            </a:r>
          </a:p>
          <a:p>
            <a:pPr marL="0" indent="0">
              <a:buNone/>
            </a:pP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We have been give a opportunity to choose to follow God and be a light to Humanity. By being a light we can save Humanity from total destruction and rule under His Majesty Jesus Christ so that all of Humanity will come to repentance and receive life everlasting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468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85800"/>
          </a:xfrm>
        </p:spPr>
        <p:txBody>
          <a:bodyPr>
            <a:normAutofit lnSpcReduction="10000"/>
          </a:bodyPr>
          <a:lstStyle/>
          <a:p>
            <a:pPr marL="0" indent="3175" algn="ctr">
              <a:buNone/>
            </a:pPr>
            <a:r>
              <a:rPr lang="en-US" sz="4000" dirty="0">
                <a:solidFill>
                  <a:schemeClr val="accent3"/>
                </a:solidFill>
              </a:rPr>
              <a:t>Areas to Review</a:t>
            </a:r>
          </a:p>
          <a:p>
            <a:pPr marL="0" indent="3175" algn="ctr">
              <a:buNone/>
            </a:pPr>
            <a:endParaRPr lang="en-US" sz="4000" dirty="0">
              <a:solidFill>
                <a:schemeClr val="accent3"/>
              </a:solidFill>
            </a:endParaRPr>
          </a:p>
          <a:p>
            <a:pPr>
              <a:buNone/>
            </a:pPr>
            <a:endParaRPr lang="en-US" sz="1200" dirty="0"/>
          </a:p>
        </p:txBody>
      </p:sp>
      <p:sp>
        <p:nvSpPr>
          <p:cNvPr id="4" name="Content Placeholder 2"/>
          <p:cNvSpPr txBox="1">
            <a:spLocks/>
          </p:cNvSpPr>
          <p:nvPr/>
        </p:nvSpPr>
        <p:spPr>
          <a:xfrm>
            <a:off x="228600" y="1371600"/>
            <a:ext cx="86868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dirty="0">
                <a:latin typeface="Times New Roman" panose="02020603050405020304" pitchFamily="18" charset="0"/>
                <a:cs typeface="Times New Roman" panose="02020603050405020304" pitchFamily="18" charset="0"/>
              </a:rPr>
              <a:t>God’s human creation physical and spirit</a:t>
            </a:r>
          </a:p>
          <a:p>
            <a:r>
              <a:rPr lang="en-US" sz="4400" dirty="0">
                <a:latin typeface="Times New Roman" panose="02020603050405020304" pitchFamily="18" charset="0"/>
                <a:cs typeface="Times New Roman" panose="02020603050405020304" pitchFamily="18" charset="0"/>
              </a:rPr>
              <a:t>God’s plan(s) for humanity</a:t>
            </a:r>
          </a:p>
          <a:p>
            <a:r>
              <a:rPr lang="en-US" sz="4400" dirty="0">
                <a:latin typeface="Times New Roman" panose="02020603050405020304" pitchFamily="18" charset="0"/>
                <a:cs typeface="Times New Roman" panose="02020603050405020304" pitchFamily="18" charset="0"/>
              </a:rPr>
              <a:t>Crimes against humanity </a:t>
            </a:r>
          </a:p>
          <a:p>
            <a:r>
              <a:rPr lang="en-US" sz="4400" dirty="0">
                <a:latin typeface="Times New Roman" panose="02020603050405020304" pitchFamily="18" charset="0"/>
                <a:cs typeface="Times New Roman" panose="02020603050405020304" pitchFamily="18" charset="0"/>
              </a:rPr>
              <a:t>Our role in humanity</a:t>
            </a:r>
          </a:p>
        </p:txBody>
      </p:sp>
    </p:spTree>
    <p:extLst>
      <p:ext uri="{BB962C8B-B14F-4D97-AF65-F5344CB8AC3E}">
        <p14:creationId xmlns:p14="http://schemas.microsoft.com/office/powerpoint/2010/main" val="26774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millions of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838200"/>
            <a:ext cx="8848351" cy="589363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141651"/>
            <a:ext cx="8382000" cy="696549"/>
          </a:xfrm>
          <a:prstGeom prst="rect">
            <a:avLst/>
          </a:prstGeom>
        </p:spPr>
        <p:txBody>
          <a:bodyPr vert="horz" lIns="91440" tIns="45720" rIns="91440" bIns="45720" rtlCol="0" anchor="ctr">
            <a:normAutofit lnSpcReduction="10000"/>
          </a:bodyPr>
          <a:lstStyle/>
          <a:p>
            <a:pPr algn="ctr"/>
            <a:r>
              <a:rPr lang="en-US" sz="4000" dirty="0" smtClean="0">
                <a:solidFill>
                  <a:schemeClr val="accent3"/>
                </a:solidFill>
                <a:latin typeface="Times New Roman" panose="02020603050405020304" pitchFamily="18" charset="0"/>
                <a:cs typeface="Times New Roman" panose="02020603050405020304" pitchFamily="18" charset="0"/>
              </a:rPr>
              <a:t>Humanity </a:t>
            </a:r>
            <a:endParaRPr lang="en-US" sz="4000" dirty="0">
              <a:solidFill>
                <a:schemeClr val="accent3"/>
              </a:solidFill>
              <a:latin typeface="Times New Roman" panose="02020603050405020304" pitchFamily="18" charset="0"/>
              <a:cs typeface="Times New Roman" panose="02020603050405020304" pitchFamily="18" charset="0"/>
            </a:endParaRPr>
          </a:p>
        </p:txBody>
      </p:sp>
      <p:sp>
        <p:nvSpPr>
          <p:cNvPr id="3" name="AutoShape 6" descr="Image result for sleeping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sleeping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457200" y="1185380"/>
            <a:ext cx="8378824" cy="2456103"/>
          </a:xfrm>
          <a:prstGeom prst="rect">
            <a:avLst/>
          </a:prstGeom>
        </p:spPr>
        <p:txBody>
          <a:bodyPr vert="horz" lIns="91440" tIns="45720" rIns="91440" bIns="45720" rtlCol="0" anchor="ctr">
            <a:noAutofit/>
          </a:bodyPr>
          <a:lstStyle/>
          <a:p>
            <a:pPr lvl="0" algn="ctr">
              <a:spcBef>
                <a:spcPct val="0"/>
              </a:spcBef>
            </a:pPr>
            <a:endParaRPr lang="en-US" sz="4000" b="1" dirty="0"/>
          </a:p>
        </p:txBody>
      </p:sp>
      <p:sp>
        <p:nvSpPr>
          <p:cNvPr id="10" name="Title 1"/>
          <p:cNvSpPr txBox="1">
            <a:spLocks/>
          </p:cNvSpPr>
          <p:nvPr/>
        </p:nvSpPr>
        <p:spPr>
          <a:xfrm>
            <a:off x="307975" y="5107244"/>
            <a:ext cx="8528049" cy="1295400"/>
          </a:xfrm>
          <a:prstGeom prst="rect">
            <a:avLst/>
          </a:prstGeom>
        </p:spPr>
        <p:txBody>
          <a:bodyPr vert="horz" lIns="91440" tIns="45720" rIns="91440" bIns="45720" rtlCol="0" anchor="ctr">
            <a:noAutofit/>
          </a:bodyPr>
          <a:lstStyle/>
          <a:p>
            <a:pPr lvl="0" algn="ctr">
              <a:spcBef>
                <a:spcPct val="0"/>
              </a:spcBef>
            </a:pPr>
            <a:r>
              <a:rPr lang="en-US" sz="6000" b="1" dirty="0" smtClean="0">
                <a:solidFill>
                  <a:srgbClr val="FFFF00"/>
                </a:solidFill>
              </a:rPr>
              <a:t>WILL YOUR LIGHT HELP SAVE THEM?</a:t>
            </a:r>
            <a:endParaRPr lang="en-US" sz="6000" b="1" dirty="0">
              <a:solidFill>
                <a:srgbClr val="FFFF00"/>
              </a:solidFill>
            </a:endParaRPr>
          </a:p>
        </p:txBody>
      </p:sp>
    </p:spTree>
    <p:extLst>
      <p:ext uri="{BB962C8B-B14F-4D97-AF65-F5344CB8AC3E}">
        <p14:creationId xmlns:p14="http://schemas.microsoft.com/office/powerpoint/2010/main" val="426713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1981200"/>
            <a:ext cx="86868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600" dirty="0">
                <a:solidFill>
                  <a:schemeClr val="accent3"/>
                </a:solidFill>
                <a:latin typeface="Times New Roman" panose="02020603050405020304" pitchFamily="18" charset="0"/>
                <a:cs typeface="Times New Roman" panose="02020603050405020304" pitchFamily="18" charset="0"/>
              </a:rPr>
              <a:t>God’s Human Creation Physical and Spirit</a:t>
            </a:r>
          </a:p>
        </p:txBody>
      </p:sp>
    </p:spTree>
    <p:extLst>
      <p:ext uri="{BB962C8B-B14F-4D97-AF65-F5344CB8AC3E}">
        <p14:creationId xmlns:p14="http://schemas.microsoft.com/office/powerpoint/2010/main" val="2281215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3733800"/>
            <a:ext cx="7924800" cy="914400"/>
          </a:xfrm>
          <a:prstGeom prst="rect">
            <a:avLst/>
          </a:prstGeom>
        </p:spPr>
        <p:txBody>
          <a:bodyPr vert="horz" lIns="91440" tIns="45720" rIns="91440" bIns="45720" rtlCol="0" anchor="ctr">
            <a:normAutofit/>
          </a:bodyPr>
          <a:lstStyle/>
          <a:p>
            <a:pPr lvl="0" algn="ctr">
              <a:spcBef>
                <a:spcPct val="0"/>
              </a:spcBef>
            </a:pPr>
            <a:endParaRPr lang="en-US" sz="4400" dirty="0">
              <a:latin typeface="Arial" pitchFamily="34" charset="0"/>
              <a:ea typeface="+mj-ea"/>
              <a:cs typeface="+mj-cs"/>
            </a:endParaRPr>
          </a:p>
        </p:txBody>
      </p:sp>
      <p:sp>
        <p:nvSpPr>
          <p:cNvPr id="5" name="Title 1"/>
          <p:cNvSpPr txBox="1">
            <a:spLocks/>
          </p:cNvSpPr>
          <p:nvPr/>
        </p:nvSpPr>
        <p:spPr>
          <a:xfrm>
            <a:off x="152400" y="5218495"/>
            <a:ext cx="4160985" cy="1296204"/>
          </a:xfrm>
          <a:prstGeom prst="rect">
            <a:avLst/>
          </a:prstGeom>
          <a:ln w="19050">
            <a:solidFill>
              <a:schemeClr val="tx1"/>
            </a:solidFill>
          </a:ln>
        </p:spPr>
        <p:txBody>
          <a:bodyPr vert="horz" lIns="91440" tIns="45720" rIns="91440" bIns="45720" rtlCol="0" anchor="ctr">
            <a:normAutofit/>
          </a:bodyPr>
          <a:lstStyle/>
          <a:p>
            <a:pPr lvl="0">
              <a:spcBef>
                <a:spcPct val="0"/>
              </a:spcBef>
            </a:pPr>
            <a:r>
              <a:rPr lang="en-US" sz="3200" dirty="0"/>
              <a:t>God prepared earth for humanity in 6 days </a:t>
            </a:r>
          </a:p>
        </p:txBody>
      </p:sp>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lvl="0" algn="ctr">
              <a:spcBef>
                <a:spcPct val="0"/>
              </a:spcBef>
            </a:pPr>
            <a:r>
              <a:rPr lang="en-US" sz="4000" b="1" dirty="0">
                <a:solidFill>
                  <a:schemeClr val="accent3"/>
                </a:solidFill>
              </a:rPr>
              <a:t>Human Creation Physical and Spirit</a:t>
            </a:r>
            <a:endParaRPr lang="en-US" sz="4000" b="1" dirty="0">
              <a:solidFill>
                <a:schemeClr val="accent3"/>
              </a:solidFill>
              <a:latin typeface="Arial" pitchFamily="34" charset="0"/>
              <a:ea typeface="+mj-ea"/>
              <a:cs typeface="+mj-cs"/>
            </a:endParaRPr>
          </a:p>
        </p:txBody>
      </p:sp>
      <p:pic>
        <p:nvPicPr>
          <p:cNvPr id="1026" name="Picture 2" descr="Image result for basil wolverton ad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691" y="1055196"/>
            <a:ext cx="2721603" cy="389645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42887" y="1055196"/>
            <a:ext cx="3886200" cy="3984805"/>
          </a:xfrm>
          <a:prstGeom prst="rect">
            <a:avLst/>
          </a:prstGeom>
        </p:spPr>
      </p:pic>
      <p:sp>
        <p:nvSpPr>
          <p:cNvPr id="7" name="Title 1"/>
          <p:cNvSpPr txBox="1">
            <a:spLocks/>
          </p:cNvSpPr>
          <p:nvPr/>
        </p:nvSpPr>
        <p:spPr>
          <a:xfrm>
            <a:off x="7493293" y="1147935"/>
            <a:ext cx="1560219" cy="3984805"/>
          </a:xfrm>
          <a:prstGeom prst="rect">
            <a:avLst/>
          </a:prstGeom>
        </p:spPr>
        <p:txBody>
          <a:bodyPr vert="horz" lIns="91440" tIns="45720" rIns="91440" bIns="45720" rtlCol="0" anchor="ctr">
            <a:normAutofit/>
          </a:bodyPr>
          <a:lstStyle/>
          <a:p>
            <a:pPr lvl="0" algn="ctr">
              <a:spcBef>
                <a:spcPct val="0"/>
              </a:spcBef>
            </a:pPr>
            <a:r>
              <a:rPr lang="en-US" sz="3000" dirty="0"/>
              <a:t>Gen </a:t>
            </a:r>
          </a:p>
          <a:p>
            <a:pPr lvl="0" algn="ctr">
              <a:spcBef>
                <a:spcPct val="0"/>
              </a:spcBef>
            </a:pPr>
            <a:r>
              <a:rPr lang="en-US" sz="3000" dirty="0"/>
              <a:t>1:25-27</a:t>
            </a:r>
          </a:p>
          <a:p>
            <a:pPr lvl="0">
              <a:spcBef>
                <a:spcPct val="0"/>
              </a:spcBef>
            </a:pPr>
            <a:endParaRPr lang="en-US" sz="4400" dirty="0"/>
          </a:p>
        </p:txBody>
      </p:sp>
      <p:sp>
        <p:nvSpPr>
          <p:cNvPr id="8" name="Title 1"/>
          <p:cNvSpPr txBox="1">
            <a:spLocks/>
          </p:cNvSpPr>
          <p:nvPr/>
        </p:nvSpPr>
        <p:spPr>
          <a:xfrm>
            <a:off x="4419600" y="5132740"/>
            <a:ext cx="3425787" cy="1413116"/>
          </a:xfrm>
          <a:prstGeom prst="rect">
            <a:avLst/>
          </a:prstGeom>
          <a:ln w="19050">
            <a:solidFill>
              <a:schemeClr val="tx1"/>
            </a:solidFill>
          </a:ln>
        </p:spPr>
        <p:txBody>
          <a:bodyPr vert="horz" lIns="91440" tIns="45720" rIns="91440" bIns="45720" rtlCol="0" anchor="ctr">
            <a:normAutofit fontScale="92500" lnSpcReduction="10000"/>
          </a:bodyPr>
          <a:lstStyle/>
          <a:p>
            <a:pPr lvl="0">
              <a:spcBef>
                <a:spcPct val="0"/>
              </a:spcBef>
            </a:pPr>
            <a:r>
              <a:rPr lang="en-US" sz="3500" dirty="0"/>
              <a:t>God created man and woman in His likeness/image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lvl="0" algn="ctr">
              <a:spcBef>
                <a:spcPct val="0"/>
              </a:spcBef>
            </a:pPr>
            <a:r>
              <a:rPr lang="en-US" sz="4000" dirty="0">
                <a:solidFill>
                  <a:schemeClr val="accent3"/>
                </a:solidFill>
              </a:rPr>
              <a:t>Human Creation Physical and Spirit</a:t>
            </a:r>
            <a:endParaRPr lang="en-US" sz="4000" dirty="0">
              <a:solidFill>
                <a:schemeClr val="accent3"/>
              </a:solidFill>
              <a:latin typeface="Arial" pitchFamily="34" charset="0"/>
              <a:ea typeface="+mj-ea"/>
              <a:cs typeface="+mj-cs"/>
            </a:endParaRPr>
          </a:p>
        </p:txBody>
      </p:sp>
      <p:sp>
        <p:nvSpPr>
          <p:cNvPr id="9" name="Title 1"/>
          <p:cNvSpPr txBox="1">
            <a:spLocks/>
          </p:cNvSpPr>
          <p:nvPr/>
        </p:nvSpPr>
        <p:spPr>
          <a:xfrm>
            <a:off x="423862" y="1066800"/>
            <a:ext cx="8382000" cy="5638800"/>
          </a:xfrm>
          <a:prstGeom prst="rect">
            <a:avLst/>
          </a:prstGeom>
        </p:spPr>
        <p:txBody>
          <a:bodyPr vert="horz" lIns="91440" tIns="45720" rIns="91440" bIns="45720" rtlCol="0" anchor="ctr">
            <a:normAutofit/>
          </a:bodyPr>
          <a:lstStyle/>
          <a:p>
            <a:pPr marL="571500" lvl="0" indent="-571500">
              <a:spcBef>
                <a:spcPct val="0"/>
              </a:spcBef>
              <a:buFont typeface="Arial" panose="020B0604020202020204" pitchFamily="34" charset="0"/>
              <a:buChar char="•"/>
            </a:pPr>
            <a:r>
              <a:rPr lang="en-US" sz="4000" dirty="0"/>
              <a:t>Vegetation is to reproduce according to its kind</a:t>
            </a:r>
            <a:endParaRPr lang="en-US" sz="4000" dirty="0">
              <a:ea typeface="+mj-ea"/>
              <a:cs typeface="+mj-cs"/>
            </a:endParaRPr>
          </a:p>
          <a:p>
            <a:pPr marL="571500" lvl="0" indent="-571500">
              <a:spcBef>
                <a:spcPct val="0"/>
              </a:spcBef>
              <a:buFont typeface="Arial" panose="020B0604020202020204" pitchFamily="34" charset="0"/>
              <a:buChar char="•"/>
            </a:pPr>
            <a:r>
              <a:rPr lang="en-US" sz="4000" dirty="0">
                <a:ea typeface="+mj-ea"/>
                <a:cs typeface="+mj-cs"/>
              </a:rPr>
              <a:t>Animals are to reproduce according its kind</a:t>
            </a:r>
          </a:p>
          <a:p>
            <a:pPr marL="571500" lvl="0" indent="-571500">
              <a:spcBef>
                <a:spcPct val="0"/>
              </a:spcBef>
              <a:buFont typeface="Arial" panose="020B0604020202020204" pitchFamily="34" charset="0"/>
              <a:buChar char="•"/>
            </a:pPr>
            <a:r>
              <a:rPr lang="en-US" sz="4000" dirty="0">
                <a:ea typeface="+mj-ea"/>
                <a:cs typeface="+mj-cs"/>
              </a:rPr>
              <a:t>Man and woman are to reproduce according to their kind (Gen 5:1-3)</a:t>
            </a:r>
          </a:p>
          <a:p>
            <a:pPr marL="571500" lvl="0" indent="-571500">
              <a:spcBef>
                <a:spcPct val="0"/>
              </a:spcBef>
              <a:buFont typeface="Arial" panose="020B0604020202020204" pitchFamily="34" charset="0"/>
              <a:buChar char="•"/>
            </a:pPr>
            <a:endParaRPr lang="en-US" sz="4000" dirty="0">
              <a:ea typeface="+mj-ea"/>
              <a:cs typeface="+mj-cs"/>
            </a:endParaRPr>
          </a:p>
          <a:p>
            <a:pPr lvl="0">
              <a:spcBef>
                <a:spcPct val="0"/>
              </a:spcBef>
            </a:pPr>
            <a:r>
              <a:rPr lang="en-US" sz="4000" dirty="0">
                <a:ea typeface="+mj-ea"/>
                <a:cs typeface="+mj-cs"/>
              </a:rPr>
              <a:t>God created humanity because He is reproducing His kind </a:t>
            </a:r>
            <a:endParaRPr lang="en-US" sz="4000" dirty="0"/>
          </a:p>
        </p:txBody>
      </p:sp>
    </p:spTree>
    <p:extLst>
      <p:ext uri="{BB962C8B-B14F-4D97-AF65-F5344CB8AC3E}">
        <p14:creationId xmlns:p14="http://schemas.microsoft.com/office/powerpoint/2010/main" val="17553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lvl="0" algn="ctr">
              <a:spcBef>
                <a:spcPct val="0"/>
              </a:spcBef>
            </a:pPr>
            <a:r>
              <a:rPr lang="en-US" sz="4000" dirty="0">
                <a:solidFill>
                  <a:schemeClr val="accent3"/>
                </a:solidFill>
              </a:rPr>
              <a:t>Human Creation Physical and Spirit</a:t>
            </a:r>
            <a:endParaRPr lang="en-US" sz="4000" dirty="0">
              <a:solidFill>
                <a:schemeClr val="accent3"/>
              </a:solidFill>
              <a:latin typeface="Arial" pitchFamily="34" charset="0"/>
              <a:ea typeface="+mj-ea"/>
              <a:cs typeface="+mj-cs"/>
            </a:endParaRPr>
          </a:p>
        </p:txBody>
      </p:sp>
      <p:sp>
        <p:nvSpPr>
          <p:cNvPr id="9" name="Title 1"/>
          <p:cNvSpPr txBox="1">
            <a:spLocks/>
          </p:cNvSpPr>
          <p:nvPr/>
        </p:nvSpPr>
        <p:spPr>
          <a:xfrm>
            <a:off x="659219" y="3886200"/>
            <a:ext cx="3462338" cy="2819400"/>
          </a:xfrm>
          <a:prstGeom prst="rect">
            <a:avLst/>
          </a:prstGeom>
          <a:ln w="12700">
            <a:solidFill>
              <a:schemeClr val="tx1"/>
            </a:solidFill>
          </a:ln>
        </p:spPr>
        <p:txBody>
          <a:bodyPr vert="horz" lIns="91440" tIns="45720" rIns="91440" bIns="45720" rtlCol="0" anchor="ctr">
            <a:normAutofit/>
          </a:bodyPr>
          <a:lstStyle/>
          <a:p>
            <a:pPr marL="457200" indent="-457200">
              <a:spcBef>
                <a:spcPct val="0"/>
              </a:spcBef>
              <a:buFont typeface="Arial" panose="020B0604020202020204" pitchFamily="34" charset="0"/>
              <a:buChar char="•"/>
            </a:pPr>
            <a:r>
              <a:rPr lang="en-US" sz="3500" dirty="0"/>
              <a:t>Think / reason</a:t>
            </a:r>
          </a:p>
          <a:p>
            <a:pPr marL="457200" indent="-457200">
              <a:spcBef>
                <a:spcPct val="0"/>
              </a:spcBef>
              <a:buFont typeface="Arial" panose="020B0604020202020204" pitchFamily="34" charset="0"/>
              <a:buChar char="•"/>
            </a:pPr>
            <a:r>
              <a:rPr lang="en-US" sz="3500" dirty="0"/>
              <a:t>Feelings </a:t>
            </a:r>
          </a:p>
          <a:p>
            <a:pPr marL="457200" indent="-457200">
              <a:spcBef>
                <a:spcPct val="0"/>
              </a:spcBef>
              <a:buFont typeface="Arial" panose="020B0604020202020204" pitchFamily="34" charset="0"/>
              <a:buChar char="•"/>
            </a:pPr>
            <a:r>
              <a:rPr lang="en-US" sz="3500" dirty="0"/>
              <a:t>Learn / design</a:t>
            </a:r>
          </a:p>
          <a:p>
            <a:pPr marL="457200" indent="-457200">
              <a:spcBef>
                <a:spcPct val="0"/>
              </a:spcBef>
              <a:buFont typeface="Arial" panose="020B0604020202020204" pitchFamily="34" charset="0"/>
              <a:buChar char="•"/>
            </a:pPr>
            <a:r>
              <a:rPr lang="en-US" sz="3500" dirty="0"/>
              <a:t>Free will</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04900"/>
            <a:ext cx="4773706" cy="27051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688106" y="1162050"/>
            <a:ext cx="3181350" cy="2590800"/>
          </a:xfrm>
          <a:prstGeom prst="rect">
            <a:avLst/>
          </a:prstGeom>
          <a:ln w="19050">
            <a:solidFill>
              <a:schemeClr val="tx1"/>
            </a:solidFill>
          </a:ln>
        </p:spPr>
        <p:txBody>
          <a:bodyPr vert="horz" lIns="91440" tIns="45720" rIns="91440" bIns="45720" rtlCol="0" anchor="ctr">
            <a:normAutofit/>
          </a:bodyPr>
          <a:lstStyle/>
          <a:p>
            <a:pPr>
              <a:spcBef>
                <a:spcPct val="0"/>
              </a:spcBef>
            </a:pPr>
            <a:r>
              <a:rPr lang="en-US" sz="4000" dirty="0"/>
              <a:t>Spirit in man Type of power from God</a:t>
            </a:r>
          </a:p>
          <a:p>
            <a:pPr>
              <a:spcBef>
                <a:spcPct val="0"/>
              </a:spcBef>
            </a:pPr>
            <a:r>
              <a:rPr lang="en-US" sz="4000" dirty="0"/>
              <a:t>Job 32:8</a:t>
            </a:r>
          </a:p>
        </p:txBody>
      </p:sp>
      <p:sp>
        <p:nvSpPr>
          <p:cNvPr id="7" name="Title 1"/>
          <p:cNvSpPr txBox="1">
            <a:spLocks/>
          </p:cNvSpPr>
          <p:nvPr/>
        </p:nvSpPr>
        <p:spPr>
          <a:xfrm>
            <a:off x="4184172" y="3886200"/>
            <a:ext cx="4694144" cy="2819400"/>
          </a:xfrm>
          <a:prstGeom prst="rect">
            <a:avLst/>
          </a:prstGeom>
          <a:ln w="12700">
            <a:solidFill>
              <a:schemeClr val="tx1"/>
            </a:solidFill>
          </a:ln>
        </p:spPr>
        <p:txBody>
          <a:bodyPr vert="horz" lIns="91440" tIns="45720" rIns="91440" bIns="45720" rtlCol="0" anchor="ctr">
            <a:normAutofit/>
          </a:bodyPr>
          <a:lstStyle/>
          <a:p>
            <a:pPr marL="457200" indent="-457200">
              <a:spcBef>
                <a:spcPct val="0"/>
              </a:spcBef>
              <a:buFont typeface="Arial" panose="020B0604020202020204" pitchFamily="34" charset="0"/>
              <a:buChar char="•"/>
            </a:pPr>
            <a:r>
              <a:rPr lang="en-US" sz="3500" dirty="0" smtClean="0"/>
              <a:t>Much lower </a:t>
            </a:r>
            <a:r>
              <a:rPr lang="en-US" sz="3500" dirty="0"/>
              <a:t>than God </a:t>
            </a:r>
          </a:p>
          <a:p>
            <a:pPr marL="457200" indent="-457200">
              <a:spcBef>
                <a:spcPct val="0"/>
              </a:spcBef>
              <a:buFont typeface="Arial" panose="020B0604020202020204" pitchFamily="34" charset="0"/>
              <a:buChar char="•"/>
            </a:pPr>
            <a:r>
              <a:rPr lang="en-US" sz="3500" dirty="0"/>
              <a:t>Inferior to God</a:t>
            </a:r>
          </a:p>
          <a:p>
            <a:pPr marL="457200" indent="-457200">
              <a:spcBef>
                <a:spcPct val="0"/>
              </a:spcBef>
              <a:buFont typeface="Arial" panose="020B0604020202020204" pitchFamily="34" charset="0"/>
              <a:buChar char="•"/>
            </a:pPr>
            <a:r>
              <a:rPr lang="en-US" sz="3500" dirty="0"/>
              <a:t>Humanity is </a:t>
            </a:r>
            <a:r>
              <a:rPr lang="en-US" sz="3500" b="1" u="sng" dirty="0" smtClean="0"/>
              <a:t>MORTAL </a:t>
            </a:r>
            <a:r>
              <a:rPr lang="en-US" sz="3500" dirty="0" smtClean="0"/>
              <a:t>1 </a:t>
            </a:r>
            <a:r>
              <a:rPr lang="en-US" sz="3500" dirty="0" err="1" smtClean="0"/>
              <a:t>Cor</a:t>
            </a:r>
            <a:r>
              <a:rPr lang="en-US" sz="3500" dirty="0" smtClean="0"/>
              <a:t> 15:22 </a:t>
            </a:r>
            <a:endParaRPr lang="en-US" sz="3500" dirty="0"/>
          </a:p>
        </p:txBody>
      </p:sp>
    </p:spTree>
    <p:extLst>
      <p:ext uri="{BB962C8B-B14F-4D97-AF65-F5344CB8AC3E}">
        <p14:creationId xmlns:p14="http://schemas.microsoft.com/office/powerpoint/2010/main" val="396789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28600"/>
            <a:ext cx="8382000" cy="990600"/>
          </a:xfrm>
          <a:prstGeom prst="rect">
            <a:avLst/>
          </a:prstGeom>
        </p:spPr>
        <p:txBody>
          <a:bodyPr vert="horz" lIns="91440" tIns="45720" rIns="91440" bIns="45720" rtlCol="0" anchor="ctr">
            <a:normAutofit/>
          </a:bodyPr>
          <a:lstStyle/>
          <a:p>
            <a:pPr lvl="0" algn="ctr">
              <a:spcBef>
                <a:spcPct val="0"/>
              </a:spcBef>
            </a:pPr>
            <a:r>
              <a:rPr lang="en-US" sz="4000" dirty="0">
                <a:solidFill>
                  <a:schemeClr val="accent3"/>
                </a:solidFill>
              </a:rPr>
              <a:t>Human Creation Physical and Spirit</a:t>
            </a:r>
            <a:endParaRPr lang="en-US" sz="4000" dirty="0">
              <a:solidFill>
                <a:schemeClr val="accent3"/>
              </a:solidFill>
              <a:latin typeface="Arial" pitchFamily="34" charset="0"/>
              <a:ea typeface="+mj-ea"/>
              <a:cs typeface="+mj-cs"/>
            </a:endParaRPr>
          </a:p>
        </p:txBody>
      </p:sp>
      <p:sp>
        <p:nvSpPr>
          <p:cNvPr id="9" name="Title 1"/>
          <p:cNvSpPr txBox="1">
            <a:spLocks/>
          </p:cNvSpPr>
          <p:nvPr/>
        </p:nvSpPr>
        <p:spPr>
          <a:xfrm>
            <a:off x="423862" y="1066800"/>
            <a:ext cx="8382000" cy="5638800"/>
          </a:xfrm>
          <a:prstGeom prst="rect">
            <a:avLst/>
          </a:prstGeom>
        </p:spPr>
        <p:txBody>
          <a:bodyPr vert="horz" lIns="91440" tIns="45720" rIns="91440" bIns="45720" rtlCol="0" anchor="ctr">
            <a:normAutofit/>
          </a:bodyPr>
          <a:lstStyle/>
          <a:p>
            <a:pPr>
              <a:spcBef>
                <a:spcPct val="0"/>
              </a:spcBef>
            </a:pPr>
            <a:r>
              <a:rPr lang="en-US" sz="4000" dirty="0"/>
              <a:t>The combination of physical flesh and blood plus the spirit in man makes a: </a:t>
            </a:r>
          </a:p>
          <a:p>
            <a:pPr marL="571500" indent="-571500">
              <a:spcBef>
                <a:spcPct val="0"/>
              </a:spcBef>
              <a:buFont typeface="Arial" panose="020B0604020202020204" pitchFamily="34" charset="0"/>
              <a:buChar char="•"/>
            </a:pPr>
            <a:r>
              <a:rPr lang="en-US" sz="4000" dirty="0"/>
              <a:t>Being (living), living </a:t>
            </a:r>
            <a:r>
              <a:rPr lang="en-US" sz="4000" dirty="0" smtClean="0"/>
              <a:t>being</a:t>
            </a:r>
            <a:endParaRPr lang="en-US" sz="4000" dirty="0"/>
          </a:p>
          <a:p>
            <a:pPr marL="571500" indent="-571500">
              <a:spcBef>
                <a:spcPct val="0"/>
              </a:spcBef>
              <a:buFont typeface="Arial" panose="020B0604020202020204" pitchFamily="34" charset="0"/>
              <a:buChar char="•"/>
            </a:pPr>
            <a:r>
              <a:rPr lang="en-US" sz="4000" dirty="0" smtClean="0"/>
              <a:t>Nephesh </a:t>
            </a:r>
            <a:r>
              <a:rPr lang="en-US" sz="4000" dirty="0"/>
              <a:t>(Hebrew</a:t>
            </a:r>
            <a:r>
              <a:rPr lang="en-US" sz="4000" dirty="0" smtClean="0"/>
              <a:t>) </a:t>
            </a:r>
            <a:r>
              <a:rPr lang="en-US" sz="4000" dirty="0"/>
              <a:t>Strong's H5315</a:t>
            </a:r>
            <a:r>
              <a:rPr lang="en-US" sz="4000" dirty="0" smtClean="0"/>
              <a:t> </a:t>
            </a:r>
            <a:endParaRPr lang="en-US" sz="4000" dirty="0"/>
          </a:p>
          <a:p>
            <a:pPr marL="571500" indent="-571500">
              <a:spcBef>
                <a:spcPct val="0"/>
              </a:spcBef>
              <a:buFont typeface="Arial" panose="020B0604020202020204" pitchFamily="34" charset="0"/>
              <a:buChar char="•"/>
            </a:pPr>
            <a:r>
              <a:rPr lang="en-US" sz="4000" dirty="0" smtClean="0"/>
              <a:t>Soul, self</a:t>
            </a:r>
            <a:r>
              <a:rPr lang="en-US" sz="4000" dirty="0"/>
              <a:t>, life, creature, person, appetite, mind, </a:t>
            </a:r>
            <a:r>
              <a:rPr lang="en-US" sz="4000" dirty="0" smtClean="0"/>
              <a:t>desire</a:t>
            </a:r>
            <a:r>
              <a:rPr lang="en-US" sz="4000" dirty="0"/>
              <a:t>, </a:t>
            </a:r>
            <a:r>
              <a:rPr lang="en-US" sz="4000" dirty="0" smtClean="0"/>
              <a:t>emotion</a:t>
            </a:r>
            <a:endParaRPr lang="en-US" sz="4000" dirty="0"/>
          </a:p>
          <a:p>
            <a:pPr lvl="0">
              <a:spcBef>
                <a:spcPct val="0"/>
              </a:spcBef>
            </a:pPr>
            <a:r>
              <a:rPr lang="en-US" sz="4000" dirty="0"/>
              <a:t>Ezekiel </a:t>
            </a:r>
            <a:r>
              <a:rPr lang="en-US" sz="4000" dirty="0" smtClean="0"/>
              <a:t>18:20, Rom 6:23</a:t>
            </a:r>
            <a:endParaRPr lang="en-US" sz="4000" dirty="0"/>
          </a:p>
          <a:p>
            <a:pPr lvl="0">
              <a:spcBef>
                <a:spcPct val="0"/>
              </a:spcBef>
            </a:pPr>
            <a:r>
              <a:rPr lang="en-US" sz="4000" dirty="0"/>
              <a:t>This Nephesh or Soul can die</a:t>
            </a:r>
          </a:p>
          <a:p>
            <a:pPr lvl="0">
              <a:spcBef>
                <a:spcPct val="0"/>
              </a:spcBef>
            </a:pPr>
            <a:r>
              <a:rPr lang="en-US" sz="4000" dirty="0"/>
              <a:t>We are </a:t>
            </a:r>
            <a:r>
              <a:rPr lang="en-US" sz="4000" u="sng" dirty="0"/>
              <a:t>NOT IMMORTAL</a:t>
            </a:r>
          </a:p>
        </p:txBody>
      </p:sp>
    </p:spTree>
    <p:extLst>
      <p:ext uri="{BB962C8B-B14F-4D97-AF65-F5344CB8AC3E}">
        <p14:creationId xmlns:p14="http://schemas.microsoft.com/office/powerpoint/2010/main" val="111346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2439</TotalTime>
  <Words>3059</Words>
  <Application>Microsoft Office PowerPoint</Application>
  <PresentationFormat>On-screen Show (4:3)</PresentationFormat>
  <Paragraphs>545</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Franklin Gothic Book</vt:lpstr>
      <vt:lpstr>Franklin Gothic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James Chance</cp:lastModifiedBy>
  <cp:revision>287</cp:revision>
  <dcterms:created xsi:type="dcterms:W3CDTF">2015-09-16T00:36:53Z</dcterms:created>
  <dcterms:modified xsi:type="dcterms:W3CDTF">2018-12-16T18:07:41Z</dcterms:modified>
</cp:coreProperties>
</file>