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2" r:id="rId4"/>
    <p:sldId id="273" r:id="rId5"/>
    <p:sldId id="258" r:id="rId6"/>
    <p:sldId id="259" r:id="rId7"/>
    <p:sldId id="274" r:id="rId8"/>
    <p:sldId id="260" r:id="rId9"/>
    <p:sldId id="261" r:id="rId10"/>
    <p:sldId id="262" r:id="rId11"/>
    <p:sldId id="275" r:id="rId12"/>
    <p:sldId id="263" r:id="rId13"/>
    <p:sldId id="264" r:id="rId14"/>
    <p:sldId id="265" r:id="rId15"/>
    <p:sldId id="266" r:id="rId16"/>
    <p:sldId id="267" r:id="rId17"/>
    <p:sldId id="268" r:id="rId18"/>
    <p:sldId id="269" r:id="rId19"/>
    <p:sldId id="270" r:id="rId20"/>
    <p:sldId id="276" r:id="rId21"/>
    <p:sldId id="277" r:id="rId22"/>
    <p:sldId id="278" r:id="rId23"/>
    <p:sldId id="279" r:id="rId24"/>
    <p:sldId id="288" r:id="rId25"/>
    <p:sldId id="280" r:id="rId26"/>
    <p:sldId id="281" r:id="rId27"/>
    <p:sldId id="282" r:id="rId28"/>
    <p:sldId id="283" r:id="rId29"/>
    <p:sldId id="284" r:id="rId30"/>
    <p:sldId id="285" r:id="rId31"/>
    <p:sldId id="286" r:id="rId32"/>
    <p:sldId id="287" r:id="rId33"/>
    <p:sldId id="271"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100" d="100"/>
          <a:sy n="100" d="100"/>
        </p:scale>
        <p:origin x="7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7/7/2017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7/7/2017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7/7/2017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7/7/2017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7/7/2017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7/7/2017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7/7/2017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biblegateway.com/passage/?search=1%20Peter%203:15#fen-NKJV-30440a"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127058">
            <a:off x="1733550" y="2007130"/>
            <a:ext cx="9448800" cy="1825096"/>
          </a:xfrm>
        </p:spPr>
        <p:txBody>
          <a:bodyPr>
            <a:noAutofit/>
          </a:bodyPr>
          <a:lstStyle/>
          <a:p>
            <a:pPr algn="ctr"/>
            <a:r>
              <a:rPr lang="en-US" sz="9600">
                <a:ln>
                  <a:solidFill>
                    <a:srgbClr val="FF0000"/>
                  </a:solidFill>
                </a:ln>
                <a:solidFill>
                  <a:srgbClr val="FFC000"/>
                </a:solidFill>
                <a:latin typeface="Papyrus" panose="03070502060502030205" pitchFamily="66" charset="0"/>
              </a:rPr>
              <a:t>LEARN FROM  GOD</a:t>
            </a:r>
            <a:endParaRPr lang="en-US" sz="9600" dirty="0">
              <a:ln>
                <a:solidFill>
                  <a:srgbClr val="FF0000"/>
                </a:solidFill>
              </a:ln>
              <a:solidFill>
                <a:srgbClr val="FFC000"/>
              </a:solidFill>
              <a:latin typeface="Papyrus" panose="03070502060502030205" pitchFamily="66" charset="0"/>
            </a:endParaRPr>
          </a:p>
        </p:txBody>
      </p:sp>
      <p:pic>
        <p:nvPicPr>
          <p:cNvPr id="8" name="Picture 7" descr="A close up of a sign&#10;&#10;Description generated with high confidence"/>
          <p:cNvPicPr>
            <a:picLocks noChangeAspect="1"/>
          </p:cNvPicPr>
          <p:nvPr/>
        </p:nvPicPr>
        <p:blipFill>
          <a:blip r:embed="rId2"/>
          <a:stretch>
            <a:fillRect/>
          </a:stretch>
        </p:blipFill>
        <p:spPr>
          <a:xfrm>
            <a:off x="9487260" y="4218050"/>
            <a:ext cx="2174309" cy="22467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06796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5614" y="3181677"/>
            <a:ext cx="9448800" cy="1825096"/>
          </a:xfrm>
        </p:spPr>
        <p:txBody>
          <a:bodyPr>
            <a:noAutofit/>
          </a:bodyPr>
          <a:lstStyle/>
          <a:p>
            <a:pPr algn="ctr"/>
            <a:r>
              <a:rPr lang="en-US" sz="8000" cap="none" dirty="0">
                <a:ln w="0"/>
                <a:effectLst>
                  <a:outerShdw blurRad="38100" dist="19050" dir="2700000" algn="tl" rotWithShape="0">
                    <a:schemeClr val="dk1">
                      <a:alpha val="40000"/>
                    </a:schemeClr>
                  </a:outerShdw>
                </a:effectLst>
                <a:latin typeface="Papyrus" panose="03070502060502030205" pitchFamily="66" charset="0"/>
              </a:rPr>
              <a:t>How many decisions do we make every day?</a:t>
            </a:r>
          </a:p>
        </p:txBody>
      </p:sp>
      <p:pic>
        <p:nvPicPr>
          <p:cNvPr id="8" name="Picture 7" descr="A close up of a sign&#10;&#10;Description generated with high confidence"/>
          <p:cNvPicPr>
            <a:picLocks noChangeAspect="1"/>
          </p:cNvPicPr>
          <p:nvPr/>
        </p:nvPicPr>
        <p:blipFill>
          <a:blip r:embed="rId2"/>
          <a:stretch>
            <a:fillRect/>
          </a:stretch>
        </p:blipFill>
        <p:spPr>
          <a:xfrm>
            <a:off x="9487260" y="4218050"/>
            <a:ext cx="2174309" cy="22467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003519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159026">
            <a:off x="771525" y="2573929"/>
            <a:ext cx="10422014" cy="1825096"/>
          </a:xfrm>
        </p:spPr>
        <p:txBody>
          <a:bodyPr>
            <a:noAutofit/>
          </a:bodyPr>
          <a:lstStyle/>
          <a:p>
            <a:pPr algn="ctr"/>
            <a:r>
              <a:rPr lang="en-US" cap="none" dirty="0">
                <a:ln w="0"/>
                <a:solidFill>
                  <a:srgbClr val="FFC000"/>
                </a:solidFill>
                <a:effectLst>
                  <a:outerShdw blurRad="38100" dist="19050" dir="2700000" algn="tl" rotWithShape="0">
                    <a:schemeClr val="dk1">
                      <a:alpha val="40000"/>
                    </a:schemeClr>
                  </a:outerShdw>
                </a:effectLst>
                <a:latin typeface="Papyrus" panose="03070502060502030205" pitchFamily="66" charset="0"/>
              </a:rPr>
              <a:t>Various internet sources estimate that an adult makes about </a:t>
            </a:r>
            <a:r>
              <a:rPr lang="en-US" sz="6600" cap="none" dirty="0">
                <a:ln w="0">
                  <a:solidFill>
                    <a:srgbClr val="FF0000"/>
                  </a:solidFill>
                </a:ln>
                <a:effectLst>
                  <a:outerShdw blurRad="38100" dist="19050" dir="2700000" algn="tl" rotWithShape="0">
                    <a:schemeClr val="dk1">
                      <a:alpha val="40000"/>
                    </a:schemeClr>
                  </a:outerShdw>
                </a:effectLst>
                <a:latin typeface="Papyrus" panose="03070502060502030205" pitchFamily="66" charset="0"/>
              </a:rPr>
              <a:t>35,000</a:t>
            </a:r>
            <a:r>
              <a:rPr lang="en-US" cap="none" dirty="0">
                <a:ln w="0"/>
                <a:solidFill>
                  <a:srgbClr val="FFC000"/>
                </a:solidFill>
                <a:effectLst>
                  <a:outerShdw blurRad="38100" dist="19050" dir="2700000" algn="tl" rotWithShape="0">
                    <a:schemeClr val="dk1">
                      <a:alpha val="40000"/>
                    </a:schemeClr>
                  </a:outerShdw>
                </a:effectLst>
                <a:latin typeface="Papyrus" panose="03070502060502030205" pitchFamily="66" charset="0"/>
              </a:rPr>
              <a:t> remotely conscious decisions each day.</a:t>
            </a:r>
          </a:p>
        </p:txBody>
      </p:sp>
      <p:pic>
        <p:nvPicPr>
          <p:cNvPr id="8" name="Picture 7" descr="A close up of a sign&#10;&#10;Description generated with high confidence"/>
          <p:cNvPicPr>
            <a:picLocks noChangeAspect="1"/>
          </p:cNvPicPr>
          <p:nvPr/>
        </p:nvPicPr>
        <p:blipFill>
          <a:blip r:embed="rId2"/>
          <a:stretch>
            <a:fillRect/>
          </a:stretch>
        </p:blipFill>
        <p:spPr>
          <a:xfrm>
            <a:off x="9487260" y="4218050"/>
            <a:ext cx="2174309" cy="22467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76871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5614" y="3181677"/>
            <a:ext cx="9448800" cy="1825096"/>
          </a:xfrm>
        </p:spPr>
        <p:txBody>
          <a:bodyPr>
            <a:noAutofit/>
          </a:bodyPr>
          <a:lstStyle/>
          <a:p>
            <a:pPr algn="ctr"/>
            <a:r>
              <a:rPr lang="en-US" sz="8000" cap="none" dirty="0">
                <a:ln w="0"/>
                <a:effectLst>
                  <a:outerShdw blurRad="38100" dist="19050" dir="2700000" algn="tl" rotWithShape="0">
                    <a:schemeClr val="dk1">
                      <a:alpha val="40000"/>
                    </a:schemeClr>
                  </a:outerShdw>
                </a:effectLst>
                <a:latin typeface="Papyrus" panose="03070502060502030205" pitchFamily="66" charset="0"/>
              </a:rPr>
              <a:t>How does God’s word help with those decisions?</a:t>
            </a:r>
          </a:p>
        </p:txBody>
      </p:sp>
      <p:pic>
        <p:nvPicPr>
          <p:cNvPr id="8" name="Picture 7" descr="A close up of a sign&#10;&#10;Description generated with high confidence"/>
          <p:cNvPicPr>
            <a:picLocks noChangeAspect="1"/>
          </p:cNvPicPr>
          <p:nvPr/>
        </p:nvPicPr>
        <p:blipFill>
          <a:blip r:embed="rId2"/>
          <a:stretch>
            <a:fillRect/>
          </a:stretch>
        </p:blipFill>
        <p:spPr>
          <a:xfrm>
            <a:off x="9487260" y="4218050"/>
            <a:ext cx="2174309" cy="22467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0176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sign&#10;&#10;Description generated with high confidence"/>
          <p:cNvPicPr>
            <a:picLocks noChangeAspect="1"/>
          </p:cNvPicPr>
          <p:nvPr/>
        </p:nvPicPr>
        <p:blipFill>
          <a:blip r:embed="rId2"/>
          <a:stretch>
            <a:fillRect/>
          </a:stretch>
        </p:blipFill>
        <p:spPr>
          <a:xfrm>
            <a:off x="9487260" y="4218050"/>
            <a:ext cx="2174309" cy="22467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TextBox 2"/>
          <p:cNvSpPr txBox="1"/>
          <p:nvPr/>
        </p:nvSpPr>
        <p:spPr>
          <a:xfrm>
            <a:off x="5095875" y="823762"/>
            <a:ext cx="6634011" cy="1107996"/>
          </a:xfrm>
          <a:prstGeom prst="rect">
            <a:avLst/>
          </a:prstGeom>
          <a:noFill/>
        </p:spPr>
        <p:txBody>
          <a:bodyPr wrap="square" rtlCol="0">
            <a:spAutoFit/>
          </a:bodyPr>
          <a:lstStyle/>
          <a:p>
            <a:r>
              <a:rPr lang="en-US" sz="6600" dirty="0">
                <a:solidFill>
                  <a:srgbClr val="FFC000"/>
                </a:solidFill>
                <a:latin typeface="Papyrus" panose="03070502060502030205" pitchFamily="66" charset="0"/>
              </a:rPr>
              <a:t>Psalms 119: 105</a:t>
            </a:r>
          </a:p>
        </p:txBody>
      </p:sp>
      <p:sp>
        <p:nvSpPr>
          <p:cNvPr id="4" name="TextBox 3"/>
          <p:cNvSpPr txBox="1"/>
          <p:nvPr/>
        </p:nvSpPr>
        <p:spPr>
          <a:xfrm>
            <a:off x="1116530" y="2280884"/>
            <a:ext cx="10299031" cy="1754326"/>
          </a:xfrm>
          <a:prstGeom prst="rect">
            <a:avLst/>
          </a:prstGeom>
          <a:noFill/>
        </p:spPr>
        <p:txBody>
          <a:bodyPr wrap="square" rtlCol="0">
            <a:spAutoFit/>
          </a:bodyPr>
          <a:lstStyle/>
          <a:p>
            <a:r>
              <a:rPr lang="en-US" sz="5400" b="1" baseline="30000" dirty="0">
                <a:solidFill>
                  <a:srgbClr val="FFC000"/>
                </a:solidFill>
                <a:latin typeface="Papyrus" panose="03070502060502030205" pitchFamily="66" charset="0"/>
              </a:rPr>
              <a:t>105 </a:t>
            </a:r>
            <a:r>
              <a:rPr lang="en-US" sz="5400" dirty="0">
                <a:solidFill>
                  <a:srgbClr val="FFC000"/>
                </a:solidFill>
                <a:latin typeface="Papyrus" panose="03070502060502030205" pitchFamily="66" charset="0"/>
              </a:rPr>
              <a:t>Your word </a:t>
            </a:r>
            <a:r>
              <a:rPr lang="en-US" sz="5400" i="1" dirty="0">
                <a:solidFill>
                  <a:srgbClr val="FFC000"/>
                </a:solidFill>
                <a:latin typeface="Papyrus" panose="03070502060502030205" pitchFamily="66" charset="0"/>
              </a:rPr>
              <a:t>is</a:t>
            </a:r>
            <a:r>
              <a:rPr lang="en-US" sz="5400" dirty="0">
                <a:solidFill>
                  <a:srgbClr val="FFC000"/>
                </a:solidFill>
                <a:latin typeface="Papyrus" panose="03070502060502030205" pitchFamily="66" charset="0"/>
              </a:rPr>
              <a:t> a lamp to my feet</a:t>
            </a:r>
            <a:br>
              <a:rPr lang="en-US" sz="5400" dirty="0">
                <a:solidFill>
                  <a:srgbClr val="FFC000"/>
                </a:solidFill>
                <a:latin typeface="Papyrus" panose="03070502060502030205" pitchFamily="66" charset="0"/>
              </a:rPr>
            </a:br>
            <a:r>
              <a:rPr lang="en-US" sz="5400" dirty="0">
                <a:solidFill>
                  <a:srgbClr val="FFC000"/>
                </a:solidFill>
                <a:latin typeface="Papyrus" panose="03070502060502030205" pitchFamily="66" charset="0"/>
              </a:rPr>
              <a:t>And a light to my path.</a:t>
            </a:r>
          </a:p>
        </p:txBody>
      </p:sp>
    </p:spTree>
    <p:extLst>
      <p:ext uri="{BB962C8B-B14F-4D97-AF65-F5344CB8AC3E}">
        <p14:creationId xmlns:p14="http://schemas.microsoft.com/office/powerpoint/2010/main" val="322456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sign&#10;&#10;Description generated with high confidence"/>
          <p:cNvPicPr>
            <a:picLocks noChangeAspect="1"/>
          </p:cNvPicPr>
          <p:nvPr/>
        </p:nvPicPr>
        <p:blipFill>
          <a:blip r:embed="rId2"/>
          <a:stretch>
            <a:fillRect/>
          </a:stretch>
        </p:blipFill>
        <p:spPr>
          <a:xfrm>
            <a:off x="9487260" y="4218050"/>
            <a:ext cx="2174309" cy="22467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TextBox 2"/>
          <p:cNvSpPr txBox="1"/>
          <p:nvPr/>
        </p:nvSpPr>
        <p:spPr>
          <a:xfrm>
            <a:off x="5772150" y="527470"/>
            <a:ext cx="6634011" cy="1107996"/>
          </a:xfrm>
          <a:prstGeom prst="rect">
            <a:avLst/>
          </a:prstGeom>
          <a:noFill/>
        </p:spPr>
        <p:txBody>
          <a:bodyPr wrap="square" rtlCol="0">
            <a:spAutoFit/>
          </a:bodyPr>
          <a:lstStyle/>
          <a:p>
            <a:r>
              <a:rPr lang="en-US" sz="6600" dirty="0">
                <a:solidFill>
                  <a:srgbClr val="FFC000"/>
                </a:solidFill>
                <a:latin typeface="Papyrus" panose="03070502060502030205" pitchFamily="66" charset="0"/>
              </a:rPr>
              <a:t>Romans 8: 28</a:t>
            </a:r>
          </a:p>
        </p:txBody>
      </p:sp>
      <p:sp>
        <p:nvSpPr>
          <p:cNvPr id="4" name="TextBox 3"/>
          <p:cNvSpPr txBox="1"/>
          <p:nvPr/>
        </p:nvSpPr>
        <p:spPr>
          <a:xfrm>
            <a:off x="1203158" y="2059503"/>
            <a:ext cx="10712917" cy="3046988"/>
          </a:xfrm>
          <a:prstGeom prst="rect">
            <a:avLst/>
          </a:prstGeom>
          <a:noFill/>
        </p:spPr>
        <p:txBody>
          <a:bodyPr wrap="square" rtlCol="0">
            <a:spAutoFit/>
          </a:bodyPr>
          <a:lstStyle/>
          <a:p>
            <a:r>
              <a:rPr lang="en-US" sz="4800" b="1" baseline="30000" dirty="0">
                <a:solidFill>
                  <a:srgbClr val="FFC000"/>
                </a:solidFill>
                <a:latin typeface="Papyrus" panose="03070502060502030205" pitchFamily="66" charset="0"/>
              </a:rPr>
              <a:t>28 </a:t>
            </a:r>
            <a:r>
              <a:rPr lang="en-US" sz="4800" dirty="0">
                <a:solidFill>
                  <a:srgbClr val="FFC000"/>
                </a:solidFill>
                <a:latin typeface="Papyrus" panose="03070502060502030205" pitchFamily="66" charset="0"/>
              </a:rPr>
              <a:t>And we know that all things work together for good to those who love God, to those who are the called according to </a:t>
            </a:r>
            <a:r>
              <a:rPr lang="en-US" sz="4800" i="1" dirty="0">
                <a:solidFill>
                  <a:srgbClr val="FFC000"/>
                </a:solidFill>
                <a:latin typeface="Papyrus" panose="03070502060502030205" pitchFamily="66" charset="0"/>
              </a:rPr>
              <a:t>His</a:t>
            </a:r>
            <a:r>
              <a:rPr lang="en-US" sz="4800" dirty="0">
                <a:solidFill>
                  <a:srgbClr val="FFC000"/>
                </a:solidFill>
                <a:latin typeface="Papyrus" panose="03070502060502030205" pitchFamily="66" charset="0"/>
              </a:rPr>
              <a:t> purpose.</a:t>
            </a:r>
          </a:p>
        </p:txBody>
      </p:sp>
    </p:spTree>
    <p:extLst>
      <p:ext uri="{BB962C8B-B14F-4D97-AF65-F5344CB8AC3E}">
        <p14:creationId xmlns:p14="http://schemas.microsoft.com/office/powerpoint/2010/main" val="112524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2525" y="1981527"/>
            <a:ext cx="10060064" cy="1825096"/>
          </a:xfrm>
        </p:spPr>
        <p:txBody>
          <a:bodyPr>
            <a:noAutofit/>
          </a:bodyPr>
          <a:lstStyle/>
          <a:p>
            <a:pPr algn="ctr"/>
            <a:r>
              <a:rPr lang="en-US" sz="8000" cap="none" dirty="0">
                <a:ln w="0"/>
                <a:effectLst>
                  <a:outerShdw blurRad="38100" dist="19050" dir="2700000" algn="tl" rotWithShape="0">
                    <a:schemeClr val="dk1">
                      <a:alpha val="40000"/>
                    </a:schemeClr>
                  </a:outerShdw>
                </a:effectLst>
                <a:latin typeface="Papyrus" panose="03070502060502030205" pitchFamily="66" charset="0"/>
              </a:rPr>
              <a:t>How do all things work together for good?</a:t>
            </a:r>
          </a:p>
        </p:txBody>
      </p:sp>
      <p:pic>
        <p:nvPicPr>
          <p:cNvPr id="8" name="Picture 7" descr="A close up of a sign&#10;&#10;Description generated with high confidence"/>
          <p:cNvPicPr>
            <a:picLocks noChangeAspect="1"/>
          </p:cNvPicPr>
          <p:nvPr/>
        </p:nvPicPr>
        <p:blipFill>
          <a:blip r:embed="rId2"/>
          <a:stretch>
            <a:fillRect/>
          </a:stretch>
        </p:blipFill>
        <p:spPr>
          <a:xfrm>
            <a:off x="9487260" y="4218050"/>
            <a:ext cx="2174309" cy="22467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02528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7275" y="2162502"/>
            <a:ext cx="10060064" cy="1825096"/>
          </a:xfrm>
        </p:spPr>
        <p:txBody>
          <a:bodyPr>
            <a:noAutofit/>
          </a:bodyPr>
          <a:lstStyle/>
          <a:p>
            <a:pPr algn="ctr"/>
            <a:r>
              <a:rPr lang="en-US" sz="8000" cap="none" dirty="0">
                <a:ln w="0"/>
                <a:effectLst>
                  <a:outerShdw blurRad="38100" dist="19050" dir="2700000" algn="tl" rotWithShape="0">
                    <a:schemeClr val="dk1">
                      <a:alpha val="40000"/>
                    </a:schemeClr>
                  </a:outerShdw>
                </a:effectLst>
                <a:latin typeface="Papyrus" panose="03070502060502030205" pitchFamily="66" charset="0"/>
              </a:rPr>
              <a:t>How does truth set us apart from the world?</a:t>
            </a:r>
          </a:p>
        </p:txBody>
      </p:sp>
      <p:pic>
        <p:nvPicPr>
          <p:cNvPr id="8" name="Picture 7" descr="A close up of a sign&#10;&#10;Description generated with high confidence"/>
          <p:cNvPicPr>
            <a:picLocks noChangeAspect="1"/>
          </p:cNvPicPr>
          <p:nvPr/>
        </p:nvPicPr>
        <p:blipFill>
          <a:blip r:embed="rId2"/>
          <a:stretch>
            <a:fillRect/>
          </a:stretch>
        </p:blipFill>
        <p:spPr>
          <a:xfrm>
            <a:off x="9487260" y="4218050"/>
            <a:ext cx="2174309" cy="22467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774352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sign&#10;&#10;Description generated with high confidence"/>
          <p:cNvPicPr>
            <a:picLocks noChangeAspect="1"/>
          </p:cNvPicPr>
          <p:nvPr/>
        </p:nvPicPr>
        <p:blipFill>
          <a:blip r:embed="rId2"/>
          <a:stretch>
            <a:fillRect/>
          </a:stretch>
        </p:blipFill>
        <p:spPr>
          <a:xfrm>
            <a:off x="9487260" y="4218050"/>
            <a:ext cx="2174309" cy="22467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TextBox 2"/>
          <p:cNvSpPr txBox="1"/>
          <p:nvPr/>
        </p:nvSpPr>
        <p:spPr>
          <a:xfrm>
            <a:off x="5772150" y="527470"/>
            <a:ext cx="6634011" cy="1107996"/>
          </a:xfrm>
          <a:prstGeom prst="rect">
            <a:avLst/>
          </a:prstGeom>
          <a:noFill/>
        </p:spPr>
        <p:txBody>
          <a:bodyPr wrap="square" rtlCol="0">
            <a:spAutoFit/>
          </a:bodyPr>
          <a:lstStyle/>
          <a:p>
            <a:r>
              <a:rPr lang="en-US" sz="6600" dirty="0">
                <a:solidFill>
                  <a:srgbClr val="FFC000"/>
                </a:solidFill>
                <a:latin typeface="Papyrus" panose="03070502060502030205" pitchFamily="66" charset="0"/>
              </a:rPr>
              <a:t>John 17: 17</a:t>
            </a:r>
          </a:p>
        </p:txBody>
      </p:sp>
      <p:sp>
        <p:nvSpPr>
          <p:cNvPr id="4" name="TextBox 3"/>
          <p:cNvSpPr txBox="1"/>
          <p:nvPr/>
        </p:nvSpPr>
        <p:spPr>
          <a:xfrm>
            <a:off x="308008" y="2059503"/>
            <a:ext cx="11608067" cy="1938992"/>
          </a:xfrm>
          <a:prstGeom prst="rect">
            <a:avLst/>
          </a:prstGeom>
          <a:noFill/>
        </p:spPr>
        <p:txBody>
          <a:bodyPr wrap="square" rtlCol="0">
            <a:spAutoFit/>
          </a:bodyPr>
          <a:lstStyle/>
          <a:p>
            <a:r>
              <a:rPr lang="en-US" sz="6000" b="1" baseline="30000" dirty="0">
                <a:solidFill>
                  <a:srgbClr val="FFC000"/>
                </a:solidFill>
                <a:latin typeface="Papyrus" panose="03070502060502030205" pitchFamily="66" charset="0"/>
              </a:rPr>
              <a:t>17 </a:t>
            </a:r>
            <a:r>
              <a:rPr lang="en-US" sz="6000" dirty="0">
                <a:solidFill>
                  <a:srgbClr val="FFC000"/>
                </a:solidFill>
                <a:latin typeface="Papyrus" panose="03070502060502030205" pitchFamily="66" charset="0"/>
              </a:rPr>
              <a:t>Sanctify them </a:t>
            </a:r>
            <a:r>
              <a:rPr lang="en-US" sz="6000" dirty="0">
                <a:latin typeface="Papyrus" panose="03070502060502030205" pitchFamily="66" charset="0"/>
              </a:rPr>
              <a:t>(set them apart)</a:t>
            </a:r>
            <a:r>
              <a:rPr lang="en-US" sz="6000" dirty="0">
                <a:solidFill>
                  <a:srgbClr val="FFC000"/>
                </a:solidFill>
                <a:latin typeface="Papyrus" panose="03070502060502030205" pitchFamily="66" charset="0"/>
              </a:rPr>
              <a:t>by Your truth. Your word is truth.</a:t>
            </a:r>
          </a:p>
        </p:txBody>
      </p:sp>
    </p:spTree>
    <p:extLst>
      <p:ext uri="{BB962C8B-B14F-4D97-AF65-F5344CB8AC3E}">
        <p14:creationId xmlns:p14="http://schemas.microsoft.com/office/powerpoint/2010/main" val="184259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5850" y="2392954"/>
            <a:ext cx="10060064" cy="1825096"/>
          </a:xfrm>
        </p:spPr>
        <p:txBody>
          <a:bodyPr>
            <a:noAutofit/>
          </a:bodyPr>
          <a:lstStyle/>
          <a:p>
            <a:pPr algn="ctr"/>
            <a:r>
              <a:rPr lang="en-US" sz="8000" cap="none" dirty="0">
                <a:ln w="0"/>
                <a:effectLst>
                  <a:outerShdw blurRad="38100" dist="19050" dir="2700000" algn="tl" rotWithShape="0">
                    <a:schemeClr val="dk1">
                      <a:alpha val="40000"/>
                    </a:schemeClr>
                  </a:outerShdw>
                </a:effectLst>
                <a:latin typeface="Papyrus" panose="03070502060502030205" pitchFamily="66" charset="0"/>
              </a:rPr>
              <a:t>So how do we learn from God?</a:t>
            </a:r>
          </a:p>
        </p:txBody>
      </p:sp>
      <p:pic>
        <p:nvPicPr>
          <p:cNvPr id="8" name="Picture 7" descr="A close up of a sign&#10;&#10;Description generated with high confidence"/>
          <p:cNvPicPr>
            <a:picLocks noChangeAspect="1"/>
          </p:cNvPicPr>
          <p:nvPr/>
        </p:nvPicPr>
        <p:blipFill>
          <a:blip r:embed="rId2"/>
          <a:stretch>
            <a:fillRect/>
          </a:stretch>
        </p:blipFill>
        <p:spPr>
          <a:xfrm>
            <a:off x="9487260" y="4218050"/>
            <a:ext cx="2174309" cy="22467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9883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5850" y="2392954"/>
            <a:ext cx="10060064" cy="1825096"/>
          </a:xfrm>
        </p:spPr>
        <p:txBody>
          <a:bodyPr>
            <a:noAutofit/>
          </a:bodyPr>
          <a:lstStyle/>
          <a:p>
            <a:pPr algn="ctr"/>
            <a:r>
              <a:rPr lang="en-US" sz="8000" cap="none" dirty="0">
                <a:ln w="0"/>
                <a:effectLst>
                  <a:outerShdw blurRad="38100" dist="19050" dir="2700000" algn="tl" rotWithShape="0">
                    <a:schemeClr val="dk1">
                      <a:alpha val="40000"/>
                    </a:schemeClr>
                  </a:outerShdw>
                </a:effectLst>
                <a:latin typeface="Papyrus" panose="03070502060502030205" pitchFamily="66" charset="0"/>
              </a:rPr>
              <a:t>What are 3 ways to learn from God?</a:t>
            </a:r>
          </a:p>
        </p:txBody>
      </p:sp>
      <p:pic>
        <p:nvPicPr>
          <p:cNvPr id="8" name="Picture 7" descr="A close up of a sign&#10;&#10;Description generated with high confidence"/>
          <p:cNvPicPr>
            <a:picLocks noChangeAspect="1"/>
          </p:cNvPicPr>
          <p:nvPr/>
        </p:nvPicPr>
        <p:blipFill>
          <a:blip r:embed="rId2"/>
          <a:stretch>
            <a:fillRect/>
          </a:stretch>
        </p:blipFill>
        <p:spPr>
          <a:xfrm>
            <a:off x="9487260" y="4218050"/>
            <a:ext cx="2174309" cy="22467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549241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4569" y="2392954"/>
            <a:ext cx="9448800" cy="1825096"/>
          </a:xfrm>
        </p:spPr>
        <p:txBody>
          <a:bodyPr>
            <a:noAutofit/>
          </a:bodyPr>
          <a:lstStyle/>
          <a:p>
            <a:pPr algn="ctr"/>
            <a:r>
              <a:rPr lang="en-US" sz="8000" cap="none" dirty="0">
                <a:ln w="0"/>
                <a:effectLst>
                  <a:outerShdw blurRad="38100" dist="19050" dir="2700000" algn="tl" rotWithShape="0">
                    <a:schemeClr val="dk1">
                      <a:alpha val="40000"/>
                    </a:schemeClr>
                  </a:outerShdw>
                </a:effectLst>
                <a:latin typeface="Papyrus" panose="03070502060502030205" pitchFamily="66" charset="0"/>
              </a:rPr>
              <a:t>Why should we learn from God?</a:t>
            </a:r>
          </a:p>
        </p:txBody>
      </p:sp>
      <p:pic>
        <p:nvPicPr>
          <p:cNvPr id="8" name="Picture 7" descr="A close up of a sign&#10;&#10;Description generated with high confidence"/>
          <p:cNvPicPr>
            <a:picLocks noChangeAspect="1"/>
          </p:cNvPicPr>
          <p:nvPr/>
        </p:nvPicPr>
        <p:blipFill>
          <a:blip r:embed="rId2"/>
          <a:stretch>
            <a:fillRect/>
          </a:stretch>
        </p:blipFill>
        <p:spPr>
          <a:xfrm>
            <a:off x="9487260" y="4218050"/>
            <a:ext cx="2174309" cy="22467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08052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sign&#10;&#10;Description generated with high confidence"/>
          <p:cNvPicPr>
            <a:picLocks noChangeAspect="1"/>
          </p:cNvPicPr>
          <p:nvPr/>
        </p:nvPicPr>
        <p:blipFill>
          <a:blip r:embed="rId2"/>
          <a:stretch>
            <a:fillRect/>
          </a:stretch>
        </p:blipFill>
        <p:spPr>
          <a:xfrm>
            <a:off x="9487260" y="4218050"/>
            <a:ext cx="2174309" cy="22467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TextBox 2"/>
          <p:cNvSpPr txBox="1"/>
          <p:nvPr/>
        </p:nvSpPr>
        <p:spPr>
          <a:xfrm>
            <a:off x="5772150" y="527470"/>
            <a:ext cx="6634011" cy="1107996"/>
          </a:xfrm>
          <a:prstGeom prst="rect">
            <a:avLst/>
          </a:prstGeom>
          <a:noFill/>
        </p:spPr>
        <p:txBody>
          <a:bodyPr wrap="square" rtlCol="0">
            <a:spAutoFit/>
          </a:bodyPr>
          <a:lstStyle/>
          <a:p>
            <a:r>
              <a:rPr lang="en-US" sz="6600" dirty="0">
                <a:solidFill>
                  <a:srgbClr val="FFC000"/>
                </a:solidFill>
                <a:latin typeface="Papyrus" panose="03070502060502030205" pitchFamily="66" charset="0"/>
              </a:rPr>
              <a:t>Luke 6: 47-48</a:t>
            </a:r>
          </a:p>
        </p:txBody>
      </p:sp>
      <p:sp>
        <p:nvSpPr>
          <p:cNvPr id="4" name="TextBox 3"/>
          <p:cNvSpPr txBox="1"/>
          <p:nvPr/>
        </p:nvSpPr>
        <p:spPr>
          <a:xfrm>
            <a:off x="308008" y="1847747"/>
            <a:ext cx="11608067" cy="2800767"/>
          </a:xfrm>
          <a:prstGeom prst="rect">
            <a:avLst/>
          </a:prstGeom>
          <a:noFill/>
        </p:spPr>
        <p:txBody>
          <a:bodyPr wrap="square" rtlCol="0">
            <a:spAutoFit/>
          </a:bodyPr>
          <a:lstStyle/>
          <a:p>
            <a:r>
              <a:rPr lang="en-US" sz="4400" b="1" baseline="30000" dirty="0">
                <a:solidFill>
                  <a:srgbClr val="FFC000"/>
                </a:solidFill>
                <a:latin typeface="Papyrus" panose="03070502060502030205" pitchFamily="66" charset="0"/>
              </a:rPr>
              <a:t>47 </a:t>
            </a:r>
            <a:r>
              <a:rPr lang="en-US" sz="4400" dirty="0">
                <a:solidFill>
                  <a:srgbClr val="FFC000"/>
                </a:solidFill>
                <a:latin typeface="Papyrus" panose="03070502060502030205" pitchFamily="66" charset="0"/>
              </a:rPr>
              <a:t>Whoever comes to Me, and hears My sayings and does them, I will show you whom he is like: </a:t>
            </a:r>
            <a:r>
              <a:rPr lang="en-US" sz="4400" b="1" baseline="30000" dirty="0">
                <a:solidFill>
                  <a:srgbClr val="FFC000"/>
                </a:solidFill>
                <a:latin typeface="Papyrus" panose="03070502060502030205" pitchFamily="66" charset="0"/>
              </a:rPr>
              <a:t>48 </a:t>
            </a:r>
            <a:r>
              <a:rPr lang="en-US" sz="4400" dirty="0">
                <a:solidFill>
                  <a:srgbClr val="FFC000"/>
                </a:solidFill>
                <a:latin typeface="Papyrus" panose="03070502060502030205" pitchFamily="66" charset="0"/>
              </a:rPr>
              <a:t>He is like a man building a house, who dug deep and laid the foundation on the rock.</a:t>
            </a:r>
          </a:p>
        </p:txBody>
      </p:sp>
    </p:spTree>
    <p:extLst>
      <p:ext uri="{BB962C8B-B14F-4D97-AF65-F5344CB8AC3E}">
        <p14:creationId xmlns:p14="http://schemas.microsoft.com/office/powerpoint/2010/main" val="422247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3475" y="3012079"/>
            <a:ext cx="10060064" cy="1825096"/>
          </a:xfrm>
        </p:spPr>
        <p:txBody>
          <a:bodyPr>
            <a:noAutofit/>
          </a:bodyPr>
          <a:lstStyle/>
          <a:p>
            <a:pPr algn="ctr"/>
            <a:r>
              <a:rPr lang="en-US" sz="8000" cap="none" dirty="0">
                <a:ln w="0"/>
                <a:effectLst>
                  <a:outerShdw blurRad="38100" dist="19050" dir="2700000" algn="tl" rotWithShape="0">
                    <a:schemeClr val="dk1">
                      <a:alpha val="40000"/>
                    </a:schemeClr>
                  </a:outerShdw>
                </a:effectLst>
                <a:latin typeface="Papyrus" panose="03070502060502030205" pitchFamily="66" charset="0"/>
              </a:rPr>
              <a:t>What is the difference between hearing and doing?</a:t>
            </a:r>
          </a:p>
        </p:txBody>
      </p:sp>
      <p:pic>
        <p:nvPicPr>
          <p:cNvPr id="8" name="Picture 7" descr="A close up of a sign&#10;&#10;Description generated with high confidence"/>
          <p:cNvPicPr>
            <a:picLocks noChangeAspect="1"/>
          </p:cNvPicPr>
          <p:nvPr/>
        </p:nvPicPr>
        <p:blipFill>
          <a:blip r:embed="rId2"/>
          <a:stretch>
            <a:fillRect/>
          </a:stretch>
        </p:blipFill>
        <p:spPr>
          <a:xfrm>
            <a:off x="9487260" y="4218050"/>
            <a:ext cx="2174309" cy="22467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87970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888254"/>
            <a:ext cx="10060064" cy="1825096"/>
          </a:xfrm>
        </p:spPr>
        <p:txBody>
          <a:bodyPr>
            <a:noAutofit/>
          </a:bodyPr>
          <a:lstStyle/>
          <a:p>
            <a:pPr algn="ctr"/>
            <a:r>
              <a:rPr lang="en-US" sz="8000" cap="none" dirty="0">
                <a:ln w="0"/>
                <a:effectLst>
                  <a:outerShdw blurRad="38100" dist="19050" dir="2700000" algn="tl" rotWithShape="0">
                    <a:schemeClr val="dk1">
                      <a:alpha val="40000"/>
                    </a:schemeClr>
                  </a:outerShdw>
                </a:effectLst>
                <a:latin typeface="Papyrus" panose="03070502060502030205" pitchFamily="66" charset="0"/>
              </a:rPr>
              <a:t>Can Bible study be fun?  Can you learn new things?</a:t>
            </a:r>
          </a:p>
        </p:txBody>
      </p:sp>
      <p:pic>
        <p:nvPicPr>
          <p:cNvPr id="8" name="Picture 7" descr="A close up of a sign&#10;&#10;Description generated with high confidence"/>
          <p:cNvPicPr>
            <a:picLocks noChangeAspect="1"/>
          </p:cNvPicPr>
          <p:nvPr/>
        </p:nvPicPr>
        <p:blipFill>
          <a:blip r:embed="rId2"/>
          <a:stretch>
            <a:fillRect/>
          </a:stretch>
        </p:blipFill>
        <p:spPr>
          <a:xfrm>
            <a:off x="9487260" y="4218050"/>
            <a:ext cx="2174309" cy="22467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57945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sign&#10;&#10;Description generated with high confidence"/>
          <p:cNvPicPr>
            <a:picLocks noChangeAspect="1"/>
          </p:cNvPicPr>
          <p:nvPr/>
        </p:nvPicPr>
        <p:blipFill>
          <a:blip r:embed="rId2"/>
          <a:stretch>
            <a:fillRect/>
          </a:stretch>
        </p:blipFill>
        <p:spPr>
          <a:xfrm>
            <a:off x="9487260" y="4218050"/>
            <a:ext cx="2174309" cy="22467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TextBox 3"/>
          <p:cNvSpPr txBox="1"/>
          <p:nvPr/>
        </p:nvSpPr>
        <p:spPr>
          <a:xfrm rot="20949044">
            <a:off x="6053490" y="946610"/>
            <a:ext cx="3619902" cy="1569660"/>
          </a:xfrm>
          <a:prstGeom prst="rect">
            <a:avLst/>
          </a:prstGeom>
          <a:noFill/>
        </p:spPr>
        <p:txBody>
          <a:bodyPr wrap="square" rtlCol="0">
            <a:spAutoFit/>
          </a:bodyPr>
          <a:lstStyle/>
          <a:p>
            <a:r>
              <a:rPr lang="en-US" sz="9600" b="1" baseline="30000" dirty="0">
                <a:solidFill>
                  <a:srgbClr val="FFC000"/>
                </a:solidFill>
                <a:latin typeface="Papyrus" panose="03070502060502030205" pitchFamily="66" charset="0"/>
              </a:rPr>
              <a:t>Learn it</a:t>
            </a:r>
            <a:endParaRPr lang="en-US" sz="9600" dirty="0">
              <a:solidFill>
                <a:srgbClr val="FFC000"/>
              </a:solidFill>
              <a:latin typeface="Papyrus" panose="03070502060502030205" pitchFamily="66" charset="0"/>
            </a:endParaRPr>
          </a:p>
        </p:txBody>
      </p:sp>
      <p:sp>
        <p:nvSpPr>
          <p:cNvPr id="2" name="Rectangle 1">
            <a:extLst>
              <a:ext uri="{FF2B5EF4-FFF2-40B4-BE49-F238E27FC236}">
                <a16:creationId xmlns:a16="http://schemas.microsoft.com/office/drawing/2014/main" id="{87CB949C-0CC2-485F-9299-1BE23C399EB4}"/>
              </a:ext>
            </a:extLst>
          </p:cNvPr>
          <p:cNvSpPr/>
          <p:nvPr/>
        </p:nvSpPr>
        <p:spPr>
          <a:xfrm rot="493935">
            <a:off x="1917079" y="2487657"/>
            <a:ext cx="3365615" cy="1569660"/>
          </a:xfrm>
          <a:prstGeom prst="rect">
            <a:avLst/>
          </a:prstGeom>
        </p:spPr>
        <p:txBody>
          <a:bodyPr wrap="square">
            <a:spAutoFit/>
          </a:bodyPr>
          <a:lstStyle/>
          <a:p>
            <a:r>
              <a:rPr lang="en-US" sz="9600" b="1" baseline="30000" dirty="0">
                <a:solidFill>
                  <a:srgbClr val="FFC000"/>
                </a:solidFill>
                <a:latin typeface="Papyrus" panose="03070502060502030205" pitchFamily="66" charset="0"/>
              </a:rPr>
              <a:t>Live  It</a:t>
            </a:r>
            <a:endParaRPr lang="en-US" sz="9600" b="1" dirty="0">
              <a:solidFill>
                <a:srgbClr val="FFC000"/>
              </a:solidFill>
              <a:latin typeface="Papyrus" panose="03070502060502030205" pitchFamily="66" charset="0"/>
            </a:endParaRPr>
          </a:p>
        </p:txBody>
      </p:sp>
      <p:sp>
        <p:nvSpPr>
          <p:cNvPr id="5" name="Rectangle 4">
            <a:extLst>
              <a:ext uri="{FF2B5EF4-FFF2-40B4-BE49-F238E27FC236}">
                <a16:creationId xmlns:a16="http://schemas.microsoft.com/office/drawing/2014/main" id="{D1101AF6-5A00-41B0-BAC2-FD955F6A0176}"/>
              </a:ext>
            </a:extLst>
          </p:cNvPr>
          <p:cNvSpPr/>
          <p:nvPr/>
        </p:nvSpPr>
        <p:spPr>
          <a:xfrm rot="20145871">
            <a:off x="5639305" y="3243346"/>
            <a:ext cx="2834430" cy="1569660"/>
          </a:xfrm>
          <a:prstGeom prst="rect">
            <a:avLst/>
          </a:prstGeom>
        </p:spPr>
        <p:txBody>
          <a:bodyPr wrap="none">
            <a:spAutoFit/>
          </a:bodyPr>
          <a:lstStyle/>
          <a:p>
            <a:r>
              <a:rPr lang="en-US" sz="9600" b="1" baseline="30000" dirty="0">
                <a:solidFill>
                  <a:srgbClr val="FFC000"/>
                </a:solidFill>
                <a:latin typeface="Papyrus" panose="03070502060502030205" pitchFamily="66" charset="0"/>
              </a:rPr>
              <a:t>Love  it</a:t>
            </a:r>
            <a:endParaRPr lang="en-US" sz="9600" dirty="0">
              <a:solidFill>
                <a:srgbClr val="FFC000"/>
              </a:solidFill>
              <a:latin typeface="Papyrus" panose="03070502060502030205" pitchFamily="66" charset="0"/>
            </a:endParaRPr>
          </a:p>
        </p:txBody>
      </p:sp>
    </p:spTree>
    <p:extLst>
      <p:ext uri="{BB962C8B-B14F-4D97-AF65-F5344CB8AC3E}">
        <p14:creationId xmlns:p14="http://schemas.microsoft.com/office/powerpoint/2010/main" val="199369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p:cTn id="23"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sign&#10;&#10;Description generated with high confidence"/>
          <p:cNvPicPr>
            <a:picLocks noChangeAspect="1"/>
          </p:cNvPicPr>
          <p:nvPr/>
        </p:nvPicPr>
        <p:blipFill>
          <a:blip r:embed="rId2"/>
          <a:stretch>
            <a:fillRect/>
          </a:stretch>
        </p:blipFill>
        <p:spPr>
          <a:xfrm>
            <a:off x="9487260" y="4218050"/>
            <a:ext cx="2174309" cy="22467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TextBox 2"/>
          <p:cNvSpPr txBox="1"/>
          <p:nvPr/>
        </p:nvSpPr>
        <p:spPr>
          <a:xfrm>
            <a:off x="5772150" y="527470"/>
            <a:ext cx="6634011" cy="1107996"/>
          </a:xfrm>
          <a:prstGeom prst="rect">
            <a:avLst/>
          </a:prstGeom>
          <a:noFill/>
        </p:spPr>
        <p:txBody>
          <a:bodyPr wrap="square" rtlCol="0">
            <a:spAutoFit/>
          </a:bodyPr>
          <a:lstStyle/>
          <a:p>
            <a:r>
              <a:rPr lang="en-US" sz="6600" dirty="0">
                <a:solidFill>
                  <a:srgbClr val="FFC000"/>
                </a:solidFill>
                <a:latin typeface="Papyrus" panose="03070502060502030205" pitchFamily="66" charset="0"/>
              </a:rPr>
              <a:t>Psalms 119: 18</a:t>
            </a:r>
          </a:p>
        </p:txBody>
      </p:sp>
      <p:sp>
        <p:nvSpPr>
          <p:cNvPr id="4" name="TextBox 3"/>
          <p:cNvSpPr txBox="1"/>
          <p:nvPr/>
        </p:nvSpPr>
        <p:spPr>
          <a:xfrm>
            <a:off x="798094" y="1957262"/>
            <a:ext cx="11608067" cy="1938992"/>
          </a:xfrm>
          <a:prstGeom prst="rect">
            <a:avLst/>
          </a:prstGeom>
          <a:noFill/>
        </p:spPr>
        <p:txBody>
          <a:bodyPr wrap="square" rtlCol="0">
            <a:spAutoFit/>
          </a:bodyPr>
          <a:lstStyle/>
          <a:p>
            <a:r>
              <a:rPr lang="en-US" sz="6000" b="1" baseline="30000" dirty="0">
                <a:solidFill>
                  <a:srgbClr val="FFC000"/>
                </a:solidFill>
                <a:latin typeface="Papyrus" panose="03070502060502030205" pitchFamily="66" charset="0"/>
              </a:rPr>
              <a:t>18 </a:t>
            </a:r>
            <a:r>
              <a:rPr lang="en-US" sz="6000" dirty="0">
                <a:solidFill>
                  <a:srgbClr val="FFC000"/>
                </a:solidFill>
                <a:latin typeface="Papyrus" panose="03070502060502030205" pitchFamily="66" charset="0"/>
              </a:rPr>
              <a:t>Open my eyes, that I may see</a:t>
            </a:r>
            <a:br>
              <a:rPr lang="en-US" sz="6000" dirty="0">
                <a:solidFill>
                  <a:srgbClr val="FFC000"/>
                </a:solidFill>
                <a:latin typeface="Papyrus" panose="03070502060502030205" pitchFamily="66" charset="0"/>
              </a:rPr>
            </a:br>
            <a:r>
              <a:rPr lang="en-US" sz="6000" dirty="0">
                <a:solidFill>
                  <a:srgbClr val="FFC000"/>
                </a:solidFill>
                <a:latin typeface="Papyrus" panose="03070502060502030205" pitchFamily="66" charset="0"/>
              </a:rPr>
              <a:t>Wondrous things from Your law.</a:t>
            </a:r>
          </a:p>
        </p:txBody>
      </p:sp>
    </p:spTree>
    <p:extLst>
      <p:ext uri="{BB962C8B-B14F-4D97-AF65-F5344CB8AC3E}">
        <p14:creationId xmlns:p14="http://schemas.microsoft.com/office/powerpoint/2010/main" val="319444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7750" y="2650129"/>
            <a:ext cx="10060064" cy="1825096"/>
          </a:xfrm>
        </p:spPr>
        <p:txBody>
          <a:bodyPr>
            <a:noAutofit/>
          </a:bodyPr>
          <a:lstStyle/>
          <a:p>
            <a:pPr algn="ctr"/>
            <a:r>
              <a:rPr lang="en-US" sz="8000" cap="none" dirty="0">
                <a:ln w="0"/>
                <a:effectLst>
                  <a:outerShdw blurRad="38100" dist="19050" dir="2700000" algn="tl" rotWithShape="0">
                    <a:schemeClr val="dk1">
                      <a:alpha val="40000"/>
                    </a:schemeClr>
                  </a:outerShdw>
                </a:effectLst>
                <a:latin typeface="Papyrus" panose="03070502060502030205" pitchFamily="66" charset="0"/>
              </a:rPr>
              <a:t>What are some creative ways to read or listen to your Bible?</a:t>
            </a:r>
          </a:p>
        </p:txBody>
      </p:sp>
      <p:pic>
        <p:nvPicPr>
          <p:cNvPr id="8" name="Picture 7" descr="A close up of a sign&#10;&#10;Description generated with high confidence"/>
          <p:cNvPicPr>
            <a:picLocks noChangeAspect="1"/>
          </p:cNvPicPr>
          <p:nvPr/>
        </p:nvPicPr>
        <p:blipFill>
          <a:blip r:embed="rId2"/>
          <a:stretch>
            <a:fillRect/>
          </a:stretch>
        </p:blipFill>
        <p:spPr>
          <a:xfrm>
            <a:off x="9487260" y="4218050"/>
            <a:ext cx="2174309" cy="22467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10071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8225" y="3305502"/>
            <a:ext cx="10060064" cy="1825096"/>
          </a:xfrm>
        </p:spPr>
        <p:txBody>
          <a:bodyPr>
            <a:noAutofit/>
          </a:bodyPr>
          <a:lstStyle/>
          <a:p>
            <a:pPr algn="ctr"/>
            <a:r>
              <a:rPr lang="en-US" sz="7200" cap="none" dirty="0">
                <a:ln w="0"/>
                <a:effectLst>
                  <a:outerShdw blurRad="38100" dist="19050" dir="2700000" algn="tl" rotWithShape="0">
                    <a:schemeClr val="dk1">
                      <a:alpha val="40000"/>
                    </a:schemeClr>
                  </a:outerShdw>
                </a:effectLst>
                <a:latin typeface="Papyrus" panose="03070502060502030205" pitchFamily="66" charset="0"/>
              </a:rPr>
              <a:t>What are some good things to remember when attending Sabbath Services?</a:t>
            </a:r>
          </a:p>
        </p:txBody>
      </p:sp>
      <p:pic>
        <p:nvPicPr>
          <p:cNvPr id="8" name="Picture 7" descr="A close up of a sign&#10;&#10;Description generated with high confidence"/>
          <p:cNvPicPr>
            <a:picLocks noChangeAspect="1"/>
          </p:cNvPicPr>
          <p:nvPr/>
        </p:nvPicPr>
        <p:blipFill>
          <a:blip r:embed="rId2"/>
          <a:stretch>
            <a:fillRect/>
          </a:stretch>
        </p:blipFill>
        <p:spPr>
          <a:xfrm>
            <a:off x="9487260" y="4218050"/>
            <a:ext cx="2174309" cy="22467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57909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4008" y="3204236"/>
            <a:ext cx="10974464" cy="1825096"/>
          </a:xfrm>
        </p:spPr>
        <p:txBody>
          <a:bodyPr>
            <a:noAutofit/>
          </a:bodyPr>
          <a:lstStyle/>
          <a:p>
            <a:pPr algn="ctr"/>
            <a:r>
              <a:rPr lang="en-US" sz="6600" cap="none" dirty="0">
                <a:ln w="0"/>
                <a:effectLst>
                  <a:outerShdw blurRad="38100" dist="19050" dir="2700000" algn="tl" rotWithShape="0">
                    <a:schemeClr val="dk1">
                      <a:alpha val="40000"/>
                    </a:schemeClr>
                  </a:outerShdw>
                </a:effectLst>
                <a:latin typeface="Papyrus" panose="03070502060502030205" pitchFamily="66" charset="0"/>
              </a:rPr>
              <a:t>You are preparing to be a leader in the Church in coming years.  What does God require of a leader?</a:t>
            </a:r>
          </a:p>
        </p:txBody>
      </p:sp>
      <p:pic>
        <p:nvPicPr>
          <p:cNvPr id="8" name="Picture 7" descr="A close up of a sign&#10;&#10;Description generated with high confidence"/>
          <p:cNvPicPr>
            <a:picLocks noChangeAspect="1"/>
          </p:cNvPicPr>
          <p:nvPr/>
        </p:nvPicPr>
        <p:blipFill>
          <a:blip r:embed="rId2"/>
          <a:stretch>
            <a:fillRect/>
          </a:stretch>
        </p:blipFill>
        <p:spPr>
          <a:xfrm>
            <a:off x="9487260" y="4218050"/>
            <a:ext cx="2174309" cy="22467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9549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sign&#10;&#10;Description generated with high confidence"/>
          <p:cNvPicPr>
            <a:picLocks noChangeAspect="1"/>
          </p:cNvPicPr>
          <p:nvPr/>
        </p:nvPicPr>
        <p:blipFill>
          <a:blip r:embed="rId2"/>
          <a:stretch>
            <a:fillRect/>
          </a:stretch>
        </p:blipFill>
        <p:spPr>
          <a:xfrm>
            <a:off x="9487260" y="4218050"/>
            <a:ext cx="2174309" cy="22467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TextBox 2"/>
          <p:cNvSpPr txBox="1"/>
          <p:nvPr/>
        </p:nvSpPr>
        <p:spPr>
          <a:xfrm>
            <a:off x="5772150" y="527470"/>
            <a:ext cx="6634011" cy="1200329"/>
          </a:xfrm>
          <a:prstGeom prst="rect">
            <a:avLst/>
          </a:prstGeom>
          <a:noFill/>
        </p:spPr>
        <p:txBody>
          <a:bodyPr wrap="square" rtlCol="0">
            <a:spAutoFit/>
          </a:bodyPr>
          <a:lstStyle/>
          <a:p>
            <a:r>
              <a:rPr lang="en-US" sz="7200" dirty="0">
                <a:solidFill>
                  <a:srgbClr val="FFC000"/>
                </a:solidFill>
                <a:latin typeface="Papyrus" panose="03070502060502030205" pitchFamily="66" charset="0"/>
              </a:rPr>
              <a:t>Joshua 1: 8</a:t>
            </a:r>
          </a:p>
        </p:txBody>
      </p:sp>
      <p:sp>
        <p:nvSpPr>
          <p:cNvPr id="4" name="TextBox 3"/>
          <p:cNvSpPr txBox="1"/>
          <p:nvPr/>
        </p:nvSpPr>
        <p:spPr>
          <a:xfrm>
            <a:off x="278330" y="1727799"/>
            <a:ext cx="11608067" cy="3170099"/>
          </a:xfrm>
          <a:prstGeom prst="rect">
            <a:avLst/>
          </a:prstGeom>
          <a:noFill/>
        </p:spPr>
        <p:txBody>
          <a:bodyPr wrap="square" rtlCol="0">
            <a:spAutoFit/>
          </a:bodyPr>
          <a:lstStyle/>
          <a:p>
            <a:r>
              <a:rPr lang="en-US" sz="4000" b="1" baseline="30000" dirty="0">
                <a:solidFill>
                  <a:srgbClr val="FFC000"/>
                </a:solidFill>
                <a:latin typeface="Papyrus" panose="03070502060502030205" pitchFamily="66" charset="0"/>
              </a:rPr>
              <a:t>8 </a:t>
            </a:r>
            <a:r>
              <a:rPr lang="en-US" sz="4000" dirty="0">
                <a:solidFill>
                  <a:srgbClr val="FFC000"/>
                </a:solidFill>
                <a:latin typeface="Papyrus" panose="03070502060502030205" pitchFamily="66" charset="0"/>
              </a:rPr>
              <a:t>This Book of the Law shall not depart from your mouth, but you shall meditate in it day and night, that you may observe to do according to all that is written in it. For then you will make your way prosperous, and then you will have good success.</a:t>
            </a:r>
          </a:p>
        </p:txBody>
      </p:sp>
    </p:spTree>
    <p:extLst>
      <p:ext uri="{BB962C8B-B14F-4D97-AF65-F5344CB8AC3E}">
        <p14:creationId xmlns:p14="http://schemas.microsoft.com/office/powerpoint/2010/main" val="246984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ign in the dark&#10;&#10;Description generated with very high confidence">
            <a:extLst>
              <a:ext uri="{FF2B5EF4-FFF2-40B4-BE49-F238E27FC236}">
                <a16:creationId xmlns:a16="http://schemas.microsoft.com/office/drawing/2014/main" id="{CD699C80-2410-47B6-BD1D-F85898B1E96C}"/>
              </a:ext>
            </a:extLst>
          </p:cNvPr>
          <p:cNvPicPr>
            <a:picLocks noChangeAspect="1"/>
          </p:cNvPicPr>
          <p:nvPr/>
        </p:nvPicPr>
        <p:blipFill>
          <a:blip r:embed="rId2"/>
          <a:stretch>
            <a:fillRect/>
          </a:stretch>
        </p:blipFill>
        <p:spPr>
          <a:xfrm rot="21144205">
            <a:off x="709527" y="924928"/>
            <a:ext cx="11004884" cy="36997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83461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sign&#10;&#10;Description generated with high confidence"/>
          <p:cNvPicPr>
            <a:picLocks noChangeAspect="1"/>
          </p:cNvPicPr>
          <p:nvPr/>
        </p:nvPicPr>
        <p:blipFill>
          <a:blip r:embed="rId2"/>
          <a:stretch>
            <a:fillRect/>
          </a:stretch>
        </p:blipFill>
        <p:spPr>
          <a:xfrm>
            <a:off x="9487260" y="4218050"/>
            <a:ext cx="2174309" cy="22467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Picture 4" descr="A picture containing star, outdoor object&#10;&#10;Description generated with very high confidence"/>
          <p:cNvPicPr>
            <a:picLocks noChangeAspect="1"/>
          </p:cNvPicPr>
          <p:nvPr/>
        </p:nvPicPr>
        <p:blipFill>
          <a:blip r:embed="rId3"/>
          <a:stretch>
            <a:fillRect/>
          </a:stretch>
        </p:blipFill>
        <p:spPr>
          <a:xfrm>
            <a:off x="464410" y="201571"/>
            <a:ext cx="4439010" cy="324227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Picture 6" descr="A picture containing outdoor object, star&#10;&#10;Description generated with very high confidence"/>
          <p:cNvPicPr>
            <a:picLocks noChangeAspect="1"/>
          </p:cNvPicPr>
          <p:nvPr/>
        </p:nvPicPr>
        <p:blipFill>
          <a:blip r:embed="rId4"/>
          <a:stretch>
            <a:fillRect/>
          </a:stretch>
        </p:blipFill>
        <p:spPr>
          <a:xfrm rot="20514465">
            <a:off x="5584096" y="605804"/>
            <a:ext cx="4658584" cy="357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descr="A picture containing outdoor, sky, outdoor object, star&#10;&#10;Description generated with very high confidence"/>
          <p:cNvPicPr>
            <a:picLocks noChangeAspect="1"/>
          </p:cNvPicPr>
          <p:nvPr/>
        </p:nvPicPr>
        <p:blipFill>
          <a:blip r:embed="rId5"/>
          <a:stretch>
            <a:fillRect/>
          </a:stretch>
        </p:blipFill>
        <p:spPr>
          <a:xfrm rot="21075714">
            <a:off x="1040094" y="3335464"/>
            <a:ext cx="3863326" cy="29677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descr="A picture containing outdoor object, star&#10;&#10;Description generated with very high confidence"/>
          <p:cNvPicPr>
            <a:picLocks noChangeAspect="1"/>
          </p:cNvPicPr>
          <p:nvPr/>
        </p:nvPicPr>
        <p:blipFill>
          <a:blip r:embed="rId6"/>
          <a:stretch>
            <a:fillRect/>
          </a:stretch>
        </p:blipFill>
        <p:spPr>
          <a:xfrm rot="1092515">
            <a:off x="4940585" y="2644143"/>
            <a:ext cx="4820931" cy="371649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81525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CA74A9-D645-4732-A733-9F6B008E6FDC}"/>
              </a:ext>
            </a:extLst>
          </p:cNvPr>
          <p:cNvSpPr txBox="1"/>
          <p:nvPr/>
        </p:nvSpPr>
        <p:spPr>
          <a:xfrm>
            <a:off x="1166226" y="2017497"/>
            <a:ext cx="10299031" cy="3477875"/>
          </a:xfrm>
          <a:prstGeom prst="rect">
            <a:avLst/>
          </a:prstGeom>
          <a:noFill/>
        </p:spPr>
        <p:txBody>
          <a:bodyPr wrap="square" rtlCol="0">
            <a:spAutoFit/>
          </a:bodyPr>
          <a:lstStyle/>
          <a:p>
            <a:r>
              <a:rPr lang="en-US" sz="4400" b="1" baseline="30000" dirty="0">
                <a:ln>
                  <a:solidFill>
                    <a:schemeClr val="bg2">
                      <a:lumMod val="50000"/>
                    </a:schemeClr>
                  </a:solidFill>
                </a:ln>
                <a:solidFill>
                  <a:srgbClr val="FFC000"/>
                </a:solidFill>
                <a:latin typeface="Papyrus" panose="03070502060502030205" pitchFamily="66" charset="0"/>
              </a:rPr>
              <a:t>15 </a:t>
            </a:r>
            <a:r>
              <a:rPr lang="en-US" sz="4400" b="1" dirty="0">
                <a:ln>
                  <a:solidFill>
                    <a:schemeClr val="bg2">
                      <a:lumMod val="50000"/>
                    </a:schemeClr>
                  </a:solidFill>
                </a:ln>
                <a:solidFill>
                  <a:srgbClr val="FFC000"/>
                </a:solidFill>
                <a:latin typeface="Papyrus" panose="03070502060502030205" pitchFamily="66" charset="0"/>
              </a:rPr>
              <a:t>But sanctify the Lord God</a:t>
            </a:r>
            <a:r>
              <a:rPr lang="en-US" sz="4400" b="1" baseline="30000" dirty="0">
                <a:ln>
                  <a:solidFill>
                    <a:schemeClr val="bg2">
                      <a:lumMod val="50000"/>
                    </a:schemeClr>
                  </a:solidFill>
                </a:ln>
                <a:solidFill>
                  <a:srgbClr val="FFC000"/>
                </a:solidFill>
                <a:latin typeface="Papyrus" panose="03070502060502030205" pitchFamily="66" charset="0"/>
              </a:rPr>
              <a:t>[</a:t>
            </a:r>
            <a:r>
              <a:rPr lang="en-US" sz="4400" b="1" baseline="30000" dirty="0">
                <a:ln>
                  <a:solidFill>
                    <a:schemeClr val="bg2">
                      <a:lumMod val="50000"/>
                    </a:schemeClr>
                  </a:solidFill>
                </a:ln>
                <a:solidFill>
                  <a:srgbClr val="FFC000"/>
                </a:solidFill>
                <a:latin typeface="Papyrus" panose="03070502060502030205" pitchFamily="66" charset="0"/>
                <a:hlinkClick r:id="rId2" tooltip="See footnote a"/>
              </a:rPr>
              <a:t>a</a:t>
            </a:r>
            <a:r>
              <a:rPr lang="en-US" sz="4400" b="1" baseline="30000" dirty="0">
                <a:ln>
                  <a:solidFill>
                    <a:schemeClr val="bg2">
                      <a:lumMod val="50000"/>
                    </a:schemeClr>
                  </a:solidFill>
                </a:ln>
                <a:solidFill>
                  <a:srgbClr val="FFC000"/>
                </a:solidFill>
                <a:latin typeface="Papyrus" panose="03070502060502030205" pitchFamily="66" charset="0"/>
              </a:rPr>
              <a:t>]</a:t>
            </a:r>
            <a:r>
              <a:rPr lang="en-US" sz="4400" b="1" dirty="0">
                <a:ln>
                  <a:solidFill>
                    <a:schemeClr val="bg2">
                      <a:lumMod val="50000"/>
                    </a:schemeClr>
                  </a:solidFill>
                </a:ln>
                <a:solidFill>
                  <a:srgbClr val="FFC000"/>
                </a:solidFill>
                <a:latin typeface="Papyrus" panose="03070502060502030205" pitchFamily="66" charset="0"/>
              </a:rPr>
              <a:t> in your hearts, and always </a:t>
            </a:r>
            <a:r>
              <a:rPr lang="en-US" sz="4400" b="1" i="1" dirty="0">
                <a:ln>
                  <a:solidFill>
                    <a:schemeClr val="bg2">
                      <a:lumMod val="50000"/>
                    </a:schemeClr>
                  </a:solidFill>
                </a:ln>
                <a:solidFill>
                  <a:srgbClr val="FFC000"/>
                </a:solidFill>
                <a:latin typeface="Papyrus" panose="03070502060502030205" pitchFamily="66" charset="0"/>
              </a:rPr>
              <a:t>be</a:t>
            </a:r>
            <a:r>
              <a:rPr lang="en-US" sz="4400" b="1" dirty="0">
                <a:ln>
                  <a:solidFill>
                    <a:schemeClr val="bg2">
                      <a:lumMod val="50000"/>
                    </a:schemeClr>
                  </a:solidFill>
                </a:ln>
                <a:solidFill>
                  <a:srgbClr val="FFC000"/>
                </a:solidFill>
                <a:latin typeface="Papyrus" panose="03070502060502030205" pitchFamily="66" charset="0"/>
              </a:rPr>
              <a:t> ready to </a:t>
            </a:r>
            <a:r>
              <a:rPr lang="en-US" sz="4400" b="1" i="1" dirty="0">
                <a:ln>
                  <a:solidFill>
                    <a:schemeClr val="bg2">
                      <a:lumMod val="50000"/>
                    </a:schemeClr>
                  </a:solidFill>
                </a:ln>
                <a:solidFill>
                  <a:srgbClr val="FFC000"/>
                </a:solidFill>
                <a:latin typeface="Papyrus" panose="03070502060502030205" pitchFamily="66" charset="0"/>
              </a:rPr>
              <a:t>give</a:t>
            </a:r>
            <a:r>
              <a:rPr lang="en-US" sz="4400" b="1" dirty="0">
                <a:ln>
                  <a:solidFill>
                    <a:schemeClr val="bg2">
                      <a:lumMod val="50000"/>
                    </a:schemeClr>
                  </a:solidFill>
                </a:ln>
                <a:solidFill>
                  <a:srgbClr val="FFC000"/>
                </a:solidFill>
                <a:latin typeface="Papyrus" panose="03070502060502030205" pitchFamily="66" charset="0"/>
              </a:rPr>
              <a:t> a defense to everyone who asks you a reason for the hope that is in you, with meekness and fear;</a:t>
            </a:r>
          </a:p>
        </p:txBody>
      </p:sp>
      <p:sp>
        <p:nvSpPr>
          <p:cNvPr id="4" name="TextBox 3">
            <a:extLst>
              <a:ext uri="{FF2B5EF4-FFF2-40B4-BE49-F238E27FC236}">
                <a16:creationId xmlns:a16="http://schemas.microsoft.com/office/drawing/2014/main" id="{784BD7F6-4E88-48B0-B6BC-ABF256BCCB0A}"/>
              </a:ext>
            </a:extLst>
          </p:cNvPr>
          <p:cNvSpPr txBox="1"/>
          <p:nvPr/>
        </p:nvSpPr>
        <p:spPr>
          <a:xfrm>
            <a:off x="6390861" y="376087"/>
            <a:ext cx="5024700" cy="1107996"/>
          </a:xfrm>
          <a:prstGeom prst="rect">
            <a:avLst/>
          </a:prstGeom>
          <a:noFill/>
        </p:spPr>
        <p:txBody>
          <a:bodyPr wrap="square" rtlCol="0">
            <a:spAutoFit/>
          </a:bodyPr>
          <a:lstStyle/>
          <a:p>
            <a:r>
              <a:rPr lang="en-US" sz="6600" b="1" dirty="0">
                <a:solidFill>
                  <a:srgbClr val="FFC000"/>
                </a:solidFill>
                <a:latin typeface="Papyrus" panose="03070502060502030205" pitchFamily="66" charset="0"/>
              </a:rPr>
              <a:t>1 Peter 3: 15</a:t>
            </a:r>
          </a:p>
        </p:txBody>
      </p:sp>
      <p:pic>
        <p:nvPicPr>
          <p:cNvPr id="6" name="Picture 5" descr="A close up of a sign&#10;&#10;Description generated with high confidence">
            <a:extLst>
              <a:ext uri="{FF2B5EF4-FFF2-40B4-BE49-F238E27FC236}">
                <a16:creationId xmlns:a16="http://schemas.microsoft.com/office/drawing/2014/main" id="{E910109D-D860-466C-8BF7-F193C9AC638C}"/>
              </a:ext>
            </a:extLst>
          </p:cNvPr>
          <p:cNvPicPr>
            <a:picLocks noChangeAspect="1"/>
          </p:cNvPicPr>
          <p:nvPr/>
        </p:nvPicPr>
        <p:blipFill>
          <a:blip r:embed="rId3"/>
          <a:stretch>
            <a:fillRect/>
          </a:stretch>
        </p:blipFill>
        <p:spPr>
          <a:xfrm>
            <a:off x="9290948" y="4506284"/>
            <a:ext cx="2174309" cy="22467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84803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CA74A9-D645-4732-A733-9F6B008E6FDC}"/>
              </a:ext>
            </a:extLst>
          </p:cNvPr>
          <p:cNvSpPr txBox="1"/>
          <p:nvPr/>
        </p:nvSpPr>
        <p:spPr>
          <a:xfrm>
            <a:off x="1166226" y="2017497"/>
            <a:ext cx="10299031" cy="2308324"/>
          </a:xfrm>
          <a:prstGeom prst="rect">
            <a:avLst/>
          </a:prstGeom>
          <a:noFill/>
        </p:spPr>
        <p:txBody>
          <a:bodyPr wrap="square" rtlCol="0">
            <a:spAutoFit/>
          </a:bodyPr>
          <a:lstStyle/>
          <a:p>
            <a:r>
              <a:rPr lang="en-US" sz="4800" b="1" baseline="30000" dirty="0">
                <a:ln>
                  <a:solidFill>
                    <a:schemeClr val="bg2">
                      <a:lumMod val="50000"/>
                    </a:schemeClr>
                  </a:solidFill>
                </a:ln>
                <a:solidFill>
                  <a:srgbClr val="FFC000"/>
                </a:solidFill>
                <a:latin typeface="Papyrus" panose="03070502060502030205" pitchFamily="66" charset="0"/>
              </a:rPr>
              <a:t>15 </a:t>
            </a:r>
            <a:r>
              <a:rPr lang="en-US" sz="4800" b="1" dirty="0">
                <a:ln>
                  <a:solidFill>
                    <a:schemeClr val="bg2">
                      <a:lumMod val="50000"/>
                    </a:schemeClr>
                  </a:solidFill>
                </a:ln>
                <a:solidFill>
                  <a:srgbClr val="FFC000"/>
                </a:solidFill>
                <a:latin typeface="Papyrus" panose="03070502060502030205" pitchFamily="66" charset="0"/>
              </a:rPr>
              <a:t>for I will give you a mouth and wisdom which all your adversaries will not be able to contradict or resist.</a:t>
            </a:r>
          </a:p>
        </p:txBody>
      </p:sp>
      <p:sp>
        <p:nvSpPr>
          <p:cNvPr id="4" name="TextBox 3">
            <a:extLst>
              <a:ext uri="{FF2B5EF4-FFF2-40B4-BE49-F238E27FC236}">
                <a16:creationId xmlns:a16="http://schemas.microsoft.com/office/drawing/2014/main" id="{784BD7F6-4E88-48B0-B6BC-ABF256BCCB0A}"/>
              </a:ext>
            </a:extLst>
          </p:cNvPr>
          <p:cNvSpPr txBox="1"/>
          <p:nvPr/>
        </p:nvSpPr>
        <p:spPr>
          <a:xfrm>
            <a:off x="6440557" y="366148"/>
            <a:ext cx="5024700" cy="1107996"/>
          </a:xfrm>
          <a:prstGeom prst="rect">
            <a:avLst/>
          </a:prstGeom>
          <a:noFill/>
        </p:spPr>
        <p:txBody>
          <a:bodyPr wrap="square" rtlCol="0">
            <a:spAutoFit/>
          </a:bodyPr>
          <a:lstStyle/>
          <a:p>
            <a:r>
              <a:rPr lang="en-US" sz="6600" b="1" dirty="0">
                <a:solidFill>
                  <a:srgbClr val="FFC000"/>
                </a:solidFill>
                <a:latin typeface="Papyrus" panose="03070502060502030205" pitchFamily="66" charset="0"/>
              </a:rPr>
              <a:t>Luke 21: 15</a:t>
            </a:r>
          </a:p>
        </p:txBody>
      </p:sp>
      <p:pic>
        <p:nvPicPr>
          <p:cNvPr id="6" name="Picture 5" descr="A close up of a sign&#10;&#10;Description generated with high confidence">
            <a:extLst>
              <a:ext uri="{FF2B5EF4-FFF2-40B4-BE49-F238E27FC236}">
                <a16:creationId xmlns:a16="http://schemas.microsoft.com/office/drawing/2014/main" id="{E910109D-D860-466C-8BF7-F193C9AC638C}"/>
              </a:ext>
            </a:extLst>
          </p:cNvPr>
          <p:cNvPicPr>
            <a:picLocks noChangeAspect="1"/>
          </p:cNvPicPr>
          <p:nvPr/>
        </p:nvPicPr>
        <p:blipFill>
          <a:blip r:embed="rId2"/>
          <a:stretch>
            <a:fillRect/>
          </a:stretch>
        </p:blipFill>
        <p:spPr>
          <a:xfrm>
            <a:off x="9290948" y="4506284"/>
            <a:ext cx="2174309" cy="22467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50767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CA74A9-D645-4732-A733-9F6B008E6FDC}"/>
              </a:ext>
            </a:extLst>
          </p:cNvPr>
          <p:cNvSpPr txBox="1"/>
          <p:nvPr/>
        </p:nvSpPr>
        <p:spPr>
          <a:xfrm>
            <a:off x="1166226" y="2017497"/>
            <a:ext cx="10299031" cy="2554545"/>
          </a:xfrm>
          <a:prstGeom prst="rect">
            <a:avLst/>
          </a:prstGeom>
          <a:noFill/>
        </p:spPr>
        <p:txBody>
          <a:bodyPr wrap="square" rtlCol="0">
            <a:spAutoFit/>
          </a:bodyPr>
          <a:lstStyle/>
          <a:p>
            <a:r>
              <a:rPr lang="en-US" sz="4000" b="1" baseline="30000" dirty="0">
                <a:ln>
                  <a:solidFill>
                    <a:schemeClr val="bg2">
                      <a:lumMod val="50000"/>
                    </a:schemeClr>
                  </a:solidFill>
                </a:ln>
                <a:solidFill>
                  <a:srgbClr val="FFC000"/>
                </a:solidFill>
                <a:latin typeface="Papyrus" panose="03070502060502030205" pitchFamily="66" charset="0"/>
              </a:rPr>
              <a:t>6 </a:t>
            </a:r>
            <a:r>
              <a:rPr lang="en-US" sz="4000" b="1" dirty="0">
                <a:ln>
                  <a:solidFill>
                    <a:schemeClr val="bg2">
                      <a:lumMod val="50000"/>
                    </a:schemeClr>
                  </a:solidFill>
                </a:ln>
                <a:solidFill>
                  <a:srgbClr val="FFC000"/>
                </a:solidFill>
                <a:latin typeface="Papyrus" panose="03070502060502030205" pitchFamily="66" charset="0"/>
              </a:rPr>
              <a:t>Be strong and of good courage, do not fear nor be afraid of them; for the </a:t>
            </a:r>
            <a:r>
              <a:rPr lang="en-US" sz="4000" b="1" cap="small" dirty="0">
                <a:ln>
                  <a:solidFill>
                    <a:schemeClr val="bg2">
                      <a:lumMod val="50000"/>
                    </a:schemeClr>
                  </a:solidFill>
                </a:ln>
                <a:solidFill>
                  <a:srgbClr val="FFC000"/>
                </a:solidFill>
                <a:latin typeface="Papyrus" panose="03070502060502030205" pitchFamily="66" charset="0"/>
              </a:rPr>
              <a:t>Lord</a:t>
            </a:r>
            <a:r>
              <a:rPr lang="en-US" sz="4000" b="1" dirty="0">
                <a:ln>
                  <a:solidFill>
                    <a:schemeClr val="bg2">
                      <a:lumMod val="50000"/>
                    </a:schemeClr>
                  </a:solidFill>
                </a:ln>
                <a:solidFill>
                  <a:srgbClr val="FFC000"/>
                </a:solidFill>
                <a:latin typeface="Papyrus" panose="03070502060502030205" pitchFamily="66" charset="0"/>
              </a:rPr>
              <a:t> your God, He </a:t>
            </a:r>
            <a:r>
              <a:rPr lang="en-US" sz="4000" b="1" i="1" dirty="0">
                <a:ln>
                  <a:solidFill>
                    <a:schemeClr val="bg2">
                      <a:lumMod val="50000"/>
                    </a:schemeClr>
                  </a:solidFill>
                </a:ln>
                <a:solidFill>
                  <a:srgbClr val="FFC000"/>
                </a:solidFill>
                <a:latin typeface="Papyrus" panose="03070502060502030205" pitchFamily="66" charset="0"/>
              </a:rPr>
              <a:t>is</a:t>
            </a:r>
            <a:r>
              <a:rPr lang="en-US" sz="4000" b="1" dirty="0">
                <a:ln>
                  <a:solidFill>
                    <a:schemeClr val="bg2">
                      <a:lumMod val="50000"/>
                    </a:schemeClr>
                  </a:solidFill>
                </a:ln>
                <a:solidFill>
                  <a:srgbClr val="FFC000"/>
                </a:solidFill>
                <a:latin typeface="Papyrus" panose="03070502060502030205" pitchFamily="66" charset="0"/>
              </a:rPr>
              <a:t> the One who goes with you. He will not leave you nor forsake you.”</a:t>
            </a:r>
          </a:p>
        </p:txBody>
      </p:sp>
      <p:sp>
        <p:nvSpPr>
          <p:cNvPr id="4" name="TextBox 3">
            <a:extLst>
              <a:ext uri="{FF2B5EF4-FFF2-40B4-BE49-F238E27FC236}">
                <a16:creationId xmlns:a16="http://schemas.microsoft.com/office/drawing/2014/main" id="{784BD7F6-4E88-48B0-B6BC-ABF256BCCB0A}"/>
              </a:ext>
            </a:extLst>
          </p:cNvPr>
          <p:cNvSpPr txBox="1"/>
          <p:nvPr/>
        </p:nvSpPr>
        <p:spPr>
          <a:xfrm>
            <a:off x="6440557" y="366148"/>
            <a:ext cx="5024700" cy="1107996"/>
          </a:xfrm>
          <a:prstGeom prst="rect">
            <a:avLst/>
          </a:prstGeom>
          <a:noFill/>
        </p:spPr>
        <p:txBody>
          <a:bodyPr wrap="square" rtlCol="0">
            <a:spAutoFit/>
          </a:bodyPr>
          <a:lstStyle/>
          <a:p>
            <a:r>
              <a:rPr lang="en-US" sz="6600" b="1" dirty="0">
                <a:solidFill>
                  <a:srgbClr val="FFC000"/>
                </a:solidFill>
                <a:latin typeface="Papyrus" panose="03070502060502030205" pitchFamily="66" charset="0"/>
              </a:rPr>
              <a:t>Deut. 31: 6</a:t>
            </a:r>
          </a:p>
        </p:txBody>
      </p:sp>
      <p:pic>
        <p:nvPicPr>
          <p:cNvPr id="6" name="Picture 5" descr="A close up of a sign&#10;&#10;Description generated with high confidence">
            <a:extLst>
              <a:ext uri="{FF2B5EF4-FFF2-40B4-BE49-F238E27FC236}">
                <a16:creationId xmlns:a16="http://schemas.microsoft.com/office/drawing/2014/main" id="{E910109D-D860-466C-8BF7-F193C9AC638C}"/>
              </a:ext>
            </a:extLst>
          </p:cNvPr>
          <p:cNvPicPr>
            <a:picLocks noChangeAspect="1"/>
          </p:cNvPicPr>
          <p:nvPr/>
        </p:nvPicPr>
        <p:blipFill>
          <a:blip r:embed="rId2"/>
          <a:stretch>
            <a:fillRect/>
          </a:stretch>
        </p:blipFill>
        <p:spPr>
          <a:xfrm>
            <a:off x="9290948" y="4506284"/>
            <a:ext cx="2174309" cy="22467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79944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59000" y="1384147"/>
            <a:ext cx="11430000" cy="3886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24096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9000"/>
                                        <p:tgtEl>
                                          <p:spTgt spid="6"/>
                                        </p:tgtEl>
                                      </p:cBhvr>
                                    </p:animEffect>
                                    <p:anim calcmode="lin" valueType="num">
                                      <p:cBhvr>
                                        <p:cTn id="8" dur="59000" fill="hold"/>
                                        <p:tgtEl>
                                          <p:spTgt spid="6"/>
                                        </p:tgtEl>
                                        <p:attrNameLst>
                                          <p:attrName>ppt_w</p:attrName>
                                        </p:attrNameLst>
                                      </p:cBhvr>
                                      <p:tavLst>
                                        <p:tav tm="0" fmla="#ppt_w*sin(2.5*pi*$)">
                                          <p:val>
                                            <p:fltVal val="0"/>
                                          </p:val>
                                        </p:tav>
                                        <p:tav tm="100000">
                                          <p:val>
                                            <p:fltVal val="1"/>
                                          </p:val>
                                        </p:tav>
                                      </p:tavLst>
                                    </p:anim>
                                    <p:anim calcmode="lin" valueType="num">
                                      <p:cBhvr>
                                        <p:cTn id="9" dur="59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sign&#10;&#10;Description generated with high confidence"/>
          <p:cNvPicPr>
            <a:picLocks noChangeAspect="1"/>
          </p:cNvPicPr>
          <p:nvPr/>
        </p:nvPicPr>
        <p:blipFill>
          <a:blip r:embed="rId2"/>
          <a:stretch>
            <a:fillRect/>
          </a:stretch>
        </p:blipFill>
        <p:spPr>
          <a:xfrm>
            <a:off x="9487260" y="4218050"/>
            <a:ext cx="2174309" cy="22467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 name="Picture 2" descr="A picture containing outdoor object, star&#10;&#10;Description generated with very high confidence"/>
          <p:cNvPicPr>
            <a:picLocks noChangeAspect="1"/>
          </p:cNvPicPr>
          <p:nvPr/>
        </p:nvPicPr>
        <p:blipFill>
          <a:blip r:embed="rId3"/>
          <a:stretch>
            <a:fillRect/>
          </a:stretch>
        </p:blipFill>
        <p:spPr>
          <a:xfrm rot="21247674">
            <a:off x="905810" y="385506"/>
            <a:ext cx="7921695" cy="63373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848095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sign&#10;&#10;Description generated with high confidence"/>
          <p:cNvPicPr>
            <a:picLocks noChangeAspect="1"/>
          </p:cNvPicPr>
          <p:nvPr/>
        </p:nvPicPr>
        <p:blipFill>
          <a:blip r:embed="rId2"/>
          <a:stretch>
            <a:fillRect/>
          </a:stretch>
        </p:blipFill>
        <p:spPr>
          <a:xfrm>
            <a:off x="9487260" y="4218050"/>
            <a:ext cx="2174309" cy="22467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TextBox 2"/>
          <p:cNvSpPr txBox="1"/>
          <p:nvPr/>
        </p:nvSpPr>
        <p:spPr>
          <a:xfrm>
            <a:off x="6957861" y="376087"/>
            <a:ext cx="4457700" cy="1015663"/>
          </a:xfrm>
          <a:prstGeom prst="rect">
            <a:avLst/>
          </a:prstGeom>
          <a:noFill/>
        </p:spPr>
        <p:txBody>
          <a:bodyPr wrap="square" rtlCol="0">
            <a:spAutoFit/>
          </a:bodyPr>
          <a:lstStyle/>
          <a:p>
            <a:r>
              <a:rPr lang="en-US" sz="6000" dirty="0">
                <a:solidFill>
                  <a:srgbClr val="FFC000"/>
                </a:solidFill>
                <a:latin typeface="Papyrus" panose="03070502060502030205" pitchFamily="66" charset="0"/>
              </a:rPr>
              <a:t>John 1:12</a:t>
            </a:r>
          </a:p>
        </p:txBody>
      </p:sp>
      <p:sp>
        <p:nvSpPr>
          <p:cNvPr id="4" name="TextBox 3"/>
          <p:cNvSpPr txBox="1"/>
          <p:nvPr/>
        </p:nvSpPr>
        <p:spPr>
          <a:xfrm>
            <a:off x="1116530" y="1709384"/>
            <a:ext cx="10299031" cy="3046988"/>
          </a:xfrm>
          <a:prstGeom prst="rect">
            <a:avLst/>
          </a:prstGeom>
          <a:noFill/>
        </p:spPr>
        <p:txBody>
          <a:bodyPr wrap="square" rtlCol="0">
            <a:spAutoFit/>
          </a:bodyPr>
          <a:lstStyle/>
          <a:p>
            <a:r>
              <a:rPr lang="en-US" sz="4800" b="1" baseline="30000" dirty="0">
                <a:solidFill>
                  <a:srgbClr val="FFC000"/>
                </a:solidFill>
                <a:latin typeface="Papyrus" panose="03070502060502030205" pitchFamily="66" charset="0"/>
              </a:rPr>
              <a:t>12 </a:t>
            </a:r>
            <a:r>
              <a:rPr lang="en-US" sz="4800" dirty="0">
                <a:solidFill>
                  <a:srgbClr val="FFC000"/>
                </a:solidFill>
                <a:latin typeface="Papyrus" panose="03070502060502030205" pitchFamily="66" charset="0"/>
              </a:rPr>
              <a:t>But as many as received Him, to them He gave the right </a:t>
            </a:r>
            <a:r>
              <a:rPr lang="en-US" sz="4800" dirty="0">
                <a:latin typeface="Papyrus" panose="03070502060502030205" pitchFamily="66" charset="0"/>
              </a:rPr>
              <a:t>(power / authority) </a:t>
            </a:r>
            <a:r>
              <a:rPr lang="en-US" sz="4800" dirty="0">
                <a:solidFill>
                  <a:srgbClr val="FFC000"/>
                </a:solidFill>
                <a:latin typeface="Papyrus" panose="03070502060502030205" pitchFamily="66" charset="0"/>
              </a:rPr>
              <a:t>to become children of God, to those who believe in His name:</a:t>
            </a:r>
          </a:p>
        </p:txBody>
      </p:sp>
    </p:spTree>
    <p:extLst>
      <p:ext uri="{BB962C8B-B14F-4D97-AF65-F5344CB8AC3E}">
        <p14:creationId xmlns:p14="http://schemas.microsoft.com/office/powerpoint/2010/main" val="55093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5614" y="3305502"/>
            <a:ext cx="9448800" cy="1825096"/>
          </a:xfrm>
        </p:spPr>
        <p:txBody>
          <a:bodyPr>
            <a:noAutofit/>
          </a:bodyPr>
          <a:lstStyle/>
          <a:p>
            <a:pPr algn="ctr"/>
            <a:r>
              <a:rPr lang="en-US" sz="8000" cap="none" dirty="0">
                <a:ln w="0"/>
                <a:effectLst>
                  <a:outerShdw blurRad="38100" dist="19050" dir="2700000" algn="tl" rotWithShape="0">
                    <a:schemeClr val="dk1">
                      <a:alpha val="40000"/>
                    </a:schemeClr>
                  </a:outerShdw>
                </a:effectLst>
                <a:latin typeface="Papyrus" panose="03070502060502030205" pitchFamily="66" charset="0"/>
              </a:rPr>
              <a:t>What does it mean to become a child of God?</a:t>
            </a:r>
          </a:p>
        </p:txBody>
      </p:sp>
      <p:pic>
        <p:nvPicPr>
          <p:cNvPr id="8" name="Picture 7" descr="A close up of a sign&#10;&#10;Description generated with high confidence"/>
          <p:cNvPicPr>
            <a:picLocks noChangeAspect="1"/>
          </p:cNvPicPr>
          <p:nvPr/>
        </p:nvPicPr>
        <p:blipFill>
          <a:blip r:embed="rId2"/>
          <a:stretch>
            <a:fillRect/>
          </a:stretch>
        </p:blipFill>
        <p:spPr>
          <a:xfrm>
            <a:off x="9487260" y="4218050"/>
            <a:ext cx="2174309" cy="22467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77057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5614" y="3305502"/>
            <a:ext cx="9448800" cy="1825096"/>
          </a:xfrm>
        </p:spPr>
        <p:txBody>
          <a:bodyPr>
            <a:noAutofit/>
          </a:bodyPr>
          <a:lstStyle/>
          <a:p>
            <a:pPr algn="ctr"/>
            <a:r>
              <a:rPr lang="en-US" sz="8000" cap="none" dirty="0">
                <a:ln w="12700">
                  <a:solidFill>
                    <a:srgbClr val="FF0000"/>
                  </a:solidFill>
                </a:ln>
                <a:solidFill>
                  <a:srgbClr val="FFC000"/>
                </a:solidFill>
                <a:effectLst>
                  <a:outerShdw blurRad="38100" dist="19050" dir="2700000" algn="tl" rotWithShape="0">
                    <a:schemeClr val="dk1">
                      <a:alpha val="40000"/>
                    </a:schemeClr>
                  </a:outerShdw>
                </a:effectLst>
                <a:latin typeface="Papyrus" panose="03070502060502030205" pitchFamily="66" charset="0"/>
              </a:rPr>
              <a:t>God wants to add you and me to His Divine family.</a:t>
            </a:r>
          </a:p>
        </p:txBody>
      </p:sp>
      <p:pic>
        <p:nvPicPr>
          <p:cNvPr id="8" name="Picture 7" descr="A close up of a sign&#10;&#10;Description generated with high confidence"/>
          <p:cNvPicPr>
            <a:picLocks noChangeAspect="1"/>
          </p:cNvPicPr>
          <p:nvPr/>
        </p:nvPicPr>
        <p:blipFill>
          <a:blip r:embed="rId2"/>
          <a:stretch>
            <a:fillRect/>
          </a:stretch>
        </p:blipFill>
        <p:spPr>
          <a:xfrm>
            <a:off x="9487260" y="4218050"/>
            <a:ext cx="2174309" cy="22467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44292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sign&#10;&#10;Description generated with high confidence"/>
          <p:cNvPicPr>
            <a:picLocks noChangeAspect="1"/>
          </p:cNvPicPr>
          <p:nvPr/>
        </p:nvPicPr>
        <p:blipFill>
          <a:blip r:embed="rId2"/>
          <a:stretch>
            <a:fillRect/>
          </a:stretch>
        </p:blipFill>
        <p:spPr>
          <a:xfrm>
            <a:off x="9487260" y="4218050"/>
            <a:ext cx="2174309" cy="22467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TextBox 2"/>
          <p:cNvSpPr txBox="1"/>
          <p:nvPr/>
        </p:nvSpPr>
        <p:spPr>
          <a:xfrm>
            <a:off x="5505651" y="376087"/>
            <a:ext cx="5909910" cy="1015663"/>
          </a:xfrm>
          <a:prstGeom prst="rect">
            <a:avLst/>
          </a:prstGeom>
          <a:noFill/>
        </p:spPr>
        <p:txBody>
          <a:bodyPr wrap="square" rtlCol="0">
            <a:spAutoFit/>
          </a:bodyPr>
          <a:lstStyle/>
          <a:p>
            <a:r>
              <a:rPr lang="en-US" sz="6000" dirty="0">
                <a:solidFill>
                  <a:srgbClr val="FFC000"/>
                </a:solidFill>
                <a:latin typeface="Papyrus" panose="03070502060502030205" pitchFamily="66" charset="0"/>
              </a:rPr>
              <a:t>Romans 8: 13-14</a:t>
            </a:r>
          </a:p>
        </p:txBody>
      </p:sp>
      <p:sp>
        <p:nvSpPr>
          <p:cNvPr id="4" name="TextBox 3"/>
          <p:cNvSpPr txBox="1"/>
          <p:nvPr/>
        </p:nvSpPr>
        <p:spPr>
          <a:xfrm>
            <a:off x="1116530" y="1709384"/>
            <a:ext cx="10299031" cy="3477875"/>
          </a:xfrm>
          <a:prstGeom prst="rect">
            <a:avLst/>
          </a:prstGeom>
          <a:noFill/>
        </p:spPr>
        <p:txBody>
          <a:bodyPr wrap="square" rtlCol="0">
            <a:spAutoFit/>
          </a:bodyPr>
          <a:lstStyle/>
          <a:p>
            <a:r>
              <a:rPr lang="en-US" sz="4400" b="1" baseline="30000" dirty="0">
                <a:solidFill>
                  <a:srgbClr val="FFC000"/>
                </a:solidFill>
                <a:latin typeface="Papyrus" panose="03070502060502030205" pitchFamily="66" charset="0"/>
              </a:rPr>
              <a:t>13 </a:t>
            </a:r>
            <a:r>
              <a:rPr lang="en-US" sz="4400" dirty="0">
                <a:solidFill>
                  <a:srgbClr val="FFC000"/>
                </a:solidFill>
                <a:latin typeface="Papyrus" panose="03070502060502030205" pitchFamily="66" charset="0"/>
              </a:rPr>
              <a:t>For if you live according to the flesh you will die; but if by the Spirit you put to death the deeds of the body, you will live. </a:t>
            </a:r>
            <a:r>
              <a:rPr lang="en-US" sz="4400" b="1" baseline="30000" dirty="0">
                <a:solidFill>
                  <a:srgbClr val="FFC000"/>
                </a:solidFill>
                <a:latin typeface="Papyrus" panose="03070502060502030205" pitchFamily="66" charset="0"/>
              </a:rPr>
              <a:t>14 </a:t>
            </a:r>
            <a:r>
              <a:rPr lang="en-US" sz="4400" dirty="0">
                <a:solidFill>
                  <a:srgbClr val="FFC000"/>
                </a:solidFill>
                <a:latin typeface="Papyrus" panose="03070502060502030205" pitchFamily="66" charset="0"/>
              </a:rPr>
              <a:t>For as many as are led by the Spirit of God, these are sons of God.</a:t>
            </a:r>
          </a:p>
        </p:txBody>
      </p:sp>
    </p:spTree>
    <p:extLst>
      <p:ext uri="{BB962C8B-B14F-4D97-AF65-F5344CB8AC3E}">
        <p14:creationId xmlns:p14="http://schemas.microsoft.com/office/powerpoint/2010/main" val="1560935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5614" y="3305502"/>
            <a:ext cx="9448800" cy="1825096"/>
          </a:xfrm>
        </p:spPr>
        <p:txBody>
          <a:bodyPr>
            <a:noAutofit/>
          </a:bodyPr>
          <a:lstStyle/>
          <a:p>
            <a:pPr algn="ctr"/>
            <a:r>
              <a:rPr lang="en-US" sz="8000" cap="none" dirty="0">
                <a:ln w="0"/>
                <a:effectLst>
                  <a:outerShdw blurRad="38100" dist="19050" dir="2700000" algn="tl" rotWithShape="0">
                    <a:schemeClr val="dk1">
                      <a:alpha val="40000"/>
                    </a:schemeClr>
                  </a:outerShdw>
                </a:effectLst>
                <a:latin typeface="Papyrus" panose="03070502060502030205" pitchFamily="66" charset="0"/>
              </a:rPr>
              <a:t>What does it mean to be led by God’s spirit?</a:t>
            </a:r>
          </a:p>
        </p:txBody>
      </p:sp>
      <p:pic>
        <p:nvPicPr>
          <p:cNvPr id="8" name="Picture 7" descr="A close up of a sign&#10;&#10;Description generated with high confidence"/>
          <p:cNvPicPr>
            <a:picLocks noChangeAspect="1"/>
          </p:cNvPicPr>
          <p:nvPr/>
        </p:nvPicPr>
        <p:blipFill>
          <a:blip r:embed="rId2"/>
          <a:stretch>
            <a:fillRect/>
          </a:stretch>
        </p:blipFill>
        <p:spPr>
          <a:xfrm>
            <a:off x="9487260" y="4218050"/>
            <a:ext cx="2174309" cy="22467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785034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209</TotalTime>
  <Words>243</Words>
  <Application>Microsoft Office PowerPoint</Application>
  <PresentationFormat>Widescreen</PresentationFormat>
  <Paragraphs>42</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Century Gothic</vt:lpstr>
      <vt:lpstr>Papyrus</vt:lpstr>
      <vt:lpstr>Vapor Trail</vt:lpstr>
      <vt:lpstr>LEARN FROM  GOD</vt:lpstr>
      <vt:lpstr>Why should we learn from God?</vt:lpstr>
      <vt:lpstr>PowerPoint Presentation</vt:lpstr>
      <vt:lpstr>PowerPoint Presentation</vt:lpstr>
      <vt:lpstr>PowerPoint Presentation</vt:lpstr>
      <vt:lpstr>What does it mean to become a child of God?</vt:lpstr>
      <vt:lpstr>God wants to add you and me to His Divine family.</vt:lpstr>
      <vt:lpstr>PowerPoint Presentation</vt:lpstr>
      <vt:lpstr>What does it mean to be led by God’s spirit?</vt:lpstr>
      <vt:lpstr>How many decisions do we make every day?</vt:lpstr>
      <vt:lpstr>Various internet sources estimate that an adult makes about 35,000 remotely conscious decisions each day.</vt:lpstr>
      <vt:lpstr>How does God’s word help with those decisions?</vt:lpstr>
      <vt:lpstr>PowerPoint Presentation</vt:lpstr>
      <vt:lpstr>PowerPoint Presentation</vt:lpstr>
      <vt:lpstr>How do all things work together for good?</vt:lpstr>
      <vt:lpstr>How does truth set us apart from the world?</vt:lpstr>
      <vt:lpstr>PowerPoint Presentation</vt:lpstr>
      <vt:lpstr>So how do we learn from God?</vt:lpstr>
      <vt:lpstr>What are 3 ways to learn from God?</vt:lpstr>
      <vt:lpstr>PowerPoint Presentation</vt:lpstr>
      <vt:lpstr>What is the difference between hearing and doing?</vt:lpstr>
      <vt:lpstr>Can Bible study be fun?  Can you learn new things?</vt:lpstr>
      <vt:lpstr>PowerPoint Presentation</vt:lpstr>
      <vt:lpstr>PowerPoint Presentation</vt:lpstr>
      <vt:lpstr>What are some creative ways to read or listen to your Bible?</vt:lpstr>
      <vt:lpstr>What are some good things to remember when attending Sabbath Services?</vt:lpstr>
      <vt:lpstr>You are preparing to be a leader in the Church in coming years.  What does God require of a leader?</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 FROM GOD</dc:title>
  <dc:creator>Jim Call</dc:creator>
  <cp:lastModifiedBy>Jim Call</cp:lastModifiedBy>
  <cp:revision>25</cp:revision>
  <dcterms:created xsi:type="dcterms:W3CDTF">2017-05-13T01:17:53Z</dcterms:created>
  <dcterms:modified xsi:type="dcterms:W3CDTF">2017-07-08T01:59:44Z</dcterms:modified>
</cp:coreProperties>
</file>