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3"/>
  </p:notesMasterIdLst>
  <p:handoutMasterIdLst>
    <p:handoutMasterId r:id="rId34"/>
  </p:handoutMasterIdLst>
  <p:sldIdLst>
    <p:sldId id="468" r:id="rId3"/>
    <p:sldId id="469" r:id="rId4"/>
    <p:sldId id="486" r:id="rId5"/>
    <p:sldId id="487" r:id="rId6"/>
    <p:sldId id="488" r:id="rId7"/>
    <p:sldId id="490" r:id="rId8"/>
    <p:sldId id="489" r:id="rId9"/>
    <p:sldId id="470" r:id="rId10"/>
    <p:sldId id="491" r:id="rId11"/>
    <p:sldId id="492" r:id="rId12"/>
    <p:sldId id="493" r:id="rId13"/>
    <p:sldId id="512" r:id="rId14"/>
    <p:sldId id="495" r:id="rId15"/>
    <p:sldId id="513" r:id="rId16"/>
    <p:sldId id="498" r:id="rId17"/>
    <p:sldId id="499" r:id="rId18"/>
    <p:sldId id="500" r:id="rId19"/>
    <p:sldId id="501" r:id="rId20"/>
    <p:sldId id="502" r:id="rId21"/>
    <p:sldId id="503" r:id="rId22"/>
    <p:sldId id="504" r:id="rId23"/>
    <p:sldId id="505" r:id="rId24"/>
    <p:sldId id="506" r:id="rId25"/>
    <p:sldId id="507" r:id="rId26"/>
    <p:sldId id="496" r:id="rId27"/>
    <p:sldId id="497" r:id="rId28"/>
    <p:sldId id="508" r:id="rId29"/>
    <p:sldId id="509" r:id="rId30"/>
    <p:sldId id="510" r:id="rId31"/>
    <p:sldId id="51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398" autoAdjust="0"/>
    <p:restoredTop sz="66428" autoAdjust="0"/>
  </p:normalViewPr>
  <p:slideViewPr>
    <p:cSldViewPr>
      <p:cViewPr varScale="1">
        <p:scale>
          <a:sx n="84" d="100"/>
          <a:sy n="84" d="100"/>
        </p:scale>
        <p:origin x="1992" y="90"/>
      </p:cViewPr>
      <p:guideLst>
        <p:guide orient="horz" pos="2160"/>
        <p:guide pos="2880"/>
      </p:guideLst>
    </p:cSldViewPr>
  </p:slideViewPr>
  <p:outlineViewPr>
    <p:cViewPr>
      <p:scale>
        <a:sx n="33" d="100"/>
        <a:sy n="33" d="100"/>
      </p:scale>
      <p:origin x="0" y="-1396"/>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71" d="100"/>
          <a:sy n="71" d="100"/>
        </p:scale>
        <p:origin x="3029"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FEDA74-D55D-4C75-8895-02049F167266}" type="datetimeFigureOut">
              <a:rPr lang="en-US" smtClean="0"/>
              <a:pPr/>
              <a:t>9/13/2019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A40048-7365-4213-821D-BCCF3E3806CC}" type="slidenum">
              <a:rPr lang="en-US" smtClean="0"/>
              <a:pPr/>
              <a:t>‹#›</a:t>
            </a:fld>
            <a:endParaRPr lang="en-US" dirty="0"/>
          </a:p>
        </p:txBody>
      </p:sp>
    </p:spTree>
    <p:extLst>
      <p:ext uri="{BB962C8B-B14F-4D97-AF65-F5344CB8AC3E}">
        <p14:creationId xmlns:p14="http://schemas.microsoft.com/office/powerpoint/2010/main" val="2518390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8EABCE-C855-4B92-B071-560F5A777146}" type="datetimeFigureOut">
              <a:rPr lang="en-US" smtClean="0"/>
              <a:pPr/>
              <a:t>9/13/2019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65BFDD-EEDA-47A4-9EDF-F8EB36F9B80A}" type="slidenum">
              <a:rPr lang="en-US" smtClean="0"/>
              <a:pPr/>
              <a:t>‹#›</a:t>
            </a:fld>
            <a:endParaRPr lang="en-US" dirty="0"/>
          </a:p>
        </p:txBody>
      </p:sp>
    </p:spTree>
    <p:extLst>
      <p:ext uri="{BB962C8B-B14F-4D97-AF65-F5344CB8AC3E}">
        <p14:creationId xmlns:p14="http://schemas.microsoft.com/office/powerpoint/2010/main" val="4063660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iblegateway.com/passage/?search=Genesis+1%2C2%3A1-2&amp;version=NKJV;NIV#fen-NIV-26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iblegateway.com/passage/?search=Eze+28%3A14-15&amp;version=NLT#fen-NLT-21148a"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biblegateway.com/passage/?search=Job+38%3A4-7&amp;version=NIV#fen-NIV-13801a"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iblegateway.com/passage/?search=Isa+45%3A18&amp;version=NKJV#fen-NKJV-18580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iblegateway.com/passage/?search=Rev+12%3A7-9&amp;version=NKJV#fen-NKJV-30900a"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biblegateway.com/passage/?search=Rev+12%3A7-9&amp;version=NKJV#fen-NKJV-30900b"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iblegateway.com/passage/?search=Rev+21%3A23&amp;version=NKJV#fen-NKJV-31077a"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biblegateway.com/passage/?search=Rev+21%3A23&amp;version=NKJV#fen-NKJV-31077b"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biblegateway.com/passage/?search=Gen+1&amp;version=NIV#fen-NIV-26a"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biblegateway.com/passage/?search=Psa+8%3A3-8&amp;version=NIV#fen-NIV-14017a" TargetMode="External"/><Relationship Id="rId7" Type="http://schemas.openxmlformats.org/officeDocument/2006/relationships/hyperlink" Target="https://www.biblegateway.com/passage/?search=Psa+8%3A3-8&amp;version=NIV#fen-NIV-14019e"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biblegateway.com/passage/?search=Psa+8%3A3-8&amp;version=NIV#fen-NIV-14018d" TargetMode="External"/><Relationship Id="rId5" Type="http://schemas.openxmlformats.org/officeDocument/2006/relationships/hyperlink" Target="https://www.biblegateway.com/passage/?search=Psa+8%3A3-8&amp;version=NIV#fen-NIV-14018c" TargetMode="External"/><Relationship Id="rId4" Type="http://schemas.openxmlformats.org/officeDocument/2006/relationships/hyperlink" Target="https://www.biblegateway.com/passage/?search=Psa+8%3A3-8&amp;version=NIV#fen-NIV-14018b"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biblegateway.com/passage/?search=Romans+8%3A20-24&amp;version=NKJV#fen-NKJV-28138a"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1" i="0" kern="1200" dirty="0">
                <a:solidFill>
                  <a:schemeClr val="tx1"/>
                </a:solidFill>
                <a:effectLst/>
                <a:latin typeface="+mn-lt"/>
                <a:ea typeface="+mn-ea"/>
                <a:cs typeface="+mn-cs"/>
              </a:rPr>
              <a:t>Genesis 1 New International Version (NIV)</a:t>
            </a:r>
          </a:p>
          <a:p>
            <a:r>
              <a:rPr lang="en-US" sz="1200" b="0" i="0" kern="1200" dirty="0">
                <a:solidFill>
                  <a:schemeClr val="tx1"/>
                </a:solidFill>
                <a:effectLst/>
                <a:latin typeface="+mn-lt"/>
                <a:ea typeface="+mn-ea"/>
                <a:cs typeface="+mn-cs"/>
              </a:rPr>
              <a:t>The Beginning</a:t>
            </a:r>
          </a:p>
          <a:p>
            <a:r>
              <a:rPr lang="en-US" sz="1200" b="1" i="0" kern="1200" dirty="0">
                <a:solidFill>
                  <a:schemeClr val="tx1"/>
                </a:solidFill>
                <a:effectLst/>
                <a:latin typeface="+mn-lt"/>
                <a:ea typeface="+mn-ea"/>
                <a:cs typeface="+mn-cs"/>
              </a:rPr>
              <a:t>1 </a:t>
            </a:r>
            <a:r>
              <a:rPr lang="en-US" sz="1200" b="0" i="0" kern="1200" dirty="0">
                <a:solidFill>
                  <a:schemeClr val="tx1"/>
                </a:solidFill>
                <a:effectLst/>
                <a:latin typeface="+mn-lt"/>
                <a:ea typeface="+mn-ea"/>
                <a:cs typeface="+mn-cs"/>
              </a:rPr>
              <a:t>In the beginning God created the heavens and the earth.</a:t>
            </a:r>
            <a:r>
              <a:rPr lang="en-US" sz="1200" b="1" i="0" kern="1200" baseline="30000" dirty="0">
                <a:solidFill>
                  <a:schemeClr val="tx1"/>
                </a:solidFill>
                <a:effectLst/>
                <a:latin typeface="+mn-lt"/>
                <a:ea typeface="+mn-ea"/>
                <a:cs typeface="+mn-cs"/>
              </a:rPr>
              <a:t>2 </a:t>
            </a:r>
            <a:r>
              <a:rPr lang="en-US" sz="1200" b="0" i="0" kern="1200" dirty="0">
                <a:solidFill>
                  <a:schemeClr val="tx1"/>
                </a:solidFill>
                <a:effectLst/>
                <a:latin typeface="+mn-lt"/>
                <a:ea typeface="+mn-ea"/>
                <a:cs typeface="+mn-cs"/>
              </a:rPr>
              <a:t>Now the earth was formless and empty, darkness was over the surface of the deep, and the Spirit of God was hovering over the waters.</a:t>
            </a:r>
          </a:p>
          <a:p>
            <a:r>
              <a:rPr lang="en-US" sz="1200" b="1" i="0" kern="1200" baseline="30000" dirty="0">
                <a:solidFill>
                  <a:schemeClr val="tx1"/>
                </a:solidFill>
                <a:effectLst/>
                <a:latin typeface="+mn-lt"/>
                <a:ea typeface="+mn-ea"/>
                <a:cs typeface="+mn-cs"/>
              </a:rPr>
              <a:t>3 </a:t>
            </a:r>
            <a:r>
              <a:rPr lang="en-US" sz="1200" b="0" i="0" kern="1200" dirty="0">
                <a:solidFill>
                  <a:schemeClr val="tx1"/>
                </a:solidFill>
                <a:effectLst/>
                <a:latin typeface="+mn-lt"/>
                <a:ea typeface="+mn-ea"/>
                <a:cs typeface="+mn-cs"/>
              </a:rPr>
              <a:t>And God said, “Let there be light,” and there was light.</a:t>
            </a:r>
            <a:r>
              <a:rPr lang="en-US" sz="1200" b="1" i="0" kern="1200" baseline="30000" dirty="0">
                <a:solidFill>
                  <a:schemeClr val="tx1"/>
                </a:solidFill>
                <a:effectLst/>
                <a:latin typeface="+mn-lt"/>
                <a:ea typeface="+mn-ea"/>
                <a:cs typeface="+mn-cs"/>
              </a:rPr>
              <a:t>4 </a:t>
            </a:r>
            <a:r>
              <a:rPr lang="en-US" sz="1200" b="0" i="0" kern="1200" dirty="0">
                <a:solidFill>
                  <a:schemeClr val="tx1"/>
                </a:solidFill>
                <a:effectLst/>
                <a:latin typeface="+mn-lt"/>
                <a:ea typeface="+mn-ea"/>
                <a:cs typeface="+mn-cs"/>
              </a:rPr>
              <a:t>God saw that the light was good, and he separated the light from the darkness. </a:t>
            </a:r>
            <a:r>
              <a:rPr lang="en-US" sz="1200" b="1" i="0" kern="1200" baseline="30000" dirty="0">
                <a:solidFill>
                  <a:schemeClr val="tx1"/>
                </a:solidFill>
                <a:effectLst/>
                <a:latin typeface="+mn-lt"/>
                <a:ea typeface="+mn-ea"/>
                <a:cs typeface="+mn-cs"/>
              </a:rPr>
              <a:t>5 </a:t>
            </a:r>
            <a:r>
              <a:rPr lang="en-US" sz="1200" b="0" i="0" kern="1200" dirty="0">
                <a:solidFill>
                  <a:schemeClr val="tx1"/>
                </a:solidFill>
                <a:effectLst/>
                <a:latin typeface="+mn-lt"/>
                <a:ea typeface="+mn-ea"/>
                <a:cs typeface="+mn-cs"/>
              </a:rPr>
              <a:t>God called the light “day,” and the darkness he called “night.” And there was evening, and there was morning—the first day.</a:t>
            </a:r>
          </a:p>
          <a:p>
            <a:r>
              <a:rPr lang="en-US" sz="1200" b="1" i="0" kern="1200" baseline="30000" dirty="0">
                <a:solidFill>
                  <a:schemeClr val="tx1"/>
                </a:solidFill>
                <a:effectLst/>
                <a:latin typeface="+mn-lt"/>
                <a:ea typeface="+mn-ea"/>
                <a:cs typeface="+mn-cs"/>
              </a:rPr>
              <a:t>6 </a:t>
            </a:r>
            <a:r>
              <a:rPr lang="en-US" sz="1200" b="0" i="0" kern="1200" dirty="0">
                <a:solidFill>
                  <a:schemeClr val="tx1"/>
                </a:solidFill>
                <a:effectLst/>
                <a:latin typeface="+mn-lt"/>
                <a:ea typeface="+mn-ea"/>
                <a:cs typeface="+mn-cs"/>
              </a:rPr>
              <a:t>And God said, “Let there be a vault between the waters to separate water from water.” </a:t>
            </a:r>
            <a:r>
              <a:rPr lang="en-US" sz="1200" b="1" i="0" kern="1200" baseline="30000" dirty="0">
                <a:solidFill>
                  <a:schemeClr val="tx1"/>
                </a:solidFill>
                <a:effectLst/>
                <a:latin typeface="+mn-lt"/>
                <a:ea typeface="+mn-ea"/>
                <a:cs typeface="+mn-cs"/>
              </a:rPr>
              <a:t>7 </a:t>
            </a:r>
            <a:r>
              <a:rPr lang="en-US" sz="1200" b="0" i="0" kern="1200" dirty="0">
                <a:solidFill>
                  <a:schemeClr val="tx1"/>
                </a:solidFill>
                <a:effectLst/>
                <a:latin typeface="+mn-lt"/>
                <a:ea typeface="+mn-ea"/>
                <a:cs typeface="+mn-cs"/>
              </a:rPr>
              <a:t>So God made the vault and separated the water under the vault from the water above it. And it was so. </a:t>
            </a:r>
            <a:r>
              <a:rPr lang="en-US" sz="1200" b="1" i="0" kern="1200" baseline="30000" dirty="0">
                <a:solidFill>
                  <a:schemeClr val="tx1"/>
                </a:solidFill>
                <a:effectLst/>
                <a:latin typeface="+mn-lt"/>
                <a:ea typeface="+mn-ea"/>
                <a:cs typeface="+mn-cs"/>
              </a:rPr>
              <a:t>8 </a:t>
            </a:r>
            <a:r>
              <a:rPr lang="en-US" sz="1200" b="0" i="0" kern="1200" dirty="0">
                <a:solidFill>
                  <a:schemeClr val="tx1"/>
                </a:solidFill>
                <a:effectLst/>
                <a:latin typeface="+mn-lt"/>
                <a:ea typeface="+mn-ea"/>
                <a:cs typeface="+mn-cs"/>
              </a:rPr>
              <a:t>God called the vault “sky.” And there was evening, and there was morning—the second day.</a:t>
            </a:r>
          </a:p>
          <a:p>
            <a:r>
              <a:rPr lang="en-US" sz="1200" b="1" i="0" kern="1200" baseline="30000" dirty="0">
                <a:solidFill>
                  <a:schemeClr val="tx1"/>
                </a:solidFill>
                <a:effectLst/>
                <a:latin typeface="+mn-lt"/>
                <a:ea typeface="+mn-ea"/>
                <a:cs typeface="+mn-cs"/>
              </a:rPr>
              <a:t>9 </a:t>
            </a:r>
            <a:r>
              <a:rPr lang="en-US" sz="1200" b="0" i="0" kern="1200" dirty="0">
                <a:solidFill>
                  <a:schemeClr val="tx1"/>
                </a:solidFill>
                <a:effectLst/>
                <a:latin typeface="+mn-lt"/>
                <a:ea typeface="+mn-ea"/>
                <a:cs typeface="+mn-cs"/>
              </a:rPr>
              <a:t>And God said, “Let the water under the sky be gathered to one place, and let dry ground appear.” And it was so.</a:t>
            </a:r>
            <a:r>
              <a:rPr lang="en-US" sz="1200" b="1" i="0" kern="1200" baseline="30000" dirty="0">
                <a:solidFill>
                  <a:schemeClr val="tx1"/>
                </a:solidFill>
                <a:effectLst/>
                <a:latin typeface="+mn-lt"/>
                <a:ea typeface="+mn-ea"/>
                <a:cs typeface="+mn-cs"/>
              </a:rPr>
              <a:t>10 </a:t>
            </a:r>
            <a:r>
              <a:rPr lang="en-US" sz="1200" b="0" i="0" kern="1200" dirty="0">
                <a:solidFill>
                  <a:schemeClr val="tx1"/>
                </a:solidFill>
                <a:effectLst/>
                <a:latin typeface="+mn-lt"/>
                <a:ea typeface="+mn-ea"/>
                <a:cs typeface="+mn-cs"/>
              </a:rPr>
              <a:t>God called the dry ground “land,” and the gathered waters he called “seas.” And God saw that it was good.</a:t>
            </a:r>
          </a:p>
          <a:p>
            <a:r>
              <a:rPr lang="en-US" sz="1200" b="1" i="0" kern="1200" baseline="30000" dirty="0">
                <a:solidFill>
                  <a:schemeClr val="tx1"/>
                </a:solidFill>
                <a:effectLst/>
                <a:latin typeface="+mn-lt"/>
                <a:ea typeface="+mn-ea"/>
                <a:cs typeface="+mn-cs"/>
              </a:rPr>
              <a:t>11 </a:t>
            </a:r>
            <a:r>
              <a:rPr lang="en-US" sz="1200" b="0" i="0" kern="1200" dirty="0">
                <a:solidFill>
                  <a:schemeClr val="tx1"/>
                </a:solidFill>
                <a:effectLst/>
                <a:latin typeface="+mn-lt"/>
                <a:ea typeface="+mn-ea"/>
                <a:cs typeface="+mn-cs"/>
              </a:rPr>
              <a:t>Then God said, “Let the land produce vegetation seed-bearing plants and trees on the land that bear fruit with seed in it, according to their various kinds.” And it was so. </a:t>
            </a:r>
            <a:r>
              <a:rPr lang="en-US" sz="1200" b="1" i="0" kern="1200" baseline="30000" dirty="0">
                <a:solidFill>
                  <a:schemeClr val="tx1"/>
                </a:solidFill>
                <a:effectLst/>
                <a:latin typeface="+mn-lt"/>
                <a:ea typeface="+mn-ea"/>
                <a:cs typeface="+mn-cs"/>
              </a:rPr>
              <a:t>12 </a:t>
            </a:r>
            <a:r>
              <a:rPr lang="en-US" sz="1200" b="0" i="0" kern="1200" dirty="0">
                <a:solidFill>
                  <a:schemeClr val="tx1"/>
                </a:solidFill>
                <a:effectLst/>
                <a:latin typeface="+mn-lt"/>
                <a:ea typeface="+mn-ea"/>
                <a:cs typeface="+mn-cs"/>
              </a:rPr>
              <a:t>The land produced vegetation: plants bearing seed according to their kinds and trees bearing fruit with seed in it according to their kinds. And God saw that it was good. </a:t>
            </a:r>
            <a:r>
              <a:rPr lang="en-US" sz="1200" b="1" i="0" kern="1200" baseline="30000" dirty="0">
                <a:solidFill>
                  <a:schemeClr val="tx1"/>
                </a:solidFill>
                <a:effectLst/>
                <a:latin typeface="+mn-lt"/>
                <a:ea typeface="+mn-ea"/>
                <a:cs typeface="+mn-cs"/>
              </a:rPr>
              <a:t>13 </a:t>
            </a:r>
            <a:r>
              <a:rPr lang="en-US" sz="1200" b="0" i="0" kern="1200" dirty="0">
                <a:solidFill>
                  <a:schemeClr val="tx1"/>
                </a:solidFill>
                <a:effectLst/>
                <a:latin typeface="+mn-lt"/>
                <a:ea typeface="+mn-ea"/>
                <a:cs typeface="+mn-cs"/>
              </a:rPr>
              <a:t>And there was evening, and there was morning—the third day.</a:t>
            </a:r>
          </a:p>
          <a:p>
            <a:r>
              <a:rPr lang="en-US" sz="1200" b="1" i="0" kern="1200" baseline="30000" dirty="0">
                <a:solidFill>
                  <a:schemeClr val="tx1"/>
                </a:solidFill>
                <a:effectLst/>
                <a:latin typeface="+mn-lt"/>
                <a:ea typeface="+mn-ea"/>
                <a:cs typeface="+mn-cs"/>
              </a:rPr>
              <a:t>14 </a:t>
            </a:r>
            <a:r>
              <a:rPr lang="en-US" sz="1200" b="0" i="0" kern="1200" dirty="0">
                <a:solidFill>
                  <a:schemeClr val="tx1"/>
                </a:solidFill>
                <a:effectLst/>
                <a:latin typeface="+mn-lt"/>
                <a:ea typeface="+mn-ea"/>
                <a:cs typeface="+mn-cs"/>
              </a:rPr>
              <a:t>And God said, “Let there be lights in the vault of the sky to separate the day from the night, and let them serve as signs to mark sacred times, and days and years, </a:t>
            </a:r>
            <a:r>
              <a:rPr lang="en-US" sz="1200" b="1" i="0" kern="1200" baseline="30000" dirty="0">
                <a:solidFill>
                  <a:schemeClr val="tx1"/>
                </a:solidFill>
                <a:effectLst/>
                <a:latin typeface="+mn-lt"/>
                <a:ea typeface="+mn-ea"/>
                <a:cs typeface="+mn-cs"/>
              </a:rPr>
              <a:t>15 </a:t>
            </a:r>
            <a:r>
              <a:rPr lang="en-US" sz="1200" b="0" i="0" kern="1200" dirty="0">
                <a:solidFill>
                  <a:schemeClr val="tx1"/>
                </a:solidFill>
                <a:effectLst/>
                <a:latin typeface="+mn-lt"/>
                <a:ea typeface="+mn-ea"/>
                <a:cs typeface="+mn-cs"/>
              </a:rPr>
              <a:t>and let them be lights in the vault of the sky to give light on the earth.” And it was so. </a:t>
            </a:r>
            <a:r>
              <a:rPr lang="en-US" sz="1200" b="1" i="0" kern="1200" baseline="30000" dirty="0">
                <a:solidFill>
                  <a:schemeClr val="tx1"/>
                </a:solidFill>
                <a:effectLst/>
                <a:latin typeface="+mn-lt"/>
                <a:ea typeface="+mn-ea"/>
                <a:cs typeface="+mn-cs"/>
              </a:rPr>
              <a:t>16 </a:t>
            </a:r>
            <a:r>
              <a:rPr lang="en-US" sz="1200" b="0" i="0" kern="1200" dirty="0">
                <a:solidFill>
                  <a:schemeClr val="tx1"/>
                </a:solidFill>
                <a:effectLst/>
                <a:latin typeface="+mn-lt"/>
                <a:ea typeface="+mn-ea"/>
                <a:cs typeface="+mn-cs"/>
              </a:rPr>
              <a:t>God made two great lights—the greater light to govern the day and the lesser light to govern the night. He also made the stars. </a:t>
            </a:r>
            <a:r>
              <a:rPr lang="en-US" sz="1200" b="1" i="0" kern="1200" baseline="30000" dirty="0">
                <a:solidFill>
                  <a:schemeClr val="tx1"/>
                </a:solidFill>
                <a:effectLst/>
                <a:latin typeface="+mn-lt"/>
                <a:ea typeface="+mn-ea"/>
                <a:cs typeface="+mn-cs"/>
              </a:rPr>
              <a:t>17 </a:t>
            </a:r>
            <a:r>
              <a:rPr lang="en-US" sz="1200" b="0" i="0" kern="1200" dirty="0">
                <a:solidFill>
                  <a:schemeClr val="tx1"/>
                </a:solidFill>
                <a:effectLst/>
                <a:latin typeface="+mn-lt"/>
                <a:ea typeface="+mn-ea"/>
                <a:cs typeface="+mn-cs"/>
              </a:rPr>
              <a:t>God set them in the vault of the sky to give light on the earth,</a:t>
            </a:r>
            <a:r>
              <a:rPr lang="en-US" sz="1200" b="1" i="0" kern="1200" baseline="30000" dirty="0">
                <a:solidFill>
                  <a:schemeClr val="tx1"/>
                </a:solidFill>
                <a:effectLst/>
                <a:latin typeface="+mn-lt"/>
                <a:ea typeface="+mn-ea"/>
                <a:cs typeface="+mn-cs"/>
              </a:rPr>
              <a:t>18 </a:t>
            </a:r>
            <a:r>
              <a:rPr lang="en-US" sz="1200" b="0" i="0" kern="1200" dirty="0">
                <a:solidFill>
                  <a:schemeClr val="tx1"/>
                </a:solidFill>
                <a:effectLst/>
                <a:latin typeface="+mn-lt"/>
                <a:ea typeface="+mn-ea"/>
                <a:cs typeface="+mn-cs"/>
              </a:rPr>
              <a:t>to govern the day and the night, and to separate light from darkness. And God saw that it was good. </a:t>
            </a:r>
            <a:r>
              <a:rPr lang="en-US" sz="1200" b="1" i="0" kern="1200" baseline="30000" dirty="0">
                <a:solidFill>
                  <a:schemeClr val="tx1"/>
                </a:solidFill>
                <a:effectLst/>
                <a:latin typeface="+mn-lt"/>
                <a:ea typeface="+mn-ea"/>
                <a:cs typeface="+mn-cs"/>
              </a:rPr>
              <a:t>19 </a:t>
            </a:r>
            <a:r>
              <a:rPr lang="en-US" sz="1200" b="0" i="0" kern="1200" dirty="0">
                <a:solidFill>
                  <a:schemeClr val="tx1"/>
                </a:solidFill>
                <a:effectLst/>
                <a:latin typeface="+mn-lt"/>
                <a:ea typeface="+mn-ea"/>
                <a:cs typeface="+mn-cs"/>
              </a:rPr>
              <a:t>And there was evening, and there was morning—the fourth day.</a:t>
            </a:r>
          </a:p>
          <a:p>
            <a:r>
              <a:rPr lang="en-US" sz="1200" b="1" i="0" kern="1200" baseline="30000" dirty="0">
                <a:solidFill>
                  <a:schemeClr val="tx1"/>
                </a:solidFill>
                <a:effectLst/>
                <a:latin typeface="+mn-lt"/>
                <a:ea typeface="+mn-ea"/>
                <a:cs typeface="+mn-cs"/>
              </a:rPr>
              <a:t>20 </a:t>
            </a:r>
            <a:r>
              <a:rPr lang="en-US" sz="1200" b="0" i="0" kern="1200" dirty="0">
                <a:solidFill>
                  <a:schemeClr val="tx1"/>
                </a:solidFill>
                <a:effectLst/>
                <a:latin typeface="+mn-lt"/>
                <a:ea typeface="+mn-ea"/>
                <a:cs typeface="+mn-cs"/>
              </a:rPr>
              <a:t>And God said, “Let the water teem with living creatures, and let birds fly above the earth across the vault of the sky.” </a:t>
            </a:r>
            <a:r>
              <a:rPr lang="en-US" sz="1200" b="1" i="0" kern="1200" baseline="30000" dirty="0">
                <a:solidFill>
                  <a:schemeClr val="tx1"/>
                </a:solidFill>
                <a:effectLst/>
                <a:latin typeface="+mn-lt"/>
                <a:ea typeface="+mn-ea"/>
                <a:cs typeface="+mn-cs"/>
              </a:rPr>
              <a:t>21 </a:t>
            </a:r>
            <a:r>
              <a:rPr lang="en-US" sz="1200" b="0" i="0" kern="1200" dirty="0">
                <a:solidFill>
                  <a:schemeClr val="tx1"/>
                </a:solidFill>
                <a:effectLst/>
                <a:latin typeface="+mn-lt"/>
                <a:ea typeface="+mn-ea"/>
                <a:cs typeface="+mn-cs"/>
              </a:rPr>
              <a:t>So God created the great creatures of the sea and every living thing with which the water teems and that moves about in it, according to their kinds, and every winged bird according to its kind. And God saw that it was good. </a:t>
            </a:r>
            <a:r>
              <a:rPr lang="en-US" sz="1200" b="1" i="0" kern="1200" baseline="30000" dirty="0">
                <a:solidFill>
                  <a:schemeClr val="tx1"/>
                </a:solidFill>
                <a:effectLst/>
                <a:latin typeface="+mn-lt"/>
                <a:ea typeface="+mn-ea"/>
                <a:cs typeface="+mn-cs"/>
              </a:rPr>
              <a:t>22 </a:t>
            </a:r>
            <a:r>
              <a:rPr lang="en-US" sz="1200" b="0" i="0" kern="1200" dirty="0">
                <a:solidFill>
                  <a:schemeClr val="tx1"/>
                </a:solidFill>
                <a:effectLst/>
                <a:latin typeface="+mn-lt"/>
                <a:ea typeface="+mn-ea"/>
                <a:cs typeface="+mn-cs"/>
              </a:rPr>
              <a:t>God blessed them and said, “Be fruitful and increase in number and fill the water in the seas, and let the birds increase on the earth.” </a:t>
            </a:r>
            <a:r>
              <a:rPr lang="en-US" sz="1200" b="1" i="0" kern="1200" baseline="30000" dirty="0">
                <a:solidFill>
                  <a:schemeClr val="tx1"/>
                </a:solidFill>
                <a:effectLst/>
                <a:latin typeface="+mn-lt"/>
                <a:ea typeface="+mn-ea"/>
                <a:cs typeface="+mn-cs"/>
              </a:rPr>
              <a:t>23 </a:t>
            </a:r>
            <a:r>
              <a:rPr lang="en-US" sz="1200" b="0" i="0" kern="1200" dirty="0">
                <a:solidFill>
                  <a:schemeClr val="tx1"/>
                </a:solidFill>
                <a:effectLst/>
                <a:latin typeface="+mn-lt"/>
                <a:ea typeface="+mn-ea"/>
                <a:cs typeface="+mn-cs"/>
              </a:rPr>
              <a:t>And there was evening, and there was morning—the fifth day.</a:t>
            </a:r>
          </a:p>
          <a:p>
            <a:r>
              <a:rPr lang="en-US" sz="1200" b="1" i="0" kern="1200" baseline="30000" dirty="0">
                <a:solidFill>
                  <a:schemeClr val="tx1"/>
                </a:solidFill>
                <a:effectLst/>
                <a:latin typeface="+mn-lt"/>
                <a:ea typeface="+mn-ea"/>
                <a:cs typeface="+mn-cs"/>
              </a:rPr>
              <a:t>24 </a:t>
            </a:r>
            <a:r>
              <a:rPr lang="en-US" sz="1200" b="0" i="0" kern="1200" dirty="0">
                <a:solidFill>
                  <a:schemeClr val="tx1"/>
                </a:solidFill>
                <a:effectLst/>
                <a:latin typeface="+mn-lt"/>
                <a:ea typeface="+mn-ea"/>
                <a:cs typeface="+mn-cs"/>
              </a:rPr>
              <a:t>And God said, “Let the land produce living creatures according to their kinds: the livestock, the creatures that move along the ground, and the wild animals, each according to its kind.” And it was so. </a:t>
            </a:r>
            <a:r>
              <a:rPr lang="en-US" sz="1200" b="1" i="0" kern="1200" baseline="30000" dirty="0">
                <a:solidFill>
                  <a:schemeClr val="tx1"/>
                </a:solidFill>
                <a:effectLst/>
                <a:latin typeface="+mn-lt"/>
                <a:ea typeface="+mn-ea"/>
                <a:cs typeface="+mn-cs"/>
              </a:rPr>
              <a:t>25 </a:t>
            </a:r>
            <a:r>
              <a:rPr lang="en-US" sz="1200" b="0" i="0" kern="1200" dirty="0">
                <a:solidFill>
                  <a:schemeClr val="tx1"/>
                </a:solidFill>
                <a:effectLst/>
                <a:latin typeface="+mn-lt"/>
                <a:ea typeface="+mn-ea"/>
                <a:cs typeface="+mn-cs"/>
              </a:rPr>
              <a:t>God made the wild animals according to their kinds, the livestock according to their kinds, and all the creatures that move along the ground according to their kinds. And God saw that it was good.</a:t>
            </a:r>
          </a:p>
          <a:p>
            <a:r>
              <a:rPr lang="en-US" sz="1200" b="1" i="0" kern="1200" baseline="30000" dirty="0">
                <a:solidFill>
                  <a:schemeClr val="tx1"/>
                </a:solidFill>
                <a:effectLst/>
                <a:latin typeface="+mn-lt"/>
                <a:ea typeface="+mn-ea"/>
                <a:cs typeface="+mn-cs"/>
              </a:rPr>
              <a:t>26 </a:t>
            </a:r>
            <a:r>
              <a:rPr lang="en-US" sz="1200" b="0" i="0" kern="1200" dirty="0">
                <a:solidFill>
                  <a:schemeClr val="tx1"/>
                </a:solidFill>
                <a:effectLst/>
                <a:latin typeface="+mn-lt"/>
                <a:ea typeface="+mn-ea"/>
                <a:cs typeface="+mn-cs"/>
              </a:rPr>
              <a:t>Then God said, “Let us make mankind in our image, in our likeness, so that they may rule over the fish in the sea and the birds in the sky, over the livestock and all the wild animals,</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3" tooltip="See footnote a"/>
              </a:rPr>
              <a:t>a</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and over all the creatures that move along the ground.”</a:t>
            </a:r>
          </a:p>
          <a:p>
            <a:r>
              <a:rPr lang="en-US" sz="1200" b="1" i="0" kern="1200" baseline="30000" dirty="0">
                <a:solidFill>
                  <a:schemeClr val="tx1"/>
                </a:solidFill>
                <a:effectLst/>
                <a:latin typeface="+mn-lt"/>
                <a:ea typeface="+mn-ea"/>
                <a:cs typeface="+mn-cs"/>
              </a:rPr>
              <a:t>27 </a:t>
            </a:r>
            <a:r>
              <a:rPr lang="en-US" sz="1200" b="0" i="0" kern="1200" dirty="0">
                <a:solidFill>
                  <a:schemeClr val="tx1"/>
                </a:solidFill>
                <a:effectLst/>
                <a:latin typeface="+mn-lt"/>
                <a:ea typeface="+mn-ea"/>
                <a:cs typeface="+mn-cs"/>
              </a:rPr>
              <a:t>So God created mankind in his own image,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in the image of God he created them;</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male and female he created them.</a:t>
            </a:r>
          </a:p>
          <a:p>
            <a:r>
              <a:rPr lang="en-US" sz="1200" b="1" i="0" kern="1200" baseline="30000" dirty="0">
                <a:solidFill>
                  <a:schemeClr val="tx1"/>
                </a:solidFill>
                <a:effectLst/>
                <a:latin typeface="+mn-lt"/>
                <a:ea typeface="+mn-ea"/>
                <a:cs typeface="+mn-cs"/>
              </a:rPr>
              <a:t>28 </a:t>
            </a:r>
            <a:r>
              <a:rPr lang="en-US" sz="1200" b="0" i="0" kern="1200" dirty="0">
                <a:solidFill>
                  <a:schemeClr val="tx1"/>
                </a:solidFill>
                <a:effectLst/>
                <a:latin typeface="+mn-lt"/>
                <a:ea typeface="+mn-ea"/>
                <a:cs typeface="+mn-cs"/>
              </a:rPr>
              <a:t>God blessed them and said to them, “Be fruitful and increase in number; fill the earth and subdue it. Rule over the fish in the sea and the birds in the sky and over every living creature that moves on the ground.”</a:t>
            </a:r>
          </a:p>
          <a:p>
            <a:r>
              <a:rPr lang="en-US" sz="1200" b="1" i="0" kern="1200" baseline="30000" dirty="0">
                <a:solidFill>
                  <a:schemeClr val="tx1"/>
                </a:solidFill>
                <a:effectLst/>
                <a:latin typeface="+mn-lt"/>
                <a:ea typeface="+mn-ea"/>
                <a:cs typeface="+mn-cs"/>
              </a:rPr>
              <a:t>29 </a:t>
            </a:r>
            <a:r>
              <a:rPr lang="en-US" sz="1200" b="0" i="0" kern="1200" dirty="0">
                <a:solidFill>
                  <a:schemeClr val="tx1"/>
                </a:solidFill>
                <a:effectLst/>
                <a:latin typeface="+mn-lt"/>
                <a:ea typeface="+mn-ea"/>
                <a:cs typeface="+mn-cs"/>
              </a:rPr>
              <a:t>Then God said, “I give you every seed-bearing plant on the face of the whole earth and every tree that has fruit with seed in it. They will be yours for food. </a:t>
            </a:r>
            <a:r>
              <a:rPr lang="en-US" sz="1200" b="1" i="0" kern="1200" baseline="30000" dirty="0">
                <a:solidFill>
                  <a:schemeClr val="tx1"/>
                </a:solidFill>
                <a:effectLst/>
                <a:latin typeface="+mn-lt"/>
                <a:ea typeface="+mn-ea"/>
                <a:cs typeface="+mn-cs"/>
              </a:rPr>
              <a:t>30 </a:t>
            </a:r>
            <a:r>
              <a:rPr lang="en-US" sz="1200" b="0" i="0" kern="1200" dirty="0">
                <a:solidFill>
                  <a:schemeClr val="tx1"/>
                </a:solidFill>
                <a:effectLst/>
                <a:latin typeface="+mn-lt"/>
                <a:ea typeface="+mn-ea"/>
                <a:cs typeface="+mn-cs"/>
              </a:rPr>
              <a:t>And to all the beasts of the earth and all the birds in the sky and all the creatures that move along the ground—everything that has the breath of life in it—I give every green plant for food.” And it was so.</a:t>
            </a:r>
          </a:p>
          <a:p>
            <a:r>
              <a:rPr lang="en-US" sz="1200" b="1" i="0" kern="1200" baseline="30000" dirty="0">
                <a:solidFill>
                  <a:schemeClr val="tx1"/>
                </a:solidFill>
                <a:effectLst/>
                <a:latin typeface="+mn-lt"/>
                <a:ea typeface="+mn-ea"/>
                <a:cs typeface="+mn-cs"/>
              </a:rPr>
              <a:t>31 </a:t>
            </a:r>
            <a:r>
              <a:rPr lang="en-US" sz="1200" b="0" i="0" kern="1200" dirty="0">
                <a:solidFill>
                  <a:schemeClr val="tx1"/>
                </a:solidFill>
                <a:effectLst/>
                <a:latin typeface="+mn-lt"/>
                <a:ea typeface="+mn-ea"/>
                <a:cs typeface="+mn-cs"/>
              </a:rPr>
              <a:t>God saw all that he had made, and it was very </a:t>
            </a:r>
            <a:r>
              <a:rPr lang="en-US" sz="1200" b="0" i="0" kern="1200" dirty="0" err="1">
                <a:solidFill>
                  <a:schemeClr val="tx1"/>
                </a:solidFill>
                <a:effectLst/>
                <a:latin typeface="+mn-lt"/>
                <a:ea typeface="+mn-ea"/>
                <a:cs typeface="+mn-cs"/>
              </a:rPr>
              <a:t>good.And</a:t>
            </a:r>
            <a:r>
              <a:rPr lang="en-US" sz="1200" b="0" i="0" kern="1200" dirty="0">
                <a:solidFill>
                  <a:schemeClr val="tx1"/>
                </a:solidFill>
                <a:effectLst/>
                <a:latin typeface="+mn-lt"/>
                <a:ea typeface="+mn-ea"/>
                <a:cs typeface="+mn-cs"/>
              </a:rPr>
              <a:t> there was evening, and there was morning—the sixth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Genesis 2:1-2 (NIV)</a:t>
            </a:r>
          </a:p>
          <a:p>
            <a:r>
              <a:rPr lang="en-US" sz="1200" b="0" i="0" kern="1200" dirty="0">
                <a:solidFill>
                  <a:schemeClr val="tx1"/>
                </a:solidFill>
                <a:effectLst/>
                <a:latin typeface="+mn-lt"/>
                <a:ea typeface="+mn-ea"/>
                <a:cs typeface="+mn-cs"/>
              </a:rPr>
              <a:t>Thus the heavens and the earth were completed in all their vast array.</a:t>
            </a:r>
          </a:p>
          <a:p>
            <a:r>
              <a:rPr lang="en-US" sz="1200" b="1" i="0" kern="1200" baseline="30000" dirty="0">
                <a:solidFill>
                  <a:schemeClr val="tx1"/>
                </a:solidFill>
                <a:effectLst/>
                <a:latin typeface="+mn-lt"/>
                <a:ea typeface="+mn-ea"/>
                <a:cs typeface="+mn-cs"/>
              </a:rPr>
              <a:t>2 </a:t>
            </a:r>
            <a:r>
              <a:rPr lang="en-US" sz="1200" b="0" i="0" kern="1200" dirty="0">
                <a:solidFill>
                  <a:schemeClr val="tx1"/>
                </a:solidFill>
                <a:effectLst/>
                <a:latin typeface="+mn-lt"/>
                <a:ea typeface="+mn-ea"/>
                <a:cs typeface="+mn-cs"/>
              </a:rPr>
              <a:t>By the seventh day God had finished the work he had been doing; so on the seventh day he rested from all his work.</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65BFDD-EEDA-47A4-9EDF-F8EB36F9B80A}" type="slidenum">
              <a:rPr lang="en-US" smtClean="0"/>
              <a:pPr/>
              <a:t>1</a:t>
            </a:fld>
            <a:endParaRPr lang="en-US" dirty="0"/>
          </a:p>
        </p:txBody>
      </p:sp>
    </p:spTree>
    <p:extLst>
      <p:ext uri="{BB962C8B-B14F-4D97-AF65-F5344CB8AC3E}">
        <p14:creationId xmlns:p14="http://schemas.microsoft.com/office/powerpoint/2010/main" val="1416417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Which scripture is the first Chronological event? {Click} Before the beginning was declared or created. </a:t>
            </a:r>
          </a:p>
          <a:p>
            <a:r>
              <a:rPr lang="en-US" sz="1200" b="1" i="0" kern="1200" dirty="0">
                <a:solidFill>
                  <a:schemeClr val="tx1"/>
                </a:solidFill>
                <a:effectLst/>
                <a:latin typeface="+mn-lt"/>
                <a:ea typeface="+mn-ea"/>
                <a:cs typeface="+mn-cs"/>
              </a:rPr>
              <a:t>John 1:1-3 New King James Version (NKJV)</a:t>
            </a:r>
          </a:p>
          <a:p>
            <a:r>
              <a:rPr lang="en-US" sz="1200" b="0" i="0" kern="1200" dirty="0">
                <a:solidFill>
                  <a:schemeClr val="tx1"/>
                </a:solidFill>
                <a:effectLst/>
                <a:latin typeface="+mn-lt"/>
                <a:ea typeface="+mn-ea"/>
                <a:cs typeface="+mn-cs"/>
              </a:rPr>
              <a:t>The Eternal Word</a:t>
            </a:r>
          </a:p>
          <a:p>
            <a:r>
              <a:rPr lang="en-US" sz="1200" b="1" i="0" kern="1200" dirty="0">
                <a:solidFill>
                  <a:schemeClr val="tx1"/>
                </a:solidFill>
                <a:effectLst/>
                <a:latin typeface="+mn-lt"/>
                <a:ea typeface="+mn-ea"/>
                <a:cs typeface="+mn-cs"/>
              </a:rPr>
              <a:t>1 </a:t>
            </a:r>
            <a:r>
              <a:rPr lang="en-US" sz="1200" b="0" i="0" kern="1200" dirty="0">
                <a:solidFill>
                  <a:schemeClr val="tx1"/>
                </a:solidFill>
                <a:effectLst/>
                <a:latin typeface="+mn-lt"/>
                <a:ea typeface="+mn-ea"/>
                <a:cs typeface="+mn-cs"/>
              </a:rPr>
              <a:t>In the beginning was the Word, and the Word was with God, and the Word was God. </a:t>
            </a:r>
            <a:r>
              <a:rPr lang="en-US" sz="1200" b="1" i="0" kern="1200" baseline="30000" dirty="0">
                <a:solidFill>
                  <a:schemeClr val="tx1"/>
                </a:solidFill>
                <a:effectLst/>
                <a:latin typeface="+mn-lt"/>
                <a:ea typeface="+mn-ea"/>
                <a:cs typeface="+mn-cs"/>
              </a:rPr>
              <a:t>2 </a:t>
            </a:r>
            <a:r>
              <a:rPr lang="en-US" sz="1200" b="0" i="0" kern="1200" dirty="0">
                <a:solidFill>
                  <a:schemeClr val="tx1"/>
                </a:solidFill>
                <a:effectLst/>
                <a:latin typeface="+mn-lt"/>
                <a:ea typeface="+mn-ea"/>
                <a:cs typeface="+mn-cs"/>
              </a:rPr>
              <a:t>He was in the beginning with God. </a:t>
            </a:r>
            <a:r>
              <a:rPr lang="en-US" sz="1200" b="1" i="0" kern="1200" baseline="30000" dirty="0">
                <a:solidFill>
                  <a:schemeClr val="tx1"/>
                </a:solidFill>
                <a:effectLst/>
                <a:latin typeface="+mn-lt"/>
                <a:ea typeface="+mn-ea"/>
                <a:cs typeface="+mn-cs"/>
              </a:rPr>
              <a:t>3 </a:t>
            </a:r>
            <a:r>
              <a:rPr lang="en-US" sz="1200" b="0" i="0" kern="1200" dirty="0">
                <a:solidFill>
                  <a:schemeClr val="tx1"/>
                </a:solidFill>
                <a:effectLst/>
                <a:latin typeface="+mn-lt"/>
                <a:ea typeface="+mn-ea"/>
                <a:cs typeface="+mn-cs"/>
              </a:rPr>
              <a:t>All things were made through Him, and without Him nothing was made that was made.</a:t>
            </a:r>
          </a:p>
          <a:p>
            <a:r>
              <a:rPr lang="en-US" sz="1200" b="1" i="0" kern="1200" dirty="0">
                <a:solidFill>
                  <a:schemeClr val="tx1"/>
                </a:solidFill>
                <a:effectLst/>
                <a:latin typeface="+mn-lt"/>
                <a:ea typeface="+mn-ea"/>
                <a:cs typeface="+mn-cs"/>
              </a:rPr>
              <a:t>Revelation 13:8 New Living Translation (NLT)</a:t>
            </a:r>
          </a:p>
          <a:p>
            <a:r>
              <a:rPr lang="en-US" sz="1200" b="1" i="0" kern="1200" baseline="30000" dirty="0">
                <a:solidFill>
                  <a:schemeClr val="tx1"/>
                </a:solidFill>
                <a:effectLst/>
                <a:latin typeface="+mn-lt"/>
                <a:ea typeface="+mn-ea"/>
                <a:cs typeface="+mn-cs"/>
              </a:rPr>
              <a:t>8 </a:t>
            </a:r>
            <a:r>
              <a:rPr lang="en-US" sz="1200" b="0" i="0" kern="1200" dirty="0">
                <a:solidFill>
                  <a:schemeClr val="tx1"/>
                </a:solidFill>
                <a:effectLst/>
                <a:latin typeface="+mn-lt"/>
                <a:ea typeface="+mn-ea"/>
                <a:cs typeface="+mn-cs"/>
              </a:rPr>
              <a:t>And all the people who belong to this world worshiped the beast. They are the ones whose names were not written in the Book of Life that belongs to the Lamb who was slaughtered before the world was made</a:t>
            </a:r>
          </a:p>
          <a:p>
            <a:r>
              <a:rPr lang="en-US" sz="1200" b="0" i="0" kern="1200" dirty="0">
                <a:solidFill>
                  <a:schemeClr val="tx1"/>
                </a:solidFill>
                <a:effectLst/>
                <a:latin typeface="+mn-lt"/>
                <a:ea typeface="+mn-ea"/>
                <a:cs typeface="+mn-cs"/>
              </a:rPr>
              <a:t>I ordained and anointed you as the mighty angelic guardian.</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3" tooltip="See footnote a"/>
              </a:rPr>
              <a:t>a</a:t>
            </a:r>
            <a:r>
              <a:rPr lang="en-US" sz="1200" b="0" i="0" kern="1200" baseline="300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You had access to the holy mountain of God and walked among the stones of fire.</a:t>
            </a:r>
          </a:p>
          <a:p>
            <a:r>
              <a:rPr lang="en-US" sz="1200" b="1" i="0" kern="1200" baseline="30000" dirty="0">
                <a:solidFill>
                  <a:schemeClr val="tx1"/>
                </a:solidFill>
                <a:effectLst/>
                <a:latin typeface="+mn-lt"/>
                <a:ea typeface="+mn-ea"/>
                <a:cs typeface="+mn-cs"/>
              </a:rPr>
              <a:t>15 </a:t>
            </a:r>
            <a:r>
              <a:rPr lang="en-US" sz="1200" b="0" i="0" kern="1200" dirty="0">
                <a:solidFill>
                  <a:schemeClr val="tx1"/>
                </a:solidFill>
                <a:effectLst/>
                <a:latin typeface="+mn-lt"/>
                <a:ea typeface="+mn-ea"/>
                <a:cs typeface="+mn-cs"/>
              </a:rPr>
              <a:t>“You were blameless in all you did from the day you were created until the day evil was found in you</a:t>
            </a:r>
          </a:p>
          <a:p>
            <a:r>
              <a:rPr lang="en-US" sz="1200" b="1" i="0" kern="1200" dirty="0">
                <a:solidFill>
                  <a:schemeClr val="tx1"/>
                </a:solidFill>
                <a:effectLst/>
                <a:latin typeface="+mn-lt"/>
                <a:ea typeface="+mn-ea"/>
                <a:cs typeface="+mn-cs"/>
              </a:rPr>
              <a:t>Job 38:4-7 New International Version (NIV)</a:t>
            </a:r>
          </a:p>
          <a:p>
            <a:r>
              <a:rPr lang="en-US" sz="1200" b="1" i="0" kern="1200" baseline="30000" dirty="0">
                <a:solidFill>
                  <a:schemeClr val="tx1"/>
                </a:solidFill>
                <a:effectLst/>
                <a:latin typeface="+mn-lt"/>
                <a:ea typeface="+mn-ea"/>
                <a:cs typeface="+mn-cs"/>
              </a:rPr>
              <a:t>4 </a:t>
            </a:r>
            <a:r>
              <a:rPr lang="en-US" sz="1200" b="0" i="0" kern="1200" dirty="0">
                <a:solidFill>
                  <a:schemeClr val="tx1"/>
                </a:solidFill>
                <a:effectLst/>
                <a:latin typeface="+mn-lt"/>
                <a:ea typeface="+mn-ea"/>
                <a:cs typeface="+mn-cs"/>
              </a:rPr>
              <a:t>“Where were you when I laid the earth’s foundation? Tell me, if you understand.</a:t>
            </a:r>
            <a:br>
              <a:rPr lang="en-US" sz="1200" b="0" i="0" kern="1200" dirty="0">
                <a:solidFill>
                  <a:schemeClr val="tx1"/>
                </a:solidFill>
                <a:effectLst/>
                <a:latin typeface="+mn-lt"/>
                <a:ea typeface="+mn-ea"/>
                <a:cs typeface="+mn-cs"/>
              </a:rPr>
            </a:br>
            <a:r>
              <a:rPr lang="en-US" sz="1200" b="1" i="0" kern="1200" baseline="30000" dirty="0">
                <a:solidFill>
                  <a:schemeClr val="tx1"/>
                </a:solidFill>
                <a:effectLst/>
                <a:latin typeface="+mn-lt"/>
                <a:ea typeface="+mn-ea"/>
                <a:cs typeface="+mn-cs"/>
              </a:rPr>
              <a:t>5 </a:t>
            </a:r>
            <a:r>
              <a:rPr lang="en-US" sz="1200" b="0" i="0" kern="1200" dirty="0">
                <a:solidFill>
                  <a:schemeClr val="tx1"/>
                </a:solidFill>
                <a:effectLst/>
                <a:latin typeface="+mn-lt"/>
                <a:ea typeface="+mn-ea"/>
                <a:cs typeface="+mn-cs"/>
              </a:rPr>
              <a:t>Who marked off its dimensions? Surely you know! Who stretched a measuring line across it?</a:t>
            </a:r>
            <a:br>
              <a:rPr lang="en-US" sz="1200" b="0" i="0" kern="1200" dirty="0">
                <a:solidFill>
                  <a:schemeClr val="tx1"/>
                </a:solidFill>
                <a:effectLst/>
                <a:latin typeface="+mn-lt"/>
                <a:ea typeface="+mn-ea"/>
                <a:cs typeface="+mn-cs"/>
              </a:rPr>
            </a:br>
            <a:r>
              <a:rPr lang="en-US" sz="1200" b="1" i="0" kern="1200" baseline="30000" dirty="0">
                <a:solidFill>
                  <a:schemeClr val="tx1"/>
                </a:solidFill>
                <a:effectLst/>
                <a:latin typeface="+mn-lt"/>
                <a:ea typeface="+mn-ea"/>
                <a:cs typeface="+mn-cs"/>
              </a:rPr>
              <a:t>6 </a:t>
            </a:r>
            <a:r>
              <a:rPr lang="en-US" sz="1200" b="0" i="0" kern="1200" dirty="0">
                <a:solidFill>
                  <a:schemeClr val="tx1"/>
                </a:solidFill>
                <a:effectLst/>
                <a:latin typeface="+mn-lt"/>
                <a:ea typeface="+mn-ea"/>
                <a:cs typeface="+mn-cs"/>
              </a:rPr>
              <a:t>On what were its footings set, or who laid its cornerstone—</a:t>
            </a:r>
            <a:br>
              <a:rPr lang="en-US" sz="1200" b="0" i="0" kern="1200" dirty="0">
                <a:solidFill>
                  <a:schemeClr val="tx1"/>
                </a:solidFill>
                <a:effectLst/>
                <a:latin typeface="+mn-lt"/>
                <a:ea typeface="+mn-ea"/>
                <a:cs typeface="+mn-cs"/>
              </a:rPr>
            </a:br>
            <a:r>
              <a:rPr lang="en-US" sz="1200" b="1" i="0" kern="1200" baseline="30000" dirty="0">
                <a:solidFill>
                  <a:schemeClr val="tx1"/>
                </a:solidFill>
                <a:effectLst/>
                <a:latin typeface="+mn-lt"/>
                <a:ea typeface="+mn-ea"/>
                <a:cs typeface="+mn-cs"/>
              </a:rPr>
              <a:t>7 </a:t>
            </a:r>
            <a:r>
              <a:rPr lang="en-US" sz="1200" b="0" i="0" kern="1200" dirty="0">
                <a:solidFill>
                  <a:schemeClr val="tx1"/>
                </a:solidFill>
                <a:effectLst/>
                <a:latin typeface="+mn-lt"/>
                <a:ea typeface="+mn-ea"/>
                <a:cs typeface="+mn-cs"/>
              </a:rPr>
              <a:t>while the morning stars sang together and all the angels</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4" tooltip="See footnote a"/>
              </a:rPr>
              <a:t>a</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shouted for joy?</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65BFDD-EEDA-47A4-9EDF-F8EB36F9B80A}" type="slidenum">
              <a:rPr lang="en-US" smtClean="0"/>
              <a:pPr/>
              <a:t>10</a:t>
            </a:fld>
            <a:endParaRPr lang="en-US" dirty="0"/>
          </a:p>
        </p:txBody>
      </p:sp>
    </p:spTree>
    <p:extLst>
      <p:ext uri="{BB962C8B-B14F-4D97-AF65-F5344CB8AC3E}">
        <p14:creationId xmlns:p14="http://schemas.microsoft.com/office/powerpoint/2010/main" val="1984730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sz="1200" dirty="0">
                <a:solidFill>
                  <a:schemeClr val="bg1"/>
                </a:solidFill>
              </a:rPr>
              <a:t>{Click} God and the Word made a plan. (It or they determined that Lamb would be Slain, dimensions and foundations of the Earth, etc.)</a:t>
            </a:r>
          </a:p>
          <a:p>
            <a:pPr marL="0" indent="0">
              <a:buFont typeface="Arial" panose="020B0604020202020204" pitchFamily="34" charset="0"/>
              <a:buNone/>
            </a:pPr>
            <a:r>
              <a:rPr lang="en-US" sz="1200" dirty="0">
                <a:solidFill>
                  <a:schemeClr val="bg1"/>
                </a:solidFill>
              </a:rPr>
              <a:t>{Click} The Word Created Lucifer., other Morning Stars, Angels. The spirit world. </a:t>
            </a:r>
          </a:p>
          <a:p>
            <a:pPr marL="0" indent="0">
              <a:buFont typeface="Arial" panose="020B0604020202020204" pitchFamily="34" charset="0"/>
              <a:buNone/>
            </a:pPr>
            <a:r>
              <a:rPr lang="en-US" sz="1200" dirty="0">
                <a:solidFill>
                  <a:schemeClr val="bg1"/>
                </a:solidFill>
              </a:rPr>
              <a:t>{Click} The Word Created the Earth. Laid the foundations and the corner stone (which man has not yet discovered). </a:t>
            </a:r>
          </a:p>
          <a:p>
            <a:pPr marL="0" indent="0">
              <a:buFont typeface="Arial" panose="020B0604020202020204" pitchFamily="34" charset="0"/>
              <a:buNone/>
            </a:pPr>
            <a:r>
              <a:rPr lang="en-US" sz="1200" dirty="0">
                <a:solidFill>
                  <a:schemeClr val="bg1"/>
                </a:solidFill>
              </a:rPr>
              <a:t>{Click} The Morning Stars (Lucifer, Michael and Gabriel) maybe more sang. </a:t>
            </a:r>
          </a:p>
          <a:p>
            <a:pPr marL="0" indent="0">
              <a:buFont typeface="Arial" panose="020B0604020202020204" pitchFamily="34" charset="0"/>
              <a:buNone/>
            </a:pPr>
            <a:endParaRPr lang="en-US" sz="1200" dirty="0">
              <a:solidFill>
                <a:schemeClr val="bg1"/>
              </a:solidFill>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65BFDD-EEDA-47A4-9EDF-F8EB36F9B80A}" type="slidenum">
              <a:rPr lang="en-US" smtClean="0"/>
              <a:pPr/>
              <a:t>11</a:t>
            </a:fld>
            <a:endParaRPr lang="en-US" dirty="0"/>
          </a:p>
        </p:txBody>
      </p:sp>
    </p:spTree>
    <p:extLst>
      <p:ext uri="{BB962C8B-B14F-4D97-AF65-F5344CB8AC3E}">
        <p14:creationId xmlns:p14="http://schemas.microsoft.com/office/powerpoint/2010/main" val="4101253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0" i="0" kern="1200" dirty="0">
                <a:solidFill>
                  <a:schemeClr val="tx1"/>
                </a:solidFill>
                <a:effectLst/>
                <a:latin typeface="+mn-lt"/>
                <a:ea typeface="+mn-ea"/>
                <a:cs typeface="+mn-cs"/>
              </a:rPr>
              <a:t>{Read} </a:t>
            </a:r>
            <a:r>
              <a:rPr lang="en-US" sz="1400" dirty="0">
                <a:solidFill>
                  <a:schemeClr val="bg1"/>
                </a:solidFill>
              </a:rPr>
              <a:t>Genesis 1:2</a:t>
            </a:r>
            <a:r>
              <a:rPr lang="en-US" sz="1200" dirty="0">
                <a:solidFill>
                  <a:schemeClr val="bg1"/>
                </a:solidFill>
              </a:rPr>
              <a:t> (NIV)</a:t>
            </a:r>
          </a:p>
          <a:p>
            <a:pPr algn="l"/>
            <a:r>
              <a:rPr lang="en-US" sz="1400" b="1" baseline="30000" dirty="0">
                <a:solidFill>
                  <a:schemeClr val="bg1"/>
                </a:solidFill>
              </a:rPr>
              <a:t>2 </a:t>
            </a:r>
            <a:r>
              <a:rPr lang="en-US" sz="1200" dirty="0">
                <a:solidFill>
                  <a:schemeClr val="bg1"/>
                </a:solidFill>
              </a:rPr>
              <a:t>Now the earth </a:t>
            </a:r>
            <a:r>
              <a:rPr lang="en-US" sz="1200" dirty="0">
                <a:solidFill>
                  <a:srgbClr val="FFFF00"/>
                </a:solidFill>
              </a:rPr>
              <a:t>was</a:t>
            </a:r>
            <a:r>
              <a:rPr lang="en-US" sz="1200" dirty="0">
                <a:solidFill>
                  <a:schemeClr val="bg1"/>
                </a:solidFill>
              </a:rPr>
              <a:t> </a:t>
            </a:r>
            <a:r>
              <a:rPr lang="en-US" sz="1200" dirty="0">
                <a:solidFill>
                  <a:srgbClr val="FFFF00"/>
                </a:solidFill>
              </a:rPr>
              <a:t>formless</a:t>
            </a:r>
            <a:r>
              <a:rPr lang="en-US" sz="1200" dirty="0">
                <a:solidFill>
                  <a:schemeClr val="bg1"/>
                </a:solidFill>
              </a:rPr>
              <a:t> and empty, darkness was over the surface of the deep, </a:t>
            </a:r>
          </a:p>
          <a:p>
            <a:r>
              <a:rPr lang="en-US" sz="1200" b="0" i="0" kern="1200" dirty="0">
                <a:solidFill>
                  <a:schemeClr val="tx1"/>
                </a:solidFill>
                <a:effectLst/>
                <a:latin typeface="+mn-lt"/>
                <a:ea typeface="+mn-ea"/>
                <a:cs typeface="+mn-cs"/>
              </a:rPr>
              <a:t>We need to look at two Hebrews word that are backed up but other scriptures. They are </a:t>
            </a:r>
            <a:r>
              <a:rPr lang="en-US" sz="1200" b="0" i="0" kern="1200" dirty="0" err="1">
                <a:solidFill>
                  <a:schemeClr val="tx1"/>
                </a:solidFill>
                <a:effectLst/>
                <a:latin typeface="+mn-lt"/>
                <a:ea typeface="+mn-ea"/>
                <a:cs typeface="+mn-cs"/>
              </a:rPr>
              <a:t>hayah</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tohu</a:t>
            </a:r>
            <a:r>
              <a:rPr lang="en-US" sz="1200" b="0" i="0" kern="1200" dirty="0">
                <a:solidFill>
                  <a:schemeClr val="tx1"/>
                </a:solidFill>
                <a:effectLst/>
                <a:latin typeface="+mn-lt"/>
                <a:ea typeface="+mn-ea"/>
                <a:cs typeface="+mn-cs"/>
              </a:rPr>
              <a:t>. The word was can be translated became. The word </a:t>
            </a:r>
            <a:r>
              <a:rPr lang="en-US" sz="1200" b="0" i="0" kern="1200" dirty="0" err="1">
                <a:solidFill>
                  <a:schemeClr val="tx1"/>
                </a:solidFill>
                <a:effectLst/>
                <a:latin typeface="+mn-lt"/>
                <a:ea typeface="+mn-ea"/>
                <a:cs typeface="+mn-cs"/>
              </a:rPr>
              <a:t>tohu</a:t>
            </a:r>
            <a:r>
              <a:rPr lang="en-US" sz="1200" b="0" i="0" kern="1200" dirty="0">
                <a:solidFill>
                  <a:schemeClr val="tx1"/>
                </a:solidFill>
                <a:effectLst/>
                <a:latin typeface="+mn-lt"/>
                <a:ea typeface="+mn-ea"/>
                <a:cs typeface="+mn-cs"/>
              </a:rPr>
              <a:t> is translated here as formless, but is translated in Isaiah 45:18 as vain. In Isaiah 45:18 it says. </a:t>
            </a:r>
          </a:p>
          <a:p>
            <a:r>
              <a:rPr lang="en-US" sz="1200" b="1" i="0" kern="1200" dirty="0">
                <a:solidFill>
                  <a:schemeClr val="tx1"/>
                </a:solidFill>
                <a:effectLst/>
                <a:latin typeface="+mn-lt"/>
                <a:ea typeface="+mn-ea"/>
                <a:cs typeface="+mn-cs"/>
              </a:rPr>
              <a:t>Isaiah 45:18 (NKJV) </a:t>
            </a:r>
            <a:r>
              <a:rPr lang="en-US" sz="1200" b="0" i="0" kern="1200" dirty="0">
                <a:solidFill>
                  <a:schemeClr val="tx1"/>
                </a:solidFill>
                <a:effectLst/>
                <a:latin typeface="+mn-lt"/>
                <a:ea typeface="+mn-ea"/>
                <a:cs typeface="+mn-cs"/>
              </a:rPr>
              <a:t>For thus says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Who created the heavens, Who is God, Who formed the earth and made it, Who has established it, Who did not create it </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3" tooltip="See footnote a"/>
              </a:rPr>
              <a:t>a</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in vain, Who formed it to be inhabited: “I </a:t>
            </a:r>
            <a:r>
              <a:rPr lang="en-US" sz="1200" b="0" i="1" kern="1200" dirty="0">
                <a:solidFill>
                  <a:schemeClr val="tx1"/>
                </a:solidFill>
                <a:effectLst/>
                <a:latin typeface="+mn-lt"/>
                <a:ea typeface="+mn-ea"/>
                <a:cs typeface="+mn-cs"/>
              </a:rPr>
              <a:t>am</a:t>
            </a:r>
            <a:r>
              <a:rPr lang="en-US" sz="1200" b="0" i="0" kern="1200" dirty="0">
                <a:solidFill>
                  <a:schemeClr val="tx1"/>
                </a:solidFill>
                <a:effectLst/>
                <a:latin typeface="+mn-lt"/>
                <a:ea typeface="+mn-ea"/>
                <a:cs typeface="+mn-cs"/>
              </a:rPr>
              <a:t>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there is</a:t>
            </a:r>
            <a:r>
              <a:rPr lang="en-US" sz="1200" b="0" i="0" kern="1200" dirty="0">
                <a:solidFill>
                  <a:schemeClr val="tx1"/>
                </a:solidFill>
                <a:effectLst/>
                <a:latin typeface="+mn-lt"/>
                <a:ea typeface="+mn-ea"/>
                <a:cs typeface="+mn-cs"/>
              </a:rPr>
              <a:t> no other.</a:t>
            </a:r>
          </a:p>
          <a:p>
            <a:r>
              <a:rPr lang="en-US" sz="1200" b="1" i="0" kern="1200" dirty="0">
                <a:solidFill>
                  <a:schemeClr val="tx1"/>
                </a:solidFill>
                <a:effectLst/>
                <a:latin typeface="+mn-lt"/>
                <a:ea typeface="+mn-ea"/>
                <a:cs typeface="+mn-cs"/>
              </a:rPr>
              <a:t>Gen 1:2 </a:t>
            </a:r>
            <a:r>
              <a:rPr lang="en-US" sz="1200" b="0" i="0" kern="1200" dirty="0">
                <a:solidFill>
                  <a:schemeClr val="tx1"/>
                </a:solidFill>
                <a:effectLst/>
                <a:latin typeface="+mn-lt"/>
                <a:ea typeface="+mn-ea"/>
                <a:cs typeface="+mn-cs"/>
              </a:rPr>
              <a:t>could be read as follows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but the earth </a:t>
            </a:r>
            <a:r>
              <a:rPr lang="en-US" sz="1200" dirty="0">
                <a:solidFill>
                  <a:srgbClr val="FFFF00"/>
                </a:solidFill>
              </a:rPr>
              <a:t>became</a:t>
            </a:r>
            <a:r>
              <a:rPr lang="en-US" sz="1200" dirty="0">
                <a:solidFill>
                  <a:schemeClr val="bg1"/>
                </a:solidFill>
              </a:rPr>
              <a:t> </a:t>
            </a:r>
            <a:r>
              <a:rPr lang="en-US" sz="1200" dirty="0">
                <a:solidFill>
                  <a:srgbClr val="FFFF00"/>
                </a:solidFill>
              </a:rPr>
              <a:t>vain</a:t>
            </a:r>
            <a:r>
              <a:rPr lang="en-US" sz="1200" dirty="0">
                <a:solidFill>
                  <a:schemeClr val="bg1"/>
                </a:solidFill>
              </a:rPr>
              <a:t> and empty, darkness was over the surface of the deep, and the Spirit of God was hovering over the waters.</a:t>
            </a:r>
          </a:p>
          <a:p>
            <a:endParaRPr lang="en-US" sz="1200" dirty="0">
              <a:solidFill>
                <a:schemeClr val="bg1"/>
              </a:solidFill>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65BFDD-EEDA-47A4-9EDF-F8EB36F9B80A}" type="slidenum">
              <a:rPr lang="en-US" smtClean="0"/>
              <a:pPr/>
              <a:t>12</a:t>
            </a:fld>
            <a:endParaRPr lang="en-US" dirty="0"/>
          </a:p>
        </p:txBody>
      </p:sp>
    </p:spTree>
    <p:extLst>
      <p:ext uri="{BB962C8B-B14F-4D97-AF65-F5344CB8AC3E}">
        <p14:creationId xmlns:p14="http://schemas.microsoft.com/office/powerpoint/2010/main" val="2250748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a:solidFill>
                  <a:schemeClr val="tx1"/>
                </a:solidFill>
                <a:effectLst/>
                <a:latin typeface="+mn-lt"/>
                <a:ea typeface="+mn-ea"/>
                <a:cs typeface="+mn-cs"/>
              </a:rPr>
              <a:t>Isaiah 14:12-14 (NKJV) The Fall of Lucifer </a:t>
            </a:r>
          </a:p>
          <a:p>
            <a:r>
              <a:rPr lang="en-US" sz="1200" b="0" i="0" kern="1200" dirty="0">
                <a:solidFill>
                  <a:schemeClr val="tx1"/>
                </a:solidFill>
                <a:effectLst/>
                <a:latin typeface="+mn-lt"/>
                <a:ea typeface="+mn-ea"/>
                <a:cs typeface="+mn-cs"/>
              </a:rPr>
              <a:t>12 “How you are fallen from heaven, O [a]Lucifer, son of the morning!  How you are cut down to the ground, You who weakened the nations! </a:t>
            </a:r>
          </a:p>
          <a:p>
            <a:r>
              <a:rPr lang="en-US" sz="1200" b="0" i="0" kern="1200" dirty="0">
                <a:solidFill>
                  <a:schemeClr val="tx1"/>
                </a:solidFill>
                <a:effectLst/>
                <a:latin typeface="+mn-lt"/>
                <a:ea typeface="+mn-ea"/>
                <a:cs typeface="+mn-cs"/>
              </a:rPr>
              <a:t>13 For you have said in your heart: ‘I will ascend into heaven, I will exalt my throne above the stars of God; I will also sit on the mount of the congregation On the farthest sides of the north;</a:t>
            </a:r>
          </a:p>
          <a:p>
            <a:r>
              <a:rPr lang="en-US" sz="1200" b="0" i="0" kern="1200" dirty="0">
                <a:solidFill>
                  <a:schemeClr val="tx1"/>
                </a:solidFill>
                <a:effectLst/>
                <a:latin typeface="+mn-lt"/>
                <a:ea typeface="+mn-ea"/>
                <a:cs typeface="+mn-cs"/>
              </a:rPr>
              <a:t>14 I will ascend above the heights of the clouds, I will be like the Most High.’</a:t>
            </a:r>
          </a:p>
          <a:p>
            <a:r>
              <a:rPr lang="en-US" sz="1200" b="1" i="0" kern="1200" dirty="0">
                <a:solidFill>
                  <a:schemeClr val="tx1"/>
                </a:solidFill>
                <a:effectLst/>
                <a:latin typeface="+mn-lt"/>
                <a:ea typeface="+mn-ea"/>
                <a:cs typeface="+mn-cs"/>
              </a:rPr>
              <a:t>Luke 10:18 New King James Version (NKJV)</a:t>
            </a:r>
          </a:p>
          <a:p>
            <a:r>
              <a:rPr lang="en-US" sz="1200" b="1" i="0" kern="1200" baseline="30000" dirty="0">
                <a:solidFill>
                  <a:schemeClr val="tx1"/>
                </a:solidFill>
                <a:effectLst/>
                <a:latin typeface="+mn-lt"/>
                <a:ea typeface="+mn-ea"/>
                <a:cs typeface="+mn-cs"/>
              </a:rPr>
              <a:t>18 </a:t>
            </a:r>
            <a:r>
              <a:rPr lang="en-US" sz="1200" b="0" i="0" kern="1200" dirty="0">
                <a:solidFill>
                  <a:schemeClr val="tx1"/>
                </a:solidFill>
                <a:effectLst/>
                <a:latin typeface="+mn-lt"/>
                <a:ea typeface="+mn-ea"/>
                <a:cs typeface="+mn-cs"/>
              </a:rPr>
              <a:t>And He said to them, “I saw Satan fall like lightning from heaven.</a:t>
            </a:r>
          </a:p>
          <a:p>
            <a:r>
              <a:rPr lang="en-US" sz="1200" b="1" i="0" kern="1200" dirty="0">
                <a:solidFill>
                  <a:schemeClr val="tx1"/>
                </a:solidFill>
                <a:effectLst/>
                <a:latin typeface="+mn-lt"/>
                <a:ea typeface="+mn-ea"/>
                <a:cs typeface="+mn-cs"/>
              </a:rPr>
              <a:t>Revelation 12:7-9 New King James Version (NKJV)</a:t>
            </a:r>
          </a:p>
          <a:p>
            <a:r>
              <a:rPr lang="en-US" sz="1200" b="0" i="0" kern="1200" dirty="0">
                <a:solidFill>
                  <a:schemeClr val="tx1"/>
                </a:solidFill>
                <a:effectLst/>
                <a:latin typeface="+mn-lt"/>
                <a:ea typeface="+mn-ea"/>
                <a:cs typeface="+mn-cs"/>
              </a:rPr>
              <a:t>Satan Thrown Out of Heaven</a:t>
            </a:r>
          </a:p>
          <a:p>
            <a:r>
              <a:rPr lang="en-US" sz="1200" b="1" i="0" kern="1200" baseline="30000" dirty="0">
                <a:solidFill>
                  <a:schemeClr val="tx1"/>
                </a:solidFill>
                <a:effectLst/>
                <a:latin typeface="+mn-lt"/>
                <a:ea typeface="+mn-ea"/>
                <a:cs typeface="+mn-cs"/>
              </a:rPr>
              <a:t>7 </a:t>
            </a:r>
            <a:r>
              <a:rPr lang="en-US" sz="1200" b="0" i="0" kern="1200" dirty="0">
                <a:solidFill>
                  <a:schemeClr val="tx1"/>
                </a:solidFill>
                <a:effectLst/>
                <a:latin typeface="+mn-lt"/>
                <a:ea typeface="+mn-ea"/>
                <a:cs typeface="+mn-cs"/>
              </a:rPr>
              <a:t>And war broke out in heaven: Michael and his angels fought with the dragon; and the dragon and his angels fought, </a:t>
            </a:r>
            <a:r>
              <a:rPr lang="en-US" sz="1200" b="1" i="0" kern="1200" baseline="30000" dirty="0">
                <a:solidFill>
                  <a:schemeClr val="tx1"/>
                </a:solidFill>
                <a:effectLst/>
                <a:latin typeface="+mn-lt"/>
                <a:ea typeface="+mn-ea"/>
                <a:cs typeface="+mn-cs"/>
              </a:rPr>
              <a:t>8 </a:t>
            </a:r>
            <a:r>
              <a:rPr lang="en-US" sz="1200" b="0" i="0" kern="1200" dirty="0">
                <a:solidFill>
                  <a:schemeClr val="tx1"/>
                </a:solidFill>
                <a:effectLst/>
                <a:latin typeface="+mn-lt"/>
                <a:ea typeface="+mn-ea"/>
                <a:cs typeface="+mn-cs"/>
              </a:rPr>
              <a:t>but they </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3" tooltip="See footnote a"/>
              </a:rPr>
              <a:t>a</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did not prevail, nor was a place found for </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4" tooltip="See footnote b"/>
              </a:rPr>
              <a:t>b</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them in heaven any longer. </a:t>
            </a:r>
            <a:r>
              <a:rPr lang="en-US" sz="1200" b="1" i="0" kern="1200" baseline="30000" dirty="0">
                <a:solidFill>
                  <a:schemeClr val="tx1"/>
                </a:solidFill>
                <a:effectLst/>
                <a:latin typeface="+mn-lt"/>
                <a:ea typeface="+mn-ea"/>
                <a:cs typeface="+mn-cs"/>
              </a:rPr>
              <a:t>9 </a:t>
            </a:r>
            <a:r>
              <a:rPr lang="en-US" sz="1200" b="0" i="0" kern="1200" dirty="0">
                <a:solidFill>
                  <a:schemeClr val="tx1"/>
                </a:solidFill>
                <a:effectLst/>
                <a:latin typeface="+mn-lt"/>
                <a:ea typeface="+mn-ea"/>
                <a:cs typeface="+mn-cs"/>
              </a:rPr>
              <a:t>So the great dragon was cast out, that serpent of old, called the Devil and Satan, who deceives the whole world; he was cast to the earth, and his angels were cast out with him.</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65BFDD-EEDA-47A4-9EDF-F8EB36F9B80A}" type="slidenum">
              <a:rPr lang="en-US" smtClean="0"/>
              <a:pPr/>
              <a:t>13</a:t>
            </a:fld>
            <a:endParaRPr lang="en-US" dirty="0"/>
          </a:p>
        </p:txBody>
      </p:sp>
    </p:spTree>
    <p:extLst>
      <p:ext uri="{BB962C8B-B14F-4D97-AF65-F5344CB8AC3E}">
        <p14:creationId xmlns:p14="http://schemas.microsoft.com/office/powerpoint/2010/main" val="4164082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0" i="0" kern="1200" dirty="0">
                <a:solidFill>
                  <a:schemeClr val="tx1"/>
                </a:solidFill>
                <a:effectLst/>
                <a:latin typeface="+mn-lt"/>
                <a:ea typeface="+mn-ea"/>
                <a:cs typeface="+mn-cs"/>
              </a:rPr>
              <a:t>{Read} </a:t>
            </a:r>
            <a:r>
              <a:rPr lang="en-US" sz="1400" dirty="0">
                <a:solidFill>
                  <a:schemeClr val="bg1"/>
                </a:solidFill>
              </a:rPr>
              <a:t>Genesis 1:2</a:t>
            </a:r>
            <a:r>
              <a:rPr lang="en-US" sz="1200" dirty="0">
                <a:solidFill>
                  <a:schemeClr val="bg1"/>
                </a:solidFill>
              </a:rPr>
              <a:t> (NIV)</a:t>
            </a:r>
            <a:r>
              <a:rPr lang="en-US" sz="2000" baseline="30000" dirty="0">
                <a:solidFill>
                  <a:schemeClr val="bg1"/>
                </a:solidFill>
              </a:rPr>
              <a:t> </a:t>
            </a:r>
            <a:r>
              <a:rPr lang="en-US" sz="1800" baseline="30000" dirty="0">
                <a:solidFill>
                  <a:schemeClr val="bg1"/>
                </a:solidFill>
              </a:rPr>
              <a:t> </a:t>
            </a:r>
            <a:r>
              <a:rPr lang="en-US" sz="1200" dirty="0">
                <a:solidFill>
                  <a:schemeClr val="bg1"/>
                </a:solidFill>
              </a:rPr>
              <a:t>and the Spirit of God was hovering over the waters. </a:t>
            </a:r>
          </a:p>
          <a:p>
            <a:r>
              <a:rPr lang="en-US" sz="1200" b="0" i="0" kern="1200" dirty="0">
                <a:solidFill>
                  <a:schemeClr val="tx1"/>
                </a:solidFill>
                <a:effectLst/>
                <a:latin typeface="+mn-lt"/>
                <a:ea typeface="+mn-ea"/>
                <a:cs typeface="+mn-cs"/>
              </a:rPr>
              <a:t>{Click} God’s Spirit or Power is ready to used. All the power needs is a command (The Word). {Click} At Baptism can we picture the Holy Spirit hovering ready to come in to us after the laying on of hands.  {Click} this is also know as the “First Flood” It seems the story of Noah is a “Second Flood” </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65BFDD-EEDA-47A4-9EDF-F8EB36F9B80A}" type="slidenum">
              <a:rPr lang="en-US" smtClean="0"/>
              <a:pPr/>
              <a:t>14</a:t>
            </a:fld>
            <a:endParaRPr lang="en-US" dirty="0"/>
          </a:p>
        </p:txBody>
      </p:sp>
    </p:spTree>
    <p:extLst>
      <p:ext uri="{BB962C8B-B14F-4D97-AF65-F5344CB8AC3E}">
        <p14:creationId xmlns:p14="http://schemas.microsoft.com/office/powerpoint/2010/main" val="769604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0" i="0" kern="1200" dirty="0">
                <a:solidFill>
                  <a:schemeClr val="tx1"/>
                </a:solidFill>
                <a:effectLst/>
                <a:latin typeface="+mn-lt"/>
                <a:ea typeface="+mn-ea"/>
                <a:cs typeface="+mn-cs"/>
              </a:rPr>
              <a:t>{Read} </a:t>
            </a:r>
            <a:r>
              <a:rPr lang="en-US" sz="1400" dirty="0">
                <a:solidFill>
                  <a:schemeClr val="bg1"/>
                </a:solidFill>
              </a:rPr>
              <a:t>Genesis 1:3</a:t>
            </a:r>
            <a:r>
              <a:rPr lang="en-US" sz="1200" dirty="0">
                <a:solidFill>
                  <a:schemeClr val="bg1"/>
                </a:solidFill>
              </a:rPr>
              <a:t> (NIV) </a:t>
            </a:r>
            <a:r>
              <a:rPr lang="en-US" sz="1200" b="1" baseline="30000" dirty="0">
                <a:solidFill>
                  <a:schemeClr val="bg1"/>
                </a:solidFill>
              </a:rPr>
              <a:t>3 </a:t>
            </a:r>
            <a:r>
              <a:rPr lang="en-US" sz="1200" dirty="0">
                <a:solidFill>
                  <a:schemeClr val="bg1"/>
                </a:solidFill>
              </a:rPr>
              <a:t>And God said, “Let there be light,” and there was light.</a:t>
            </a:r>
          </a:p>
          <a:p>
            <a:r>
              <a:rPr lang="en-US" sz="1200" b="0" i="0" kern="1200" dirty="0">
                <a:solidFill>
                  <a:schemeClr val="tx1"/>
                </a:solidFill>
                <a:effectLst/>
                <a:latin typeface="+mn-lt"/>
                <a:ea typeface="+mn-ea"/>
                <a:cs typeface="+mn-cs"/>
              </a:rPr>
              <a:t>{Click} The first thing created after the beginning was “Light”. This Light was life giving light from God</a:t>
            </a:r>
          </a:p>
          <a:p>
            <a:r>
              <a:rPr lang="en-US" sz="1200" b="1" i="0" kern="1200" dirty="0">
                <a:solidFill>
                  <a:schemeClr val="tx1"/>
                </a:solidFill>
                <a:effectLst/>
                <a:latin typeface="+mn-lt"/>
                <a:ea typeface="+mn-ea"/>
                <a:cs typeface="+mn-cs"/>
              </a:rPr>
              <a:t>John 8:12 New King James Version (NKJV)</a:t>
            </a:r>
          </a:p>
          <a:p>
            <a:r>
              <a:rPr lang="en-US" sz="1200" b="1" i="0" kern="1200" baseline="30000" dirty="0">
                <a:solidFill>
                  <a:schemeClr val="tx1"/>
                </a:solidFill>
                <a:effectLst/>
                <a:latin typeface="+mn-lt"/>
                <a:ea typeface="+mn-ea"/>
                <a:cs typeface="+mn-cs"/>
              </a:rPr>
              <a:t>12 </a:t>
            </a:r>
            <a:r>
              <a:rPr lang="en-US" sz="1200" b="0" i="0" kern="1200" dirty="0">
                <a:solidFill>
                  <a:schemeClr val="tx1"/>
                </a:solidFill>
                <a:effectLst/>
                <a:latin typeface="+mn-lt"/>
                <a:ea typeface="+mn-ea"/>
                <a:cs typeface="+mn-cs"/>
              </a:rPr>
              <a:t>Then Jesus spoke to them again, saying, “I am the light of the world. He who follows Me shall not walk in darkness, but have the light of life.”</a:t>
            </a:r>
          </a:p>
          <a:p>
            <a:r>
              <a:rPr lang="en-US" sz="1200" b="0" i="0" kern="1200" dirty="0">
                <a:solidFill>
                  <a:schemeClr val="tx1"/>
                </a:solidFill>
                <a:effectLst/>
                <a:latin typeface="+mn-lt"/>
                <a:ea typeface="+mn-ea"/>
                <a:cs typeface="+mn-cs"/>
              </a:rPr>
              <a:t>{Click} </a:t>
            </a:r>
            <a:r>
              <a:rPr lang="en-US" sz="1200" b="1" i="0" kern="1200" dirty="0">
                <a:solidFill>
                  <a:schemeClr val="tx1"/>
                </a:solidFill>
                <a:effectLst/>
                <a:latin typeface="+mn-lt"/>
                <a:ea typeface="+mn-ea"/>
                <a:cs typeface="+mn-cs"/>
              </a:rPr>
              <a:t>Matthew 5:14-16 New King James Version (NKJV)</a:t>
            </a:r>
          </a:p>
          <a:p>
            <a:r>
              <a:rPr lang="en-US" sz="1200" b="1" i="0" kern="1200" baseline="30000" dirty="0">
                <a:solidFill>
                  <a:schemeClr val="tx1"/>
                </a:solidFill>
                <a:effectLst/>
                <a:latin typeface="+mn-lt"/>
                <a:ea typeface="+mn-ea"/>
                <a:cs typeface="+mn-cs"/>
              </a:rPr>
              <a:t>14 </a:t>
            </a:r>
            <a:r>
              <a:rPr lang="en-US" sz="1200" b="0" i="0" kern="1200" dirty="0">
                <a:solidFill>
                  <a:schemeClr val="tx1"/>
                </a:solidFill>
                <a:effectLst/>
                <a:latin typeface="+mn-lt"/>
                <a:ea typeface="+mn-ea"/>
                <a:cs typeface="+mn-cs"/>
              </a:rPr>
              <a:t>“You are the light of the world. [God is a light that saved the Earth and we must become lights to save the world] </a:t>
            </a:r>
          </a:p>
          <a:p>
            <a:r>
              <a:rPr lang="en-US" sz="1200" b="1" i="0" kern="1200" dirty="0">
                <a:solidFill>
                  <a:schemeClr val="tx1"/>
                </a:solidFill>
                <a:effectLst/>
                <a:latin typeface="+mn-lt"/>
                <a:ea typeface="+mn-ea"/>
                <a:cs typeface="+mn-cs"/>
              </a:rPr>
              <a:t>Revelation 21:23 New King James Version (NKJV)</a:t>
            </a:r>
          </a:p>
          <a:p>
            <a:r>
              <a:rPr lang="en-US" sz="1200" b="1" i="0" kern="1200" baseline="30000" dirty="0">
                <a:solidFill>
                  <a:schemeClr val="tx1"/>
                </a:solidFill>
                <a:effectLst/>
                <a:latin typeface="+mn-lt"/>
                <a:ea typeface="+mn-ea"/>
                <a:cs typeface="+mn-cs"/>
              </a:rPr>
              <a:t>23 </a:t>
            </a:r>
            <a:r>
              <a:rPr lang="en-US" sz="1200" b="0" i="0" kern="1200" dirty="0">
                <a:solidFill>
                  <a:schemeClr val="tx1"/>
                </a:solidFill>
                <a:effectLst/>
                <a:latin typeface="+mn-lt"/>
                <a:ea typeface="+mn-ea"/>
                <a:cs typeface="+mn-cs"/>
              </a:rPr>
              <a:t>The city had no need of the sun or of the moon to shine </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3" tooltip="See footnote a"/>
              </a:rPr>
              <a:t>a</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in it, for the </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4" tooltip="See footnote b"/>
              </a:rPr>
              <a:t>b</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glory of God illuminated it. The Lamb </a:t>
            </a:r>
            <a:r>
              <a:rPr lang="en-US" sz="1200" b="0" i="1" kern="1200" dirty="0">
                <a:solidFill>
                  <a:schemeClr val="tx1"/>
                </a:solidFill>
                <a:effectLst/>
                <a:latin typeface="+mn-lt"/>
                <a:ea typeface="+mn-ea"/>
                <a:cs typeface="+mn-cs"/>
              </a:rPr>
              <a:t>is</a:t>
            </a:r>
            <a:r>
              <a:rPr lang="en-US" sz="1200" b="0" i="0" kern="1200" dirty="0">
                <a:solidFill>
                  <a:schemeClr val="tx1"/>
                </a:solidFill>
                <a:effectLst/>
                <a:latin typeface="+mn-lt"/>
                <a:ea typeface="+mn-ea"/>
                <a:cs typeface="+mn-cs"/>
              </a:rPr>
              <a:t> its light.</a:t>
            </a:r>
          </a:p>
          <a:p>
            <a:r>
              <a:rPr lang="en-US" sz="1200" b="0" i="0" kern="1200" dirty="0">
                <a:solidFill>
                  <a:schemeClr val="tx1"/>
                </a:solidFill>
                <a:effectLst/>
                <a:latin typeface="+mn-lt"/>
                <a:ea typeface="+mn-ea"/>
                <a:cs typeface="+mn-cs"/>
              </a:rPr>
              <a:t>This topic of light is all thru scripture. Maybe in the future I can give a message just on the topic of “</a:t>
            </a:r>
            <a:r>
              <a:rPr lang="en-US" sz="1200" b="0" i="0" kern="1200" dirty="0" err="1">
                <a:solidFill>
                  <a:schemeClr val="tx1"/>
                </a:solidFill>
                <a:effectLst/>
                <a:latin typeface="+mn-lt"/>
                <a:ea typeface="+mn-ea"/>
                <a:cs typeface="+mn-cs"/>
              </a:rPr>
              <a:t>Llight</a:t>
            </a:r>
            <a:r>
              <a:rPr lang="en-US" sz="1200" b="0" i="0" kern="1200" dirty="0">
                <a:solidFill>
                  <a:schemeClr val="tx1"/>
                </a:solidFill>
                <a:effectLst/>
                <a:latin typeface="+mn-lt"/>
                <a:ea typeface="+mn-ea"/>
                <a:cs typeface="+mn-cs"/>
              </a:rPr>
              <a:t>” in scripture.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65BFDD-EEDA-47A4-9EDF-F8EB36F9B80A}" type="slidenum">
              <a:rPr lang="en-US" smtClean="0"/>
              <a:pPr/>
              <a:t>15</a:t>
            </a:fld>
            <a:endParaRPr lang="en-US" dirty="0"/>
          </a:p>
        </p:txBody>
      </p:sp>
    </p:spTree>
    <p:extLst>
      <p:ext uri="{BB962C8B-B14F-4D97-AF65-F5344CB8AC3E}">
        <p14:creationId xmlns:p14="http://schemas.microsoft.com/office/powerpoint/2010/main" val="2861012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0" i="0" kern="1200" dirty="0">
                <a:solidFill>
                  <a:schemeClr val="tx1"/>
                </a:solidFill>
                <a:effectLst/>
                <a:latin typeface="+mn-lt"/>
                <a:ea typeface="+mn-ea"/>
                <a:cs typeface="+mn-cs"/>
              </a:rPr>
              <a:t>{Read} </a:t>
            </a:r>
            <a:r>
              <a:rPr lang="en-US" sz="1400" dirty="0">
                <a:solidFill>
                  <a:schemeClr val="bg1"/>
                </a:solidFill>
              </a:rPr>
              <a:t>Genesis 1:4</a:t>
            </a:r>
            <a:r>
              <a:rPr lang="en-US" sz="1200" dirty="0">
                <a:solidFill>
                  <a:schemeClr val="bg1"/>
                </a:solidFill>
              </a:rPr>
              <a:t> (NIV) </a:t>
            </a:r>
          </a:p>
          <a:p>
            <a:pPr algn="l"/>
            <a:r>
              <a:rPr lang="en-US" sz="1100" b="1" baseline="30000" dirty="0">
                <a:solidFill>
                  <a:schemeClr val="bg1"/>
                </a:solidFill>
              </a:rPr>
              <a:t>4 </a:t>
            </a:r>
            <a:r>
              <a:rPr lang="en-US" sz="1200" dirty="0">
                <a:solidFill>
                  <a:schemeClr val="bg1"/>
                </a:solidFill>
              </a:rPr>
              <a:t>God saw that the light was good, and he separated the light from the darkness</a:t>
            </a:r>
          </a:p>
          <a:p>
            <a:pPr algn="l"/>
            <a:r>
              <a:rPr lang="en-US" sz="1200" b="0" i="0" kern="1200" dirty="0">
                <a:solidFill>
                  <a:schemeClr val="tx1"/>
                </a:solidFill>
                <a:effectLst/>
                <a:latin typeface="+mn-lt"/>
                <a:ea typeface="+mn-ea"/>
                <a:cs typeface="+mn-cs"/>
              </a:rPr>
              <a:t>{Click} </a:t>
            </a:r>
          </a:p>
          <a:p>
            <a:r>
              <a:rPr lang="en-US" sz="1200" b="1" i="0" kern="1200" dirty="0">
                <a:solidFill>
                  <a:schemeClr val="tx1"/>
                </a:solidFill>
                <a:effectLst/>
                <a:latin typeface="+mn-lt"/>
                <a:ea typeface="+mn-ea"/>
                <a:cs typeface="+mn-cs"/>
              </a:rPr>
              <a:t>Psalm 139:12 New International Version (NIV)</a:t>
            </a:r>
          </a:p>
          <a:p>
            <a:r>
              <a:rPr lang="en-US" sz="1200" b="1" i="0" kern="1200" baseline="30000" dirty="0">
                <a:solidFill>
                  <a:schemeClr val="tx1"/>
                </a:solidFill>
                <a:effectLst/>
                <a:latin typeface="+mn-lt"/>
                <a:ea typeface="+mn-ea"/>
                <a:cs typeface="+mn-cs"/>
              </a:rPr>
              <a:t>12 </a:t>
            </a:r>
            <a:r>
              <a:rPr lang="en-US" sz="1200" b="0" i="0" kern="1200" dirty="0">
                <a:solidFill>
                  <a:schemeClr val="tx1"/>
                </a:solidFill>
                <a:effectLst/>
                <a:latin typeface="+mn-lt"/>
                <a:ea typeface="+mn-ea"/>
                <a:cs typeface="+mn-cs"/>
              </a:rPr>
              <a:t>even the darkness will not be dark to you; the night will shine like the day, for darkness is as light to you.</a:t>
            </a:r>
          </a:p>
          <a:p>
            <a:r>
              <a:rPr lang="en-US" sz="1200" b="0" i="0" kern="1200" dirty="0">
                <a:solidFill>
                  <a:schemeClr val="tx1"/>
                </a:solidFill>
                <a:effectLst/>
                <a:latin typeface="+mn-lt"/>
                <a:ea typeface="+mn-ea"/>
                <a:cs typeface="+mn-cs"/>
              </a:rPr>
              <a:t>{Click} </a:t>
            </a:r>
            <a:r>
              <a:rPr lang="en-US" sz="1200" b="1" i="0" kern="1200" dirty="0">
                <a:solidFill>
                  <a:schemeClr val="tx1"/>
                </a:solidFill>
                <a:effectLst/>
                <a:latin typeface="+mn-lt"/>
                <a:ea typeface="+mn-ea"/>
                <a:cs typeface="+mn-cs"/>
              </a:rPr>
              <a:t>Job 26:10 New International Version (NIV)</a:t>
            </a:r>
          </a:p>
          <a:p>
            <a:r>
              <a:rPr lang="en-US" sz="1200" b="1" i="0" kern="1200" baseline="30000" dirty="0">
                <a:solidFill>
                  <a:schemeClr val="tx1"/>
                </a:solidFill>
                <a:effectLst/>
                <a:latin typeface="+mn-lt"/>
                <a:ea typeface="+mn-ea"/>
                <a:cs typeface="+mn-cs"/>
              </a:rPr>
              <a:t>10 </a:t>
            </a:r>
            <a:r>
              <a:rPr lang="en-US" sz="1200" b="0" i="0" kern="1200" dirty="0">
                <a:solidFill>
                  <a:schemeClr val="tx1"/>
                </a:solidFill>
                <a:effectLst/>
                <a:latin typeface="+mn-lt"/>
                <a:ea typeface="+mn-ea"/>
                <a:cs typeface="+mn-cs"/>
              </a:rPr>
              <a:t>He marks out the horizon on the face of the waters for a boundary between light and darkness.</a:t>
            </a:r>
          </a:p>
          <a:p>
            <a:r>
              <a:rPr lang="en-US" sz="1200" b="0" i="0" kern="1200" dirty="0">
                <a:solidFill>
                  <a:schemeClr val="tx1"/>
                </a:solidFill>
                <a:effectLst/>
                <a:latin typeface="+mn-lt"/>
                <a:ea typeface="+mn-ea"/>
                <a:cs typeface="+mn-cs"/>
              </a:rPr>
              <a:t>{Click} </a:t>
            </a:r>
            <a:r>
              <a:rPr lang="en-US" sz="1200" b="1" i="0" kern="1200" dirty="0">
                <a:solidFill>
                  <a:schemeClr val="tx1"/>
                </a:solidFill>
                <a:effectLst/>
                <a:latin typeface="+mn-lt"/>
                <a:ea typeface="+mn-ea"/>
                <a:cs typeface="+mn-cs"/>
              </a:rPr>
              <a:t>Isaiah 5:20 New International Version (NIV)</a:t>
            </a:r>
          </a:p>
          <a:p>
            <a:r>
              <a:rPr lang="en-US" sz="1200" b="1" i="0" kern="1200" baseline="30000" dirty="0">
                <a:solidFill>
                  <a:schemeClr val="tx1"/>
                </a:solidFill>
                <a:effectLst/>
                <a:latin typeface="+mn-lt"/>
                <a:ea typeface="+mn-ea"/>
                <a:cs typeface="+mn-cs"/>
              </a:rPr>
              <a:t>20 </a:t>
            </a:r>
            <a:r>
              <a:rPr lang="en-US" sz="1200" b="0" i="0" kern="1200" dirty="0">
                <a:solidFill>
                  <a:schemeClr val="tx1"/>
                </a:solidFill>
                <a:effectLst/>
                <a:latin typeface="+mn-lt"/>
                <a:ea typeface="+mn-ea"/>
                <a:cs typeface="+mn-cs"/>
              </a:rPr>
              <a:t>Woe to those who call evil good and good evil, who put darkness for light and light for darkness, who put bitter for sweet and sweet for bitter.</a:t>
            </a:r>
          </a:p>
          <a:p>
            <a:r>
              <a:rPr lang="en-US" sz="1200" b="0" i="0" kern="1200" dirty="0">
                <a:solidFill>
                  <a:schemeClr val="tx1"/>
                </a:solidFill>
                <a:effectLst/>
                <a:latin typeface="+mn-lt"/>
                <a:ea typeface="+mn-ea"/>
                <a:cs typeface="+mn-cs"/>
              </a:rPr>
              <a:t>{Click} {Read} This could be when God started the earth spinning</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65BFDD-EEDA-47A4-9EDF-F8EB36F9B80A}" type="slidenum">
              <a:rPr lang="en-US" smtClean="0"/>
              <a:pPr/>
              <a:t>16</a:t>
            </a:fld>
            <a:endParaRPr lang="en-US" dirty="0"/>
          </a:p>
        </p:txBody>
      </p:sp>
    </p:spTree>
    <p:extLst>
      <p:ext uri="{BB962C8B-B14F-4D97-AF65-F5344CB8AC3E}">
        <p14:creationId xmlns:p14="http://schemas.microsoft.com/office/powerpoint/2010/main" val="248702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0" i="0" kern="1200" dirty="0">
                <a:solidFill>
                  <a:schemeClr val="tx1"/>
                </a:solidFill>
                <a:effectLst/>
                <a:latin typeface="+mn-lt"/>
                <a:ea typeface="+mn-ea"/>
                <a:cs typeface="+mn-cs"/>
              </a:rPr>
              <a:t>{Read} </a:t>
            </a:r>
            <a:r>
              <a:rPr lang="en-US" sz="1400" dirty="0">
                <a:solidFill>
                  <a:schemeClr val="bg1"/>
                </a:solidFill>
              </a:rPr>
              <a:t>Genesis 1:5</a:t>
            </a:r>
            <a:r>
              <a:rPr lang="en-US" sz="1200" dirty="0">
                <a:solidFill>
                  <a:schemeClr val="bg1"/>
                </a:solidFill>
              </a:rPr>
              <a:t> (NIV) </a:t>
            </a:r>
          </a:p>
          <a:p>
            <a:pPr algn="l"/>
            <a:r>
              <a:rPr lang="en-US" sz="1200" b="1" baseline="30000" dirty="0">
                <a:solidFill>
                  <a:schemeClr val="bg1"/>
                </a:solidFill>
              </a:rPr>
              <a:t>5 </a:t>
            </a:r>
            <a:r>
              <a:rPr lang="en-US" sz="1200" dirty="0">
                <a:solidFill>
                  <a:schemeClr val="bg1"/>
                </a:solidFill>
              </a:rPr>
              <a:t>God called the light “day,” and the darkness he called “night.” And there was evening, and there was morning—the first day.</a:t>
            </a:r>
          </a:p>
          <a:p>
            <a:pPr algn="l"/>
            <a:r>
              <a:rPr lang="en-US" sz="1200" b="0" i="0" kern="1200" dirty="0">
                <a:solidFill>
                  <a:schemeClr val="tx1"/>
                </a:solidFill>
                <a:effectLst/>
                <a:latin typeface="+mn-lt"/>
                <a:ea typeface="+mn-ea"/>
                <a:cs typeface="+mn-cs"/>
              </a:rPr>
              <a:t>{Click}{Read}{Click}{Read}{Click}{Read}{Click}{Read} {Click}{Read} You need to read Yom in context , but I believe “the first day” is a 24-hour period of time.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65BFDD-EEDA-47A4-9EDF-F8EB36F9B80A}" type="slidenum">
              <a:rPr lang="en-US" smtClean="0"/>
              <a:pPr/>
              <a:t>17</a:t>
            </a:fld>
            <a:endParaRPr lang="en-US" dirty="0"/>
          </a:p>
        </p:txBody>
      </p:sp>
    </p:spTree>
    <p:extLst>
      <p:ext uri="{BB962C8B-B14F-4D97-AF65-F5344CB8AC3E}">
        <p14:creationId xmlns:p14="http://schemas.microsoft.com/office/powerpoint/2010/main" val="3523523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0" i="0" kern="1200" dirty="0">
                <a:solidFill>
                  <a:schemeClr val="tx1"/>
                </a:solidFill>
                <a:effectLst/>
                <a:latin typeface="+mn-lt"/>
                <a:ea typeface="+mn-ea"/>
                <a:cs typeface="+mn-cs"/>
              </a:rPr>
              <a:t>{Read}</a:t>
            </a:r>
            <a:r>
              <a:rPr lang="en-US" sz="1600" dirty="0">
                <a:solidFill>
                  <a:schemeClr val="bg1"/>
                </a:solidFill>
              </a:rPr>
              <a:t> Genesis 1:6-8</a:t>
            </a:r>
            <a:r>
              <a:rPr lang="en-US" sz="1400" dirty="0">
                <a:solidFill>
                  <a:schemeClr val="bg1"/>
                </a:solidFill>
              </a:rPr>
              <a:t> (NIV) </a:t>
            </a:r>
          </a:p>
          <a:p>
            <a:pPr algn="l"/>
            <a:r>
              <a:rPr lang="en-US" sz="1200" b="1" baseline="30000" dirty="0">
                <a:solidFill>
                  <a:schemeClr val="bg1"/>
                </a:solidFill>
              </a:rPr>
              <a:t>6 </a:t>
            </a:r>
            <a:r>
              <a:rPr lang="en-US" sz="1200" dirty="0">
                <a:solidFill>
                  <a:schemeClr val="bg1"/>
                </a:solidFill>
              </a:rPr>
              <a:t>And God said, “Let there be a vault between the waters to separate water from water.</a:t>
            </a:r>
            <a:r>
              <a:rPr lang="en-US" sz="800" b="1" baseline="30000" dirty="0"/>
              <a:t> </a:t>
            </a:r>
            <a:r>
              <a:rPr lang="en-US" sz="1200" b="1" baseline="30000" dirty="0">
                <a:solidFill>
                  <a:schemeClr val="bg1"/>
                </a:solidFill>
              </a:rPr>
              <a:t> 7 </a:t>
            </a:r>
            <a:r>
              <a:rPr lang="en-US" sz="1200" dirty="0">
                <a:solidFill>
                  <a:schemeClr val="bg1"/>
                </a:solidFill>
              </a:rPr>
              <a:t>So God made the vault and separated the water under the vault from the water above it. And it was so.”</a:t>
            </a:r>
            <a:r>
              <a:rPr lang="en-US" dirty="0"/>
              <a:t> </a:t>
            </a:r>
            <a:r>
              <a:rPr lang="en-US" sz="1200" b="1" baseline="30000" dirty="0">
                <a:solidFill>
                  <a:schemeClr val="bg1"/>
                </a:solidFill>
              </a:rPr>
              <a:t>8 </a:t>
            </a:r>
            <a:r>
              <a:rPr lang="en-US" sz="1200" dirty="0">
                <a:solidFill>
                  <a:schemeClr val="bg1"/>
                </a:solidFill>
              </a:rPr>
              <a:t>God called the vault “sky.” And there was evening, and there was morning—the second day.</a:t>
            </a:r>
            <a:endParaRPr lang="en-US" sz="1400" dirty="0">
              <a:solidFill>
                <a:schemeClr val="bg1"/>
              </a:solidFill>
            </a:endParaRPr>
          </a:p>
          <a:p>
            <a:pPr algn="l"/>
            <a:r>
              <a:rPr lang="en-US" sz="1200" b="0" i="0" kern="1200" dirty="0">
                <a:solidFill>
                  <a:schemeClr val="tx1"/>
                </a:solidFill>
                <a:effectLst/>
                <a:latin typeface="+mn-lt"/>
                <a:ea typeface="+mn-ea"/>
                <a:cs typeface="+mn-cs"/>
              </a:rPr>
              <a:t>{Click}{Read}</a:t>
            </a:r>
          </a:p>
          <a:p>
            <a:pPr algn="l"/>
            <a:r>
              <a:rPr lang="en-US" sz="1200" b="0" i="0" kern="1200" dirty="0">
                <a:solidFill>
                  <a:schemeClr val="tx1"/>
                </a:solidFill>
                <a:effectLst/>
                <a:latin typeface="+mn-lt"/>
                <a:ea typeface="+mn-ea"/>
                <a:cs typeface="+mn-cs"/>
              </a:rPr>
              <a:t>{Click} {Read} Psalm 19:1 (NIV) </a:t>
            </a:r>
            <a:r>
              <a:rPr lang="en-US" sz="1200" b="1" i="0" kern="1200" baseline="30000" dirty="0">
                <a:solidFill>
                  <a:schemeClr val="tx1"/>
                </a:solidFill>
                <a:effectLst/>
                <a:latin typeface="+mn-lt"/>
                <a:ea typeface="+mn-ea"/>
                <a:cs typeface="+mn-cs"/>
              </a:rPr>
              <a:t>1 </a:t>
            </a:r>
            <a:r>
              <a:rPr lang="en-US" sz="1200" b="0" i="0" kern="1200" dirty="0">
                <a:solidFill>
                  <a:schemeClr val="tx1"/>
                </a:solidFill>
                <a:effectLst/>
                <a:latin typeface="+mn-lt"/>
                <a:ea typeface="+mn-ea"/>
                <a:cs typeface="+mn-cs"/>
              </a:rPr>
              <a:t>The heavens declare the glory of God; the skies proclaim the work of his hands.</a:t>
            </a:r>
          </a:p>
          <a:p>
            <a:pPr algn="l"/>
            <a:endParaRPr lang="en-US" sz="1200" b="0" i="0" kern="1200" dirty="0">
              <a:solidFill>
                <a:schemeClr val="tx1"/>
              </a:solidFill>
              <a:effectLst/>
              <a:latin typeface="+mn-lt"/>
              <a:ea typeface="+mn-ea"/>
              <a:cs typeface="+mn-cs"/>
            </a:endParaRPr>
          </a:p>
          <a:p>
            <a:pPr algn="l"/>
            <a:endParaRPr lang="en-US" sz="1200" b="0" i="0" kern="1200" dirty="0">
              <a:solidFill>
                <a:schemeClr val="tx1"/>
              </a:solidFill>
              <a:effectLst/>
              <a:latin typeface="+mn-lt"/>
              <a:ea typeface="+mn-ea"/>
              <a:cs typeface="+mn-cs"/>
            </a:endParaRPr>
          </a:p>
          <a:p>
            <a:pPr algn="l"/>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65BFDD-EEDA-47A4-9EDF-F8EB36F9B80A}" type="slidenum">
              <a:rPr lang="en-US" smtClean="0"/>
              <a:pPr/>
              <a:t>18</a:t>
            </a:fld>
            <a:endParaRPr lang="en-US" dirty="0"/>
          </a:p>
        </p:txBody>
      </p:sp>
    </p:spTree>
    <p:extLst>
      <p:ext uri="{BB962C8B-B14F-4D97-AF65-F5344CB8AC3E}">
        <p14:creationId xmlns:p14="http://schemas.microsoft.com/office/powerpoint/2010/main" val="690367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0" i="0" kern="1200" dirty="0">
                <a:solidFill>
                  <a:schemeClr val="tx1"/>
                </a:solidFill>
                <a:effectLst/>
                <a:latin typeface="+mn-lt"/>
                <a:ea typeface="+mn-ea"/>
                <a:cs typeface="+mn-cs"/>
              </a:rPr>
              <a:t>{Read} </a:t>
            </a:r>
            <a:r>
              <a:rPr lang="en-US" sz="1600" b="1" dirty="0">
                <a:solidFill>
                  <a:schemeClr val="bg1"/>
                </a:solidFill>
              </a:rPr>
              <a:t>Genesis 1:9-13</a:t>
            </a:r>
            <a:r>
              <a:rPr lang="en-US" sz="1400" b="1" dirty="0">
                <a:solidFill>
                  <a:schemeClr val="bg1"/>
                </a:solidFill>
              </a:rPr>
              <a:t> (NIV) </a:t>
            </a:r>
          </a:p>
          <a:p>
            <a:pPr algn="l"/>
            <a:r>
              <a:rPr lang="en-US" sz="1200" dirty="0">
                <a:solidFill>
                  <a:schemeClr val="bg1"/>
                </a:solidFill>
              </a:rPr>
              <a:t>And God said, “Let the water under the sky be gathered to one place, and let dry ground appear.” And it was so. </a:t>
            </a:r>
            <a:r>
              <a:rPr lang="en-US" sz="1200" b="1" baseline="30000" dirty="0">
                <a:solidFill>
                  <a:schemeClr val="bg1"/>
                </a:solidFill>
              </a:rPr>
              <a:t>10 </a:t>
            </a:r>
            <a:r>
              <a:rPr lang="en-US" sz="1200" dirty="0">
                <a:solidFill>
                  <a:schemeClr val="bg1"/>
                </a:solidFill>
              </a:rPr>
              <a:t>God called the dry ground “land,” and the gathered waters he called “seas.” And God saw that it was good.</a:t>
            </a:r>
          </a:p>
          <a:p>
            <a:pPr algn="l"/>
            <a:r>
              <a:rPr lang="en-US" sz="1200" b="1" baseline="30000" dirty="0">
                <a:solidFill>
                  <a:schemeClr val="bg1"/>
                </a:solidFill>
              </a:rPr>
              <a:t>11 </a:t>
            </a:r>
            <a:r>
              <a:rPr lang="en-US" sz="1200" dirty="0">
                <a:solidFill>
                  <a:schemeClr val="bg1"/>
                </a:solidFill>
              </a:rPr>
              <a:t>Then God said, “Let the land produce vegetation: seed-bearing plants and trees on the land that bear fruit with seed in it, according to their various kinds.” And it was so. </a:t>
            </a:r>
            <a:r>
              <a:rPr lang="en-US" sz="1200" b="1" baseline="30000" dirty="0">
                <a:solidFill>
                  <a:schemeClr val="bg1"/>
                </a:solidFill>
              </a:rPr>
              <a:t>12 </a:t>
            </a:r>
            <a:r>
              <a:rPr lang="en-US" sz="1200" dirty="0">
                <a:solidFill>
                  <a:schemeClr val="bg1"/>
                </a:solidFill>
              </a:rPr>
              <a:t>The land produced vegetation: plants bearing seed according to their kinds and trees bearing fruit with seed in it according to their kinds. And God saw that it was good. </a:t>
            </a:r>
            <a:r>
              <a:rPr lang="en-US" sz="1200" b="1" baseline="30000" dirty="0">
                <a:solidFill>
                  <a:schemeClr val="bg1"/>
                </a:solidFill>
              </a:rPr>
              <a:t>13 </a:t>
            </a:r>
            <a:r>
              <a:rPr lang="en-US" sz="1200" dirty="0">
                <a:solidFill>
                  <a:schemeClr val="bg1"/>
                </a:solidFill>
              </a:rPr>
              <a:t>And there was evening, and there was morning—the third day.</a:t>
            </a:r>
          </a:p>
          <a:p>
            <a:r>
              <a:rPr lang="en-US" sz="1200" b="1" i="0" kern="1200" dirty="0">
                <a:solidFill>
                  <a:schemeClr val="tx1"/>
                </a:solidFill>
                <a:effectLst/>
                <a:latin typeface="+mn-lt"/>
                <a:ea typeface="+mn-ea"/>
                <a:cs typeface="+mn-cs"/>
              </a:rPr>
              <a:t>Matthew 7:17-18 New King James Version (NKJV)</a:t>
            </a:r>
          </a:p>
          <a:p>
            <a:r>
              <a:rPr lang="en-US" sz="1200" b="1" i="0" kern="1200" baseline="30000" dirty="0">
                <a:solidFill>
                  <a:schemeClr val="tx1"/>
                </a:solidFill>
                <a:effectLst/>
                <a:latin typeface="+mn-lt"/>
                <a:ea typeface="+mn-ea"/>
                <a:cs typeface="+mn-cs"/>
              </a:rPr>
              <a:t>17 </a:t>
            </a:r>
            <a:r>
              <a:rPr lang="en-US" sz="1200" b="0" i="0" kern="1200" dirty="0">
                <a:solidFill>
                  <a:schemeClr val="tx1"/>
                </a:solidFill>
                <a:effectLst/>
                <a:latin typeface="+mn-lt"/>
                <a:ea typeface="+mn-ea"/>
                <a:cs typeface="+mn-cs"/>
              </a:rPr>
              <a:t>Even so, every good tree bears good fruit, but a bad tree bears bad fruit. </a:t>
            </a:r>
            <a:r>
              <a:rPr lang="en-US" sz="1200" b="1" i="0" kern="1200" baseline="30000" dirty="0">
                <a:solidFill>
                  <a:schemeClr val="tx1"/>
                </a:solidFill>
                <a:effectLst/>
                <a:latin typeface="+mn-lt"/>
                <a:ea typeface="+mn-ea"/>
                <a:cs typeface="+mn-cs"/>
              </a:rPr>
              <a:t>18 </a:t>
            </a:r>
            <a:r>
              <a:rPr lang="en-US" sz="1200" b="0" i="0" kern="1200" dirty="0">
                <a:solidFill>
                  <a:schemeClr val="tx1"/>
                </a:solidFill>
                <a:effectLst/>
                <a:latin typeface="+mn-lt"/>
                <a:ea typeface="+mn-ea"/>
                <a:cs typeface="+mn-cs"/>
              </a:rPr>
              <a:t>A good tree cannot bear bad fruit, nor </a:t>
            </a:r>
            <a:r>
              <a:rPr lang="en-US" sz="1200" b="0" i="1" kern="1200" dirty="0">
                <a:solidFill>
                  <a:schemeClr val="tx1"/>
                </a:solidFill>
                <a:effectLst/>
                <a:latin typeface="+mn-lt"/>
                <a:ea typeface="+mn-ea"/>
                <a:cs typeface="+mn-cs"/>
              </a:rPr>
              <a:t>can</a:t>
            </a:r>
            <a:r>
              <a:rPr lang="en-US" sz="1200" b="0" i="0" kern="1200" dirty="0">
                <a:solidFill>
                  <a:schemeClr val="tx1"/>
                </a:solidFill>
                <a:effectLst/>
                <a:latin typeface="+mn-lt"/>
                <a:ea typeface="+mn-ea"/>
                <a:cs typeface="+mn-cs"/>
              </a:rPr>
              <a:t> a bad tree bear good fruit.</a:t>
            </a:r>
          </a:p>
          <a:p>
            <a:pPr algn="l"/>
            <a:endParaRPr lang="en-US" sz="1200" dirty="0">
              <a:solidFill>
                <a:schemeClr val="bg1"/>
              </a:solidFill>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65BFDD-EEDA-47A4-9EDF-F8EB36F9B80A}" type="slidenum">
              <a:rPr lang="en-US" smtClean="0"/>
              <a:pPr/>
              <a:t>19</a:t>
            </a:fld>
            <a:endParaRPr lang="en-US" dirty="0"/>
          </a:p>
        </p:txBody>
      </p:sp>
    </p:spTree>
    <p:extLst>
      <p:ext uri="{BB962C8B-B14F-4D97-AF65-F5344CB8AC3E}">
        <p14:creationId xmlns:p14="http://schemas.microsoft.com/office/powerpoint/2010/main" val="2533742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Young Earth creationism (YEC) is the belief that our planet and universe were created, from nothing, in six days, approximately 6,000 years ago, by the God of the Abrahamic religions. Adherents of young Earth creationism are known as “Young Earth Creationists," or simply YECs.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Their belief is derived from a literal interpretation of the two creation </a:t>
            </a:r>
            <a:r>
              <a:rPr lang="en-US" sz="1200" b="0" i="0" u="none" kern="1200" dirty="0">
                <a:solidFill>
                  <a:schemeClr val="tx1"/>
                </a:solidFill>
                <a:effectLst/>
                <a:latin typeface="+mn-lt"/>
                <a:ea typeface="+mn-ea"/>
                <a:cs typeface="+mn-cs"/>
              </a:rPr>
              <a:t>beliefs in</a:t>
            </a:r>
            <a:r>
              <a:rPr lang="en-US" sz="1200" b="0" i="0" kern="1200" dirty="0">
                <a:solidFill>
                  <a:schemeClr val="tx1"/>
                </a:solidFill>
                <a:effectLst/>
                <a:latin typeface="+mn-lt"/>
                <a:ea typeface="+mn-ea"/>
                <a:cs typeface="+mn-cs"/>
              </a:rPr>
              <a:t> the Biblical book of Genesis. This means young Earth creationists believe the six days described in Genesis were standard 24-hour days and use a suitable chronology to date the Earth's creation to only a few thousand years ago. YEC’s </a:t>
            </a:r>
            <a:r>
              <a:rPr lang="en-US" sz="1200" b="0" i="0" u="none" kern="1200" dirty="0">
                <a:solidFill>
                  <a:schemeClr val="tx1"/>
                </a:solidFill>
                <a:effectLst/>
                <a:latin typeface="+mn-lt"/>
                <a:ea typeface="+mn-ea"/>
                <a:cs typeface="+mn-cs"/>
              </a:rPr>
              <a:t>believe science claims are t</a:t>
            </a:r>
            <a:r>
              <a:rPr lang="en-US" sz="1200" b="0" i="0" kern="1200" dirty="0">
                <a:solidFill>
                  <a:schemeClr val="tx1"/>
                </a:solidFill>
                <a:effectLst/>
                <a:latin typeface="+mn-lt"/>
                <a:ea typeface="+mn-ea"/>
                <a:cs typeface="+mn-cs"/>
              </a:rPr>
              <a:t>he work of fallible humans while the Bible is the infallible word of God. This must be true because the Bible says so. Young earth creationists reject scientific claims that the earth is millions of billions of years old.  Young Earth Creationists believe the worldwide flood (the story of Noah) can explain almost all observations that scientists have interpreted as pointing to a significantly older Earth.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65BFDD-EEDA-47A4-9EDF-F8EB36F9B80A}" type="slidenum">
              <a:rPr lang="en-US" smtClean="0"/>
              <a:pPr/>
              <a:t>2</a:t>
            </a:fld>
            <a:endParaRPr lang="en-US" dirty="0"/>
          </a:p>
        </p:txBody>
      </p:sp>
    </p:spTree>
    <p:extLst>
      <p:ext uri="{BB962C8B-B14F-4D97-AF65-F5344CB8AC3E}">
        <p14:creationId xmlns:p14="http://schemas.microsoft.com/office/powerpoint/2010/main" val="339918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lgn="l"/>
            <a:r>
              <a:rPr lang="en-US" sz="1200" b="0" i="0" kern="1200" dirty="0">
                <a:solidFill>
                  <a:schemeClr val="tx1"/>
                </a:solidFill>
                <a:effectLst/>
                <a:latin typeface="+mn-lt"/>
                <a:ea typeface="+mn-ea"/>
                <a:cs typeface="+mn-cs"/>
              </a:rPr>
              <a:t>{Read} </a:t>
            </a:r>
            <a:r>
              <a:rPr lang="en-US" sz="1600" b="1" dirty="0">
                <a:solidFill>
                  <a:schemeClr val="bg1"/>
                </a:solidFill>
              </a:rPr>
              <a:t>Genesis 1:14-19</a:t>
            </a:r>
            <a:r>
              <a:rPr lang="en-US" sz="1400" b="1" dirty="0">
                <a:solidFill>
                  <a:schemeClr val="bg1"/>
                </a:solidFill>
              </a:rPr>
              <a:t> (NIV) </a:t>
            </a:r>
          </a:p>
          <a:p>
            <a:pPr algn="l"/>
            <a:r>
              <a:rPr lang="en-US" sz="1200" b="1" i="0" kern="1200" baseline="30000" dirty="0">
                <a:solidFill>
                  <a:schemeClr val="tx1"/>
                </a:solidFill>
                <a:effectLst/>
                <a:latin typeface="+mn-lt"/>
                <a:ea typeface="+mn-ea"/>
                <a:cs typeface="+mn-cs"/>
              </a:rPr>
              <a:t>14 </a:t>
            </a:r>
            <a:r>
              <a:rPr lang="en-US" sz="1200" b="0" i="0" kern="1200" dirty="0">
                <a:solidFill>
                  <a:schemeClr val="tx1"/>
                </a:solidFill>
                <a:effectLst/>
                <a:latin typeface="+mn-lt"/>
                <a:ea typeface="+mn-ea"/>
                <a:cs typeface="+mn-cs"/>
              </a:rPr>
              <a:t>And God said, “Let there be lights in the vault of the sky to separate the day from the night, and let them serve as signs to mark sacred times, and days and years, </a:t>
            </a:r>
            <a:r>
              <a:rPr lang="en-US" sz="1200" b="1" i="0" kern="1200" baseline="30000" dirty="0">
                <a:solidFill>
                  <a:schemeClr val="tx1"/>
                </a:solidFill>
                <a:effectLst/>
                <a:latin typeface="+mn-lt"/>
                <a:ea typeface="+mn-ea"/>
                <a:cs typeface="+mn-cs"/>
              </a:rPr>
              <a:t>15 </a:t>
            </a:r>
            <a:r>
              <a:rPr lang="en-US" sz="1200" b="0" i="0" kern="1200" dirty="0">
                <a:solidFill>
                  <a:schemeClr val="tx1"/>
                </a:solidFill>
                <a:effectLst/>
                <a:latin typeface="+mn-lt"/>
                <a:ea typeface="+mn-ea"/>
                <a:cs typeface="+mn-cs"/>
              </a:rPr>
              <a:t>and let them be lights in the vault of the sky to give light on the earth.” And it was so. </a:t>
            </a:r>
            <a:r>
              <a:rPr lang="en-US" sz="1200" b="1" i="0" kern="1200" baseline="30000" dirty="0">
                <a:solidFill>
                  <a:schemeClr val="tx1"/>
                </a:solidFill>
                <a:effectLst/>
                <a:latin typeface="+mn-lt"/>
                <a:ea typeface="+mn-ea"/>
                <a:cs typeface="+mn-cs"/>
              </a:rPr>
              <a:t>16 </a:t>
            </a:r>
            <a:r>
              <a:rPr lang="en-US" sz="1200" b="0" i="0" kern="1200" dirty="0">
                <a:solidFill>
                  <a:schemeClr val="tx1"/>
                </a:solidFill>
                <a:effectLst/>
                <a:latin typeface="+mn-lt"/>
                <a:ea typeface="+mn-ea"/>
                <a:cs typeface="+mn-cs"/>
              </a:rPr>
              <a:t>God made two great lights—the greater light to govern the day and the lesser light to govern the night. He also made the stars. </a:t>
            </a:r>
            <a:r>
              <a:rPr lang="en-US" sz="1200" b="1" i="0" kern="1200" baseline="30000" dirty="0">
                <a:solidFill>
                  <a:schemeClr val="tx1"/>
                </a:solidFill>
                <a:effectLst/>
                <a:latin typeface="+mn-lt"/>
                <a:ea typeface="+mn-ea"/>
                <a:cs typeface="+mn-cs"/>
              </a:rPr>
              <a:t>17 </a:t>
            </a:r>
            <a:r>
              <a:rPr lang="en-US" sz="1200" b="0" i="0" kern="1200" dirty="0">
                <a:solidFill>
                  <a:schemeClr val="tx1"/>
                </a:solidFill>
                <a:effectLst/>
                <a:latin typeface="+mn-lt"/>
                <a:ea typeface="+mn-ea"/>
                <a:cs typeface="+mn-cs"/>
              </a:rPr>
              <a:t>God set them in the vault of the sky to give light on the earth, </a:t>
            </a:r>
            <a:r>
              <a:rPr lang="en-US" sz="1200" b="1" i="0" kern="1200" baseline="30000" dirty="0">
                <a:solidFill>
                  <a:schemeClr val="tx1"/>
                </a:solidFill>
                <a:effectLst/>
                <a:latin typeface="+mn-lt"/>
                <a:ea typeface="+mn-ea"/>
                <a:cs typeface="+mn-cs"/>
              </a:rPr>
              <a:t>18 </a:t>
            </a:r>
            <a:r>
              <a:rPr lang="en-US" sz="1200" b="0" i="0" kern="1200" dirty="0">
                <a:solidFill>
                  <a:schemeClr val="tx1"/>
                </a:solidFill>
                <a:effectLst/>
                <a:latin typeface="+mn-lt"/>
                <a:ea typeface="+mn-ea"/>
                <a:cs typeface="+mn-cs"/>
              </a:rPr>
              <a:t>to govern the day and the night, and to separate light from darkness. And God saw that it was good. </a:t>
            </a:r>
            <a:r>
              <a:rPr lang="en-US" sz="1200" b="1" i="0" kern="1200" baseline="30000" dirty="0">
                <a:solidFill>
                  <a:schemeClr val="tx1"/>
                </a:solidFill>
                <a:effectLst/>
                <a:latin typeface="+mn-lt"/>
                <a:ea typeface="+mn-ea"/>
                <a:cs typeface="+mn-cs"/>
              </a:rPr>
              <a:t>19 </a:t>
            </a:r>
            <a:r>
              <a:rPr lang="en-US" sz="1200" b="0" i="0" kern="1200" dirty="0">
                <a:solidFill>
                  <a:schemeClr val="tx1"/>
                </a:solidFill>
                <a:effectLst/>
                <a:latin typeface="+mn-lt"/>
                <a:ea typeface="+mn-ea"/>
                <a:cs typeface="+mn-cs"/>
              </a:rPr>
              <a:t>And there was evening, and there was morning—the fourth day.</a:t>
            </a:r>
          </a:p>
          <a:p>
            <a:pPr algn="l"/>
            <a:r>
              <a:rPr lang="en-US" sz="1200" b="0" i="0" kern="1200" dirty="0">
                <a:solidFill>
                  <a:schemeClr val="tx1"/>
                </a:solidFill>
                <a:effectLst/>
                <a:latin typeface="+mn-lt"/>
                <a:ea typeface="+mn-ea"/>
                <a:cs typeface="+mn-cs"/>
              </a:rPr>
              <a:t>{Click}{Read} Yes. I think this light is different </a:t>
            </a:r>
          </a:p>
          <a:p>
            <a:r>
              <a:rPr lang="en-US" sz="1200" b="1" i="0" kern="1200" dirty="0">
                <a:solidFill>
                  <a:schemeClr val="tx1"/>
                </a:solidFill>
                <a:effectLst/>
                <a:latin typeface="+mn-lt"/>
                <a:ea typeface="+mn-ea"/>
                <a:cs typeface="+mn-cs"/>
              </a:rPr>
              <a:t>Isaiah 42:5 (NIV) </a:t>
            </a:r>
            <a:r>
              <a:rPr lang="en-US" sz="1200" b="1" i="0" kern="1200" baseline="30000" dirty="0">
                <a:solidFill>
                  <a:schemeClr val="tx1"/>
                </a:solidFill>
                <a:effectLst/>
                <a:latin typeface="+mn-lt"/>
                <a:ea typeface="+mn-ea"/>
                <a:cs typeface="+mn-cs"/>
              </a:rPr>
              <a:t>5 </a:t>
            </a:r>
            <a:r>
              <a:rPr lang="en-US" sz="1200" b="0" i="0" kern="1200" dirty="0">
                <a:solidFill>
                  <a:schemeClr val="tx1"/>
                </a:solidFill>
                <a:effectLst/>
                <a:latin typeface="+mn-lt"/>
                <a:ea typeface="+mn-ea"/>
                <a:cs typeface="+mn-cs"/>
              </a:rPr>
              <a:t>This is what God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says— the Creator of the heavens, who stretches them out, who spreads out the earth with all that springs from it, who gives breath to its people, and life to those who walk on it:</a:t>
            </a:r>
          </a:p>
          <a:p>
            <a:r>
              <a:rPr lang="en-US" sz="1200" b="1" i="0" kern="1200" dirty="0">
                <a:solidFill>
                  <a:schemeClr val="tx1"/>
                </a:solidFill>
                <a:effectLst/>
                <a:latin typeface="+mn-lt"/>
                <a:ea typeface="+mn-ea"/>
                <a:cs typeface="+mn-cs"/>
              </a:rPr>
              <a:t>Isaiah 34:4 New International Version (NIV)</a:t>
            </a:r>
          </a:p>
          <a:p>
            <a:r>
              <a:rPr lang="en-US" sz="1200" b="1" i="0" kern="1200" baseline="30000" dirty="0">
                <a:solidFill>
                  <a:schemeClr val="tx1"/>
                </a:solidFill>
                <a:effectLst/>
                <a:latin typeface="+mn-lt"/>
                <a:ea typeface="+mn-ea"/>
                <a:cs typeface="+mn-cs"/>
              </a:rPr>
              <a:t>4 </a:t>
            </a:r>
            <a:r>
              <a:rPr lang="en-US" sz="1200" b="0" i="0" kern="1200" dirty="0">
                <a:solidFill>
                  <a:schemeClr val="tx1"/>
                </a:solidFill>
                <a:effectLst/>
                <a:latin typeface="+mn-lt"/>
                <a:ea typeface="+mn-ea"/>
                <a:cs typeface="+mn-cs"/>
              </a:rPr>
              <a:t>All the stars in the sky will be dissolved and the heavens rolled up like a scroll;</a:t>
            </a:r>
          </a:p>
          <a:p>
            <a:r>
              <a:rPr lang="en-US" sz="1200" b="0" i="0" kern="1200" dirty="0">
                <a:solidFill>
                  <a:schemeClr val="tx1"/>
                </a:solidFill>
                <a:effectLst/>
                <a:latin typeface="+mn-lt"/>
                <a:ea typeface="+mn-ea"/>
                <a:cs typeface="+mn-cs"/>
              </a:rPr>
              <a:t>{Click} space.com</a:t>
            </a:r>
          </a:p>
          <a:p>
            <a:r>
              <a:rPr lang="en-US" sz="1200" b="0" i="0" kern="1200" dirty="0">
                <a:solidFill>
                  <a:schemeClr val="tx1"/>
                </a:solidFill>
                <a:effectLst/>
                <a:latin typeface="+mn-lt"/>
                <a:ea typeface="+mn-ea"/>
                <a:cs typeface="+mn-cs"/>
              </a:rPr>
              <a:t>The universe is expanding faster than expected, suggesting that astronomers may have to incorporate some new physics into their theories of how the cosmos works, a new study reports.</a:t>
            </a:r>
          </a:p>
          <a:p>
            <a:r>
              <a:rPr lang="en-US" sz="1200" b="0" i="0" kern="1200" dirty="0">
                <a:solidFill>
                  <a:schemeClr val="tx1"/>
                </a:solidFill>
                <a:effectLst/>
                <a:latin typeface="+mn-lt"/>
                <a:ea typeface="+mn-ea"/>
                <a:cs typeface="+mn-cs"/>
              </a:rPr>
              <a:t>The revised expansion rate is about 10% faster than that predicted by observations of the universe's trajectory shortly after the Big Bang, according to the new research. The study also significantly reduces the probability that this disparity is a coincidence, from 1 in 3,000 to just 1 in 100,000.</a:t>
            </a:r>
          </a:p>
          <a:p>
            <a:r>
              <a:rPr lang="en-US" sz="1200" b="0" i="0" kern="1200" dirty="0">
                <a:solidFill>
                  <a:schemeClr val="tx1"/>
                </a:solidFill>
                <a:effectLst/>
                <a:latin typeface="+mn-lt"/>
                <a:ea typeface="+mn-ea"/>
                <a:cs typeface="+mn-cs"/>
              </a:rPr>
              <a:t>"This mismatch has been growing and has now reached a point that is really impossible to dismiss as a fluke," study lead author Adam </a:t>
            </a:r>
            <a:r>
              <a:rPr lang="en-US" sz="1200" b="0" i="0" kern="1200" dirty="0" err="1">
                <a:solidFill>
                  <a:schemeClr val="tx1"/>
                </a:solidFill>
                <a:effectLst/>
                <a:latin typeface="+mn-lt"/>
                <a:ea typeface="+mn-ea"/>
                <a:cs typeface="+mn-cs"/>
              </a:rPr>
              <a:t>Riess</a:t>
            </a:r>
            <a:r>
              <a:rPr lang="en-US" sz="1200" b="0" i="0" kern="1200" dirty="0">
                <a:solidFill>
                  <a:schemeClr val="tx1"/>
                </a:solidFill>
                <a:effectLst/>
                <a:latin typeface="+mn-lt"/>
                <a:ea typeface="+mn-ea"/>
                <a:cs typeface="+mn-cs"/>
              </a:rPr>
              <a:t>, a professor of physics and astronomy at The Johns Hopkins University in Baltimore, said in a statement. </a:t>
            </a:r>
          </a:p>
          <a:p>
            <a:r>
              <a:rPr lang="en-US" sz="1200" b="0" i="0" kern="1200" dirty="0">
                <a:solidFill>
                  <a:schemeClr val="tx1"/>
                </a:solidFill>
                <a:effectLst/>
                <a:latin typeface="+mn-lt"/>
                <a:ea typeface="+mn-ea"/>
                <a:cs typeface="+mn-cs"/>
              </a:rPr>
              <a:t>{Use hand gesture of God scrolling or stretching the universe}</a:t>
            </a:r>
          </a:p>
          <a:p>
            <a:r>
              <a:rPr lang="en-US" sz="1200" b="0" i="0" kern="1200" dirty="0">
                <a:solidFill>
                  <a:schemeClr val="tx1"/>
                </a:solidFill>
                <a:effectLst/>
                <a:latin typeface="+mn-lt"/>
                <a:ea typeface="+mn-ea"/>
                <a:cs typeface="+mn-cs"/>
              </a:rPr>
              <a:t>Interesting coincidence – one of Lucifer's meaning is “Light Bearer”, Morning Star or Morning Sun. The Angles are referred to in Scripture as stars. Could it be that one of Satan and Angel’s responsibilities before they rebelled was to provide light to the earth? Is the universe being created or recreated in Gen 1:14-19? {</a:t>
            </a:r>
            <a:r>
              <a:rPr lang="en-US" sz="1200" b="0" i="0" u="sng" kern="1200" dirty="0">
                <a:solidFill>
                  <a:schemeClr val="tx1"/>
                </a:solidFill>
                <a:effectLst/>
                <a:latin typeface="+mn-lt"/>
                <a:ea typeface="+mn-ea"/>
                <a:cs typeface="+mn-cs"/>
              </a:rPr>
              <a:t>Speculate</a:t>
            </a:r>
            <a:r>
              <a:rPr lang="en-US" sz="1200" b="0" i="0" kern="1200" dirty="0">
                <a:solidFill>
                  <a:schemeClr val="tx1"/>
                </a:solidFill>
                <a:effectLst/>
                <a:latin typeface="+mn-lt"/>
                <a:ea typeface="+mn-ea"/>
                <a:cs typeface="+mn-cs"/>
              </a:rPr>
              <a:t>, explain, but don’t be definitive}.</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65BFDD-EEDA-47A4-9EDF-F8EB36F9B80A}" type="slidenum">
              <a:rPr lang="en-US" smtClean="0"/>
              <a:pPr/>
              <a:t>20</a:t>
            </a:fld>
            <a:endParaRPr lang="en-US" dirty="0"/>
          </a:p>
        </p:txBody>
      </p:sp>
    </p:spTree>
    <p:extLst>
      <p:ext uri="{BB962C8B-B14F-4D97-AF65-F5344CB8AC3E}">
        <p14:creationId xmlns:p14="http://schemas.microsoft.com/office/powerpoint/2010/main" val="2859158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0" i="0" kern="1200" dirty="0">
                <a:solidFill>
                  <a:schemeClr val="tx1"/>
                </a:solidFill>
                <a:effectLst/>
                <a:latin typeface="+mn-lt"/>
                <a:ea typeface="+mn-ea"/>
                <a:cs typeface="+mn-cs"/>
              </a:rPr>
              <a:t>{Read} </a:t>
            </a:r>
            <a:r>
              <a:rPr lang="en-US" sz="1600" b="1" dirty="0">
                <a:solidFill>
                  <a:schemeClr val="bg1"/>
                </a:solidFill>
              </a:rPr>
              <a:t>Genesis 1:20-23</a:t>
            </a:r>
            <a:r>
              <a:rPr lang="en-US" sz="1400" b="1" dirty="0">
                <a:solidFill>
                  <a:schemeClr val="bg1"/>
                </a:solidFill>
              </a:rPr>
              <a:t> (NIV) </a:t>
            </a:r>
          </a:p>
          <a:p>
            <a:pPr algn="l"/>
            <a:r>
              <a:rPr lang="en-US" sz="1200" b="1" i="0" kern="1200" baseline="30000" dirty="0">
                <a:solidFill>
                  <a:schemeClr val="tx1"/>
                </a:solidFill>
                <a:effectLst/>
                <a:latin typeface="+mn-lt"/>
                <a:ea typeface="+mn-ea"/>
                <a:cs typeface="+mn-cs"/>
              </a:rPr>
              <a:t>20 </a:t>
            </a:r>
            <a:r>
              <a:rPr lang="en-US" sz="1200" b="0" i="0" kern="1200" dirty="0">
                <a:solidFill>
                  <a:schemeClr val="tx1"/>
                </a:solidFill>
                <a:effectLst/>
                <a:latin typeface="+mn-lt"/>
                <a:ea typeface="+mn-ea"/>
                <a:cs typeface="+mn-cs"/>
              </a:rPr>
              <a:t>And God said, “Let the water teem with living creatures, and let birds fly above the earth across the vault of the sky.” </a:t>
            </a:r>
            <a:r>
              <a:rPr lang="en-US" sz="1200" b="1" i="0" kern="1200" baseline="30000" dirty="0">
                <a:solidFill>
                  <a:schemeClr val="tx1"/>
                </a:solidFill>
                <a:effectLst/>
                <a:latin typeface="+mn-lt"/>
                <a:ea typeface="+mn-ea"/>
                <a:cs typeface="+mn-cs"/>
              </a:rPr>
              <a:t>21 </a:t>
            </a:r>
            <a:r>
              <a:rPr lang="en-US" sz="1200" b="0" i="0" kern="1200" dirty="0">
                <a:solidFill>
                  <a:schemeClr val="tx1"/>
                </a:solidFill>
                <a:effectLst/>
                <a:latin typeface="+mn-lt"/>
                <a:ea typeface="+mn-ea"/>
                <a:cs typeface="+mn-cs"/>
              </a:rPr>
              <a:t>So God created the great creatures of the sea and every living thing with which the water teems and that moves about in it, according to their kinds, and every winged bird according to its kind. And God saw that it was good. </a:t>
            </a:r>
            <a:r>
              <a:rPr lang="en-US" sz="1200" b="1" i="0" kern="1200" baseline="30000" dirty="0">
                <a:solidFill>
                  <a:schemeClr val="tx1"/>
                </a:solidFill>
                <a:effectLst/>
                <a:latin typeface="+mn-lt"/>
                <a:ea typeface="+mn-ea"/>
                <a:cs typeface="+mn-cs"/>
              </a:rPr>
              <a:t>22 </a:t>
            </a:r>
            <a:r>
              <a:rPr lang="en-US" sz="1200" b="0" i="0" kern="1200" dirty="0">
                <a:solidFill>
                  <a:schemeClr val="tx1"/>
                </a:solidFill>
                <a:effectLst/>
                <a:latin typeface="+mn-lt"/>
                <a:ea typeface="+mn-ea"/>
                <a:cs typeface="+mn-cs"/>
              </a:rPr>
              <a:t>God blessed them and said, “Be fruitful and increase in number and fill the water in the seas, and let the birds increase on the earth.” </a:t>
            </a:r>
            <a:r>
              <a:rPr lang="en-US" sz="1200" b="1" i="0" kern="1200" baseline="30000" dirty="0">
                <a:solidFill>
                  <a:schemeClr val="tx1"/>
                </a:solidFill>
                <a:effectLst/>
                <a:latin typeface="+mn-lt"/>
                <a:ea typeface="+mn-ea"/>
                <a:cs typeface="+mn-cs"/>
              </a:rPr>
              <a:t>23 </a:t>
            </a:r>
            <a:r>
              <a:rPr lang="en-US" sz="1200" b="0" i="0" kern="1200" dirty="0">
                <a:solidFill>
                  <a:schemeClr val="tx1"/>
                </a:solidFill>
                <a:effectLst/>
                <a:latin typeface="+mn-lt"/>
                <a:ea typeface="+mn-ea"/>
                <a:cs typeface="+mn-cs"/>
              </a:rPr>
              <a:t>And there was evening, and there was morning—the fifth day.</a:t>
            </a:r>
          </a:p>
          <a:p>
            <a:pPr algn="l"/>
            <a:r>
              <a:rPr lang="en-US" sz="1200" b="0" i="0" kern="1200" dirty="0">
                <a:solidFill>
                  <a:schemeClr val="tx1"/>
                </a:solidFill>
                <a:effectLst/>
                <a:latin typeface="+mn-lt"/>
                <a:ea typeface="+mn-ea"/>
                <a:cs typeface="+mn-cs"/>
              </a:rPr>
              <a:t>{Click}{Read} Different specifics of animals were created to mate and produce </a:t>
            </a:r>
          </a:p>
          <a:p>
            <a:r>
              <a:rPr lang="en-US" sz="1200" b="0" i="0" kern="1200" dirty="0">
                <a:solidFill>
                  <a:schemeClr val="tx1"/>
                </a:solidFill>
                <a:effectLst/>
                <a:latin typeface="+mn-lt"/>
                <a:ea typeface="+mn-ea"/>
                <a:cs typeface="+mn-cs"/>
              </a:rPr>
              <a:t>Ezekiel 18:20 New King James Version (NKJV)</a:t>
            </a:r>
          </a:p>
          <a:p>
            <a:r>
              <a:rPr lang="en-US" sz="1200" b="1" i="0" kern="1200" baseline="30000" dirty="0">
                <a:solidFill>
                  <a:schemeClr val="tx1"/>
                </a:solidFill>
                <a:effectLst/>
                <a:latin typeface="+mn-lt"/>
                <a:ea typeface="+mn-ea"/>
                <a:cs typeface="+mn-cs"/>
              </a:rPr>
              <a:t>20 </a:t>
            </a:r>
            <a:r>
              <a:rPr lang="en-US" sz="1200" b="0" i="0" kern="1200" dirty="0">
                <a:solidFill>
                  <a:schemeClr val="tx1"/>
                </a:solidFill>
                <a:effectLst/>
                <a:latin typeface="+mn-lt"/>
                <a:ea typeface="+mn-ea"/>
                <a:cs typeface="+mn-cs"/>
              </a:rPr>
              <a:t>The soul who sins shall die.</a:t>
            </a:r>
          </a:p>
        </p:txBody>
      </p:sp>
      <p:sp>
        <p:nvSpPr>
          <p:cNvPr id="4" name="Slide Number Placeholder 3"/>
          <p:cNvSpPr>
            <a:spLocks noGrp="1"/>
          </p:cNvSpPr>
          <p:nvPr>
            <p:ph type="sldNum" sz="quarter" idx="10"/>
          </p:nvPr>
        </p:nvSpPr>
        <p:spPr/>
        <p:txBody>
          <a:bodyPr/>
          <a:lstStyle/>
          <a:p>
            <a:fld id="{8B65BFDD-EEDA-47A4-9EDF-F8EB36F9B80A}" type="slidenum">
              <a:rPr lang="en-US" smtClean="0"/>
              <a:pPr/>
              <a:t>21</a:t>
            </a:fld>
            <a:endParaRPr lang="en-US" dirty="0"/>
          </a:p>
        </p:txBody>
      </p:sp>
    </p:spTree>
    <p:extLst>
      <p:ext uri="{BB962C8B-B14F-4D97-AF65-F5344CB8AC3E}">
        <p14:creationId xmlns:p14="http://schemas.microsoft.com/office/powerpoint/2010/main" val="1261792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l"/>
            <a:r>
              <a:rPr lang="en-US" sz="1200" b="0" i="0" kern="1200" dirty="0">
                <a:solidFill>
                  <a:schemeClr val="tx1"/>
                </a:solidFill>
                <a:effectLst/>
                <a:latin typeface="+mn-lt"/>
                <a:ea typeface="+mn-ea"/>
                <a:cs typeface="+mn-cs"/>
              </a:rPr>
              <a:t>{Read} </a:t>
            </a:r>
            <a:r>
              <a:rPr lang="en-US" sz="1600" b="1" dirty="0">
                <a:solidFill>
                  <a:schemeClr val="bg1"/>
                </a:solidFill>
              </a:rPr>
              <a:t>Genesis 1:24-26</a:t>
            </a:r>
            <a:r>
              <a:rPr lang="en-US" sz="1400" b="1" dirty="0">
                <a:solidFill>
                  <a:schemeClr val="bg1"/>
                </a:solidFill>
              </a:rPr>
              <a:t> (NIV) </a:t>
            </a:r>
          </a:p>
          <a:p>
            <a:r>
              <a:rPr lang="en-US" sz="1200" b="0" i="0" kern="1200" dirty="0">
                <a:solidFill>
                  <a:schemeClr val="tx1"/>
                </a:solidFill>
                <a:effectLst/>
                <a:latin typeface="+mn-lt"/>
                <a:ea typeface="+mn-ea"/>
                <a:cs typeface="+mn-cs"/>
              </a:rPr>
              <a:t>And God said, “Let the land produce living creatures according to their kinds: the livestock, the creatures that move along the ground, and the wild animals, each according to its kind.” And it was so. </a:t>
            </a:r>
            <a:r>
              <a:rPr lang="en-US" sz="1200" b="1" i="0" kern="1200" baseline="30000" dirty="0">
                <a:solidFill>
                  <a:schemeClr val="tx1"/>
                </a:solidFill>
                <a:effectLst/>
                <a:latin typeface="+mn-lt"/>
                <a:ea typeface="+mn-ea"/>
                <a:cs typeface="+mn-cs"/>
              </a:rPr>
              <a:t>25 </a:t>
            </a:r>
            <a:r>
              <a:rPr lang="en-US" sz="1200" b="0" i="0" kern="1200" dirty="0">
                <a:solidFill>
                  <a:schemeClr val="tx1"/>
                </a:solidFill>
                <a:effectLst/>
                <a:latin typeface="+mn-lt"/>
                <a:ea typeface="+mn-ea"/>
                <a:cs typeface="+mn-cs"/>
              </a:rPr>
              <a:t>God made the wild animals according to their kinds, the livestock according to their kinds, and all the creatures that move along the ground according to their kinds. And God saw that it was good.</a:t>
            </a:r>
          </a:p>
          <a:p>
            <a:r>
              <a:rPr lang="en-US" sz="1200" b="1" i="0" kern="1200" baseline="30000" dirty="0">
                <a:solidFill>
                  <a:schemeClr val="tx1"/>
                </a:solidFill>
                <a:effectLst/>
                <a:latin typeface="+mn-lt"/>
                <a:ea typeface="+mn-ea"/>
                <a:cs typeface="+mn-cs"/>
              </a:rPr>
              <a:t>26 </a:t>
            </a:r>
            <a:r>
              <a:rPr lang="en-US" sz="1200" b="0" i="0" kern="1200" dirty="0">
                <a:solidFill>
                  <a:schemeClr val="tx1"/>
                </a:solidFill>
                <a:effectLst/>
                <a:latin typeface="+mn-lt"/>
                <a:ea typeface="+mn-ea"/>
                <a:cs typeface="+mn-cs"/>
              </a:rPr>
              <a:t>Then God said, “Let us make mankind in our image, in our likeness, so that they may rule over the fish in the sea and the birds in the sky, over the livestock and all the wild animals,</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3" tooltip="See footnote a"/>
              </a:rPr>
              <a:t>a</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and over all the creatures that move along the ground.”</a:t>
            </a:r>
          </a:p>
          <a:p>
            <a:r>
              <a:rPr lang="en-US" sz="1200" b="0" i="0" kern="1200" dirty="0">
                <a:solidFill>
                  <a:schemeClr val="tx1"/>
                </a:solidFill>
                <a:effectLst/>
                <a:latin typeface="+mn-lt"/>
                <a:ea typeface="+mn-ea"/>
                <a:cs typeface="+mn-cs"/>
              </a:rPr>
              <a:t>{Click} {Read} </a:t>
            </a:r>
            <a:r>
              <a:rPr lang="en-US" sz="1200" b="1" i="0" kern="1200" dirty="0">
                <a:solidFill>
                  <a:schemeClr val="tx1"/>
                </a:solidFill>
                <a:effectLst/>
                <a:latin typeface="+mn-lt"/>
                <a:ea typeface="+mn-ea"/>
                <a:cs typeface="+mn-cs"/>
              </a:rPr>
              <a:t>Could vegetation live for 1000s of years w/o pollination? </a:t>
            </a:r>
          </a:p>
          <a:p>
            <a:r>
              <a:rPr lang="en-US" sz="1200" b="0" i="0" kern="1200" dirty="0">
                <a:solidFill>
                  <a:schemeClr val="tx1"/>
                </a:solidFill>
                <a:effectLst/>
                <a:latin typeface="+mn-lt"/>
                <a:ea typeface="+mn-ea"/>
                <a:cs typeface="+mn-cs"/>
              </a:rPr>
              <a:t>Globally there are more honeybees than other types of bee and pollinating insects, so it is the world’s most important pollinator of food crops. It is estimated that one third of the food that we consume each day relies on pollination mainly by bees, but also by other insects, birds and bats.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Many domestic and imported fruits and vegetables require pollination. Examples include avocados, soybeans, asparagus, broccoli, celery, squash, and sunflowers for oil, cucumbers, citrus fruit, peaches, kiwis, cherries, cranberries and melons. For crops such as blueberries and almonds, the honeybee plays an essential role in pollination of commercial crops,  with around 80% of the US crop said to be dependent on honeybees. Honeybees can also pollinate clover and alfalfa, which are fed to cattle, so there are implications for the meat and dairy industry too. And that is not to mention the huge range of manufactured food products made from all these ingredients. In addition, honeybees play a significant role in the pollination of other important crops such as cotton and flax. And there are also a number of valuable non-food products produced by the honeybee, such as beeswax used in cleaning and beauty products</a:t>
            </a:r>
          </a:p>
          <a:p>
            <a:r>
              <a:rPr lang="en-US" sz="1200" b="0" i="0" kern="1200" dirty="0">
                <a:solidFill>
                  <a:schemeClr val="tx1"/>
                </a:solidFill>
                <a:effectLst/>
                <a:latin typeface="+mn-lt"/>
                <a:ea typeface="+mn-ea"/>
                <a:cs typeface="+mn-cs"/>
              </a:rPr>
              <a:t>{Click}{Read} Job 40:15-24 New International Version (NIV)</a:t>
            </a:r>
          </a:p>
          <a:p>
            <a:r>
              <a:rPr lang="en-US" sz="1200" b="0" i="0" kern="1200" dirty="0">
                <a:solidFill>
                  <a:schemeClr val="tx1"/>
                </a:solidFill>
                <a:effectLst/>
                <a:latin typeface="+mn-lt"/>
                <a:ea typeface="+mn-ea"/>
                <a:cs typeface="+mn-cs"/>
              </a:rPr>
              <a:t>15 “Look at Behemoth, which I made along with you and which feeds on grass like an ox.  16 What strength it has in its loins, what power in the muscles of its belly!  17 Its tail sways like a cedar; the sinews of its thighs are close-knit.  18 Its bones are tubes of bronze, its limbs like rods of iron.  19 It ranks first among the works of God, yet its Maker can approach it with his sword.  20 The hills bring it their produce, and all the wild animals play nearby.  21 Under the lotus plants it lies, hidden among the reeds in the marsh.  22 The lotuses conceal it in their shadow; the poplars by the stream surround it.  23 A raging river does not alarm it; it is secure, though the Jordan should surge against its mouth.  24 Can anyone capture it by the eyes, or trap it and pierce its nose?</a:t>
            </a:r>
          </a:p>
          <a:p>
            <a:r>
              <a:rPr lang="en-US" sz="1200" b="1" i="0" kern="1200" dirty="0">
                <a:solidFill>
                  <a:schemeClr val="tx1"/>
                </a:solidFill>
                <a:effectLst/>
                <a:latin typeface="+mn-lt"/>
                <a:ea typeface="+mn-ea"/>
                <a:cs typeface="+mn-cs"/>
              </a:rPr>
              <a:t>Job 41 New International Version (NIV)</a:t>
            </a:r>
          </a:p>
          <a:p>
            <a:r>
              <a:rPr lang="en-US" sz="1200" b="0" i="0" kern="1200" dirty="0">
                <a:solidFill>
                  <a:schemeClr val="tx1"/>
                </a:solidFill>
                <a:effectLst/>
                <a:latin typeface="+mn-lt"/>
                <a:ea typeface="+mn-ea"/>
                <a:cs typeface="+mn-cs"/>
              </a:rPr>
              <a:t>41 [a]“Can you pull in Leviathan with a fishhook or tie down its tongue with a rope?  2 Can you put a cord through its nose or pierce its jaw with a hook?  3 Will it keep begging you for mercy?  Will it speak to you with gentle words?  4 Will it make an agreement with you for you to take it as your slave for life?  5 Can you make a pet of it like a bird or put it on a leash for the young women in your house?  6 Will traders barter for it?  Will they divide it up among the merchants?  7 Can you fill its hide with harpoons or its head with fishing spears?  8 If you lay a hand on it, you will remember the struggle and never do it again!  9 Any hope of subduing it is false; the mere sight of it is overpowering.  10 No one is fierce enough to rouse it.  Who then is able to stand against me?  </a:t>
            </a:r>
          </a:p>
          <a:p>
            <a:r>
              <a:rPr lang="en-US" sz="1200" b="0" i="0" kern="1200" dirty="0">
                <a:solidFill>
                  <a:schemeClr val="tx1"/>
                </a:solidFill>
                <a:effectLst/>
                <a:latin typeface="+mn-lt"/>
                <a:ea typeface="+mn-ea"/>
                <a:cs typeface="+mn-cs"/>
              </a:rPr>
              <a:t>The short answer we do not know. These appear to be two animals that are extinct. </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65BFDD-EEDA-47A4-9EDF-F8EB36F9B80A}" type="slidenum">
              <a:rPr lang="en-US" smtClean="0"/>
              <a:pPr/>
              <a:t>22</a:t>
            </a:fld>
            <a:endParaRPr lang="en-US" dirty="0"/>
          </a:p>
        </p:txBody>
      </p:sp>
    </p:spTree>
    <p:extLst>
      <p:ext uri="{BB962C8B-B14F-4D97-AF65-F5344CB8AC3E}">
        <p14:creationId xmlns:p14="http://schemas.microsoft.com/office/powerpoint/2010/main" val="3806820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gn="l"/>
            <a:r>
              <a:rPr lang="en-US" sz="1200" b="0" i="0" kern="1200" dirty="0">
                <a:solidFill>
                  <a:schemeClr val="tx1"/>
                </a:solidFill>
                <a:effectLst/>
                <a:latin typeface="+mn-lt"/>
                <a:ea typeface="+mn-ea"/>
                <a:cs typeface="+mn-cs"/>
              </a:rPr>
              <a:t>{Read} </a:t>
            </a:r>
            <a:r>
              <a:rPr lang="en-US" sz="1600" b="1" dirty="0">
                <a:solidFill>
                  <a:schemeClr val="bg1"/>
                </a:solidFill>
              </a:rPr>
              <a:t>Genesis 1:27-31</a:t>
            </a:r>
            <a:r>
              <a:rPr lang="en-US" sz="1400" b="1" dirty="0">
                <a:solidFill>
                  <a:schemeClr val="bg1"/>
                </a:solidFill>
              </a:rPr>
              <a:t> (NIV) </a:t>
            </a:r>
          </a:p>
          <a:p>
            <a:r>
              <a:rPr lang="en-US" sz="1200" b="0" i="0" kern="1200" dirty="0">
                <a:solidFill>
                  <a:schemeClr val="tx1"/>
                </a:solidFill>
                <a:effectLst/>
                <a:latin typeface="+mn-lt"/>
                <a:ea typeface="+mn-ea"/>
                <a:cs typeface="+mn-cs"/>
              </a:rPr>
              <a:t>So God created mankind in his own image,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in the image of God he created them;</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male and female he created them.</a:t>
            </a:r>
          </a:p>
          <a:p>
            <a:r>
              <a:rPr lang="en-US" sz="1200" b="1" i="0" kern="1200" baseline="30000" dirty="0">
                <a:solidFill>
                  <a:schemeClr val="tx1"/>
                </a:solidFill>
                <a:effectLst/>
                <a:latin typeface="+mn-lt"/>
                <a:ea typeface="+mn-ea"/>
                <a:cs typeface="+mn-cs"/>
              </a:rPr>
              <a:t>28 </a:t>
            </a:r>
            <a:r>
              <a:rPr lang="en-US" sz="1200" b="0" i="0" kern="1200" dirty="0">
                <a:solidFill>
                  <a:schemeClr val="tx1"/>
                </a:solidFill>
                <a:effectLst/>
                <a:latin typeface="+mn-lt"/>
                <a:ea typeface="+mn-ea"/>
                <a:cs typeface="+mn-cs"/>
              </a:rPr>
              <a:t>God blessed them and said to them, “Be fruitful and increase in number; fill the earth and subdue it. Rule over the fish in the sea and the birds in the sky and over every living creature that moves on the ground.”</a:t>
            </a:r>
          </a:p>
          <a:p>
            <a:r>
              <a:rPr lang="en-US" sz="1200" b="1" i="0" kern="1200" baseline="30000" dirty="0">
                <a:solidFill>
                  <a:schemeClr val="tx1"/>
                </a:solidFill>
                <a:effectLst/>
                <a:latin typeface="+mn-lt"/>
                <a:ea typeface="+mn-ea"/>
                <a:cs typeface="+mn-cs"/>
              </a:rPr>
              <a:t>29 </a:t>
            </a:r>
            <a:r>
              <a:rPr lang="en-US" sz="1200" b="0" i="0" kern="1200" dirty="0">
                <a:solidFill>
                  <a:schemeClr val="tx1"/>
                </a:solidFill>
                <a:effectLst/>
                <a:latin typeface="+mn-lt"/>
                <a:ea typeface="+mn-ea"/>
                <a:cs typeface="+mn-cs"/>
              </a:rPr>
              <a:t>Then God said, “I give you every seed-bearing plant on the face of the whole earth and every tree that has fruit with seed in it. They will be yours for food. </a:t>
            </a:r>
            <a:r>
              <a:rPr lang="en-US" sz="1200" b="1" i="0" kern="1200" baseline="30000" dirty="0">
                <a:solidFill>
                  <a:schemeClr val="tx1"/>
                </a:solidFill>
                <a:effectLst/>
                <a:latin typeface="+mn-lt"/>
                <a:ea typeface="+mn-ea"/>
                <a:cs typeface="+mn-cs"/>
              </a:rPr>
              <a:t>30 </a:t>
            </a:r>
            <a:r>
              <a:rPr lang="en-US" sz="1200" b="0" i="0" kern="1200" dirty="0">
                <a:solidFill>
                  <a:schemeClr val="tx1"/>
                </a:solidFill>
                <a:effectLst/>
                <a:latin typeface="+mn-lt"/>
                <a:ea typeface="+mn-ea"/>
                <a:cs typeface="+mn-cs"/>
              </a:rPr>
              <a:t>And to all the beasts of the earth and all the birds in the sky and all the creatures that move along the ground—everything that has the breath of life in it—I give every green plant for food.” And it was so.</a:t>
            </a:r>
          </a:p>
          <a:p>
            <a:r>
              <a:rPr lang="en-US" sz="1200" b="1" i="0" kern="1200" baseline="30000" dirty="0">
                <a:solidFill>
                  <a:schemeClr val="tx1"/>
                </a:solidFill>
                <a:effectLst/>
                <a:latin typeface="+mn-lt"/>
                <a:ea typeface="+mn-ea"/>
                <a:cs typeface="+mn-cs"/>
              </a:rPr>
              <a:t>31 </a:t>
            </a:r>
            <a:r>
              <a:rPr lang="en-US" sz="1200" b="0" i="0" kern="1200" dirty="0">
                <a:solidFill>
                  <a:schemeClr val="tx1"/>
                </a:solidFill>
                <a:effectLst/>
                <a:latin typeface="+mn-lt"/>
                <a:ea typeface="+mn-ea"/>
                <a:cs typeface="+mn-cs"/>
              </a:rPr>
              <a:t>God saw all that he had made, and it was very good. And there was evening, and there was morning—the sixth day.</a:t>
            </a:r>
          </a:p>
          <a:p>
            <a:r>
              <a:rPr lang="en-US" sz="1200" b="1" i="0" kern="1200" dirty="0">
                <a:solidFill>
                  <a:schemeClr val="tx1"/>
                </a:solidFill>
                <a:effectLst/>
                <a:latin typeface="+mn-lt"/>
                <a:ea typeface="+mn-ea"/>
                <a:cs typeface="+mn-cs"/>
              </a:rPr>
              <a:t>{Click}Psalm 8:3-8 New International Version (NIV)</a:t>
            </a:r>
          </a:p>
          <a:p>
            <a:r>
              <a:rPr lang="en-US" sz="1200" b="1" i="0" kern="1200" baseline="30000" dirty="0">
                <a:solidFill>
                  <a:schemeClr val="tx1"/>
                </a:solidFill>
                <a:effectLst/>
                <a:latin typeface="+mn-lt"/>
                <a:ea typeface="+mn-ea"/>
                <a:cs typeface="+mn-cs"/>
              </a:rPr>
              <a:t>3 </a:t>
            </a:r>
            <a:r>
              <a:rPr lang="en-US" sz="1200" b="0" i="0" kern="1200" dirty="0">
                <a:solidFill>
                  <a:schemeClr val="tx1"/>
                </a:solidFill>
                <a:effectLst/>
                <a:latin typeface="+mn-lt"/>
                <a:ea typeface="+mn-ea"/>
                <a:cs typeface="+mn-cs"/>
              </a:rPr>
              <a:t>When I consider your heavens,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the work of your fingers,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moon and the stars,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which you have set in place,</a:t>
            </a:r>
            <a:br>
              <a:rPr lang="en-US" sz="1200" b="0" i="0" kern="1200" dirty="0">
                <a:solidFill>
                  <a:schemeClr val="tx1"/>
                </a:solidFill>
                <a:effectLst/>
                <a:latin typeface="+mn-lt"/>
                <a:ea typeface="+mn-ea"/>
                <a:cs typeface="+mn-cs"/>
              </a:rPr>
            </a:br>
            <a:r>
              <a:rPr lang="en-US" sz="1200" b="1" i="0" kern="1200" baseline="30000" dirty="0">
                <a:solidFill>
                  <a:schemeClr val="tx1"/>
                </a:solidFill>
                <a:effectLst/>
                <a:latin typeface="+mn-lt"/>
                <a:ea typeface="+mn-ea"/>
                <a:cs typeface="+mn-cs"/>
              </a:rPr>
              <a:t>4 </a:t>
            </a:r>
            <a:r>
              <a:rPr lang="en-US" sz="1200" b="0" i="0" kern="1200" dirty="0">
                <a:solidFill>
                  <a:schemeClr val="tx1"/>
                </a:solidFill>
                <a:effectLst/>
                <a:latin typeface="+mn-lt"/>
                <a:ea typeface="+mn-ea"/>
                <a:cs typeface="+mn-cs"/>
              </a:rPr>
              <a:t>what is mankind that you are mindful of them,</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human beings that you care for them?</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3" tooltip="See footnote a"/>
              </a:rPr>
              <a:t>a</a:t>
            </a:r>
            <a:r>
              <a:rPr lang="en-US" sz="1200" b="0" i="0" kern="1200" baseline="300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r>
              <a:rPr lang="en-US" sz="1200" b="1" i="0" kern="1200" baseline="30000" dirty="0">
                <a:solidFill>
                  <a:schemeClr val="tx1"/>
                </a:solidFill>
                <a:effectLst/>
                <a:latin typeface="+mn-lt"/>
                <a:ea typeface="+mn-ea"/>
                <a:cs typeface="+mn-cs"/>
              </a:rPr>
              <a:t>5 </a:t>
            </a:r>
            <a:r>
              <a:rPr lang="en-US" sz="1200" b="0" i="0" kern="1200" dirty="0">
                <a:solidFill>
                  <a:schemeClr val="tx1"/>
                </a:solidFill>
                <a:effectLst/>
                <a:latin typeface="+mn-lt"/>
                <a:ea typeface="+mn-ea"/>
                <a:cs typeface="+mn-cs"/>
              </a:rPr>
              <a:t>You have made them</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4" tooltip="See footnote b"/>
              </a:rPr>
              <a:t>b</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 little lower than the angels</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5" tooltip="See footnote c"/>
              </a:rPr>
              <a:t>c</a:t>
            </a:r>
            <a:r>
              <a:rPr lang="en-US" sz="1200" b="0" i="0" kern="1200" baseline="300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and crowned them</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6" tooltip="See footnote d"/>
              </a:rPr>
              <a:t>d</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with glory and honor.</a:t>
            </a:r>
            <a:br>
              <a:rPr lang="en-US" sz="1200" b="0" i="0" kern="1200" dirty="0">
                <a:solidFill>
                  <a:schemeClr val="tx1"/>
                </a:solidFill>
                <a:effectLst/>
                <a:latin typeface="+mn-lt"/>
                <a:ea typeface="+mn-ea"/>
                <a:cs typeface="+mn-cs"/>
              </a:rPr>
            </a:br>
            <a:r>
              <a:rPr lang="en-US" sz="1200" b="1" i="0" kern="1200" baseline="30000" dirty="0">
                <a:solidFill>
                  <a:schemeClr val="tx1"/>
                </a:solidFill>
                <a:effectLst/>
                <a:latin typeface="+mn-lt"/>
                <a:ea typeface="+mn-ea"/>
                <a:cs typeface="+mn-cs"/>
              </a:rPr>
              <a:t>6 </a:t>
            </a:r>
            <a:r>
              <a:rPr lang="en-US" sz="1200" b="0" i="0" kern="1200" dirty="0">
                <a:solidFill>
                  <a:schemeClr val="tx1"/>
                </a:solidFill>
                <a:effectLst/>
                <a:latin typeface="+mn-lt"/>
                <a:ea typeface="+mn-ea"/>
                <a:cs typeface="+mn-cs"/>
              </a:rPr>
              <a:t>You made them rulers over the works of your hands;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you put everything under their</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7" tooltip="See footnote e"/>
              </a:rPr>
              <a:t>e</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feet:</a:t>
            </a:r>
            <a:br>
              <a:rPr lang="en-US" sz="1200" b="0" i="0" kern="1200" dirty="0">
                <a:solidFill>
                  <a:schemeClr val="tx1"/>
                </a:solidFill>
                <a:effectLst/>
                <a:latin typeface="+mn-lt"/>
                <a:ea typeface="+mn-ea"/>
                <a:cs typeface="+mn-cs"/>
              </a:rPr>
            </a:br>
            <a:r>
              <a:rPr lang="en-US" sz="1200" b="1" i="0" kern="1200" baseline="30000" dirty="0">
                <a:solidFill>
                  <a:schemeClr val="tx1"/>
                </a:solidFill>
                <a:effectLst/>
                <a:latin typeface="+mn-lt"/>
                <a:ea typeface="+mn-ea"/>
                <a:cs typeface="+mn-cs"/>
              </a:rPr>
              <a:t>7 </a:t>
            </a:r>
            <a:r>
              <a:rPr lang="en-US" sz="1200" b="0" i="0" kern="1200" dirty="0">
                <a:solidFill>
                  <a:schemeClr val="tx1"/>
                </a:solidFill>
                <a:effectLst/>
                <a:latin typeface="+mn-lt"/>
                <a:ea typeface="+mn-ea"/>
                <a:cs typeface="+mn-cs"/>
              </a:rPr>
              <a:t>all flocks and herds,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and the animals of the wild,</a:t>
            </a:r>
            <a:br>
              <a:rPr lang="en-US" sz="1200" b="0" i="0" kern="1200" dirty="0">
                <a:solidFill>
                  <a:schemeClr val="tx1"/>
                </a:solidFill>
                <a:effectLst/>
                <a:latin typeface="+mn-lt"/>
                <a:ea typeface="+mn-ea"/>
                <a:cs typeface="+mn-cs"/>
              </a:rPr>
            </a:br>
            <a:r>
              <a:rPr lang="en-US" sz="1200" b="1" i="0" kern="1200" baseline="30000" dirty="0">
                <a:solidFill>
                  <a:schemeClr val="tx1"/>
                </a:solidFill>
                <a:effectLst/>
                <a:latin typeface="+mn-lt"/>
                <a:ea typeface="+mn-ea"/>
                <a:cs typeface="+mn-cs"/>
              </a:rPr>
              <a:t>8 </a:t>
            </a:r>
            <a:r>
              <a:rPr lang="en-US" sz="1200" b="0" i="0" kern="1200" dirty="0">
                <a:solidFill>
                  <a:schemeClr val="tx1"/>
                </a:solidFill>
                <a:effectLst/>
                <a:latin typeface="+mn-lt"/>
                <a:ea typeface="+mn-ea"/>
                <a:cs typeface="+mn-cs"/>
              </a:rPr>
              <a:t>the birds in the sky,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and the fish in the sea,</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all that swim the paths of the seas.</a:t>
            </a:r>
          </a:p>
          <a:p>
            <a:r>
              <a:rPr lang="en-US" sz="1200" b="1" i="0" kern="1200" dirty="0">
                <a:solidFill>
                  <a:schemeClr val="tx1"/>
                </a:solidFill>
                <a:effectLst/>
                <a:latin typeface="+mn-lt"/>
                <a:ea typeface="+mn-ea"/>
                <a:cs typeface="+mn-cs"/>
              </a:rPr>
              <a:t>Colossians 1:15 New International Version (NIV)</a:t>
            </a:r>
          </a:p>
          <a:p>
            <a:r>
              <a:rPr lang="en-US" sz="1200" b="0" i="0" kern="1200" dirty="0">
                <a:solidFill>
                  <a:schemeClr val="tx1"/>
                </a:solidFill>
                <a:effectLst/>
                <a:latin typeface="+mn-lt"/>
                <a:ea typeface="+mn-ea"/>
                <a:cs typeface="+mn-cs"/>
              </a:rPr>
              <a:t>The Supremacy of the Son of God</a:t>
            </a:r>
          </a:p>
          <a:p>
            <a:r>
              <a:rPr lang="en-US" sz="1200" b="1" i="0" kern="1200" baseline="30000" dirty="0">
                <a:solidFill>
                  <a:schemeClr val="tx1"/>
                </a:solidFill>
                <a:effectLst/>
                <a:latin typeface="+mn-lt"/>
                <a:ea typeface="+mn-ea"/>
                <a:cs typeface="+mn-cs"/>
              </a:rPr>
              <a:t>15 </a:t>
            </a:r>
            <a:r>
              <a:rPr lang="en-US" sz="1200" b="0" i="0" kern="1200" dirty="0">
                <a:solidFill>
                  <a:schemeClr val="tx1"/>
                </a:solidFill>
                <a:effectLst/>
                <a:latin typeface="+mn-lt"/>
                <a:ea typeface="+mn-ea"/>
                <a:cs typeface="+mn-cs"/>
              </a:rPr>
              <a:t>He (The Son, Jesus Christ) is the image of the invisible God, the firstborn over all creation.</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65BFDD-EEDA-47A4-9EDF-F8EB36F9B80A}" type="slidenum">
              <a:rPr lang="en-US" smtClean="0"/>
              <a:pPr/>
              <a:t>23</a:t>
            </a:fld>
            <a:endParaRPr lang="en-US" dirty="0"/>
          </a:p>
        </p:txBody>
      </p:sp>
    </p:spTree>
    <p:extLst>
      <p:ext uri="{BB962C8B-B14F-4D97-AF65-F5344CB8AC3E}">
        <p14:creationId xmlns:p14="http://schemas.microsoft.com/office/powerpoint/2010/main" val="4141381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0" i="0" kern="1200" dirty="0">
                <a:solidFill>
                  <a:schemeClr val="tx1"/>
                </a:solidFill>
                <a:effectLst/>
                <a:latin typeface="+mn-lt"/>
                <a:ea typeface="+mn-ea"/>
                <a:cs typeface="+mn-cs"/>
              </a:rPr>
              <a:t>{Read} </a:t>
            </a:r>
            <a:r>
              <a:rPr lang="en-US" sz="1600" b="1" dirty="0">
                <a:solidFill>
                  <a:schemeClr val="bg1"/>
                </a:solidFill>
              </a:rPr>
              <a:t>Genesis 2:1-2</a:t>
            </a:r>
            <a:r>
              <a:rPr lang="en-US" sz="1400" b="1" dirty="0">
                <a:solidFill>
                  <a:schemeClr val="bg1"/>
                </a:solidFill>
              </a:rPr>
              <a:t> (NIV) </a:t>
            </a:r>
          </a:p>
          <a:p>
            <a:r>
              <a:rPr lang="en-US" sz="1200" b="0" i="0" kern="1200" dirty="0">
                <a:solidFill>
                  <a:schemeClr val="tx1"/>
                </a:solidFill>
                <a:effectLst/>
                <a:latin typeface="+mn-lt"/>
                <a:ea typeface="+mn-ea"/>
                <a:cs typeface="+mn-cs"/>
              </a:rPr>
              <a:t>Genesis 2 New International Version (NIV)</a:t>
            </a:r>
          </a:p>
          <a:p>
            <a:r>
              <a:rPr lang="en-US" sz="1200" b="1" i="0" kern="1200" dirty="0">
                <a:solidFill>
                  <a:schemeClr val="tx1"/>
                </a:solidFill>
                <a:effectLst/>
                <a:latin typeface="+mn-lt"/>
                <a:ea typeface="+mn-ea"/>
                <a:cs typeface="+mn-cs"/>
              </a:rPr>
              <a:t>2 </a:t>
            </a:r>
            <a:r>
              <a:rPr lang="en-US" sz="1200" b="0" i="0" kern="1200" dirty="0">
                <a:solidFill>
                  <a:schemeClr val="tx1"/>
                </a:solidFill>
                <a:effectLst/>
                <a:latin typeface="+mn-lt"/>
                <a:ea typeface="+mn-ea"/>
                <a:cs typeface="+mn-cs"/>
              </a:rPr>
              <a:t>Thus the heavens and the earth were completed in all their vast array.</a:t>
            </a:r>
          </a:p>
          <a:p>
            <a:r>
              <a:rPr lang="en-US" sz="1200" b="1" i="0" kern="1200" baseline="30000" dirty="0">
                <a:solidFill>
                  <a:schemeClr val="tx1"/>
                </a:solidFill>
                <a:effectLst/>
                <a:latin typeface="+mn-lt"/>
                <a:ea typeface="+mn-ea"/>
                <a:cs typeface="+mn-cs"/>
              </a:rPr>
              <a:t>2 </a:t>
            </a:r>
            <a:r>
              <a:rPr lang="en-US" sz="1200" b="0" i="0" kern="1200" dirty="0">
                <a:solidFill>
                  <a:schemeClr val="tx1"/>
                </a:solidFill>
                <a:effectLst/>
                <a:latin typeface="+mn-lt"/>
                <a:ea typeface="+mn-ea"/>
                <a:cs typeface="+mn-cs"/>
              </a:rPr>
              <a:t>By the seventh day God had finished the work he had been doing; so on the seventh day he rested from all his work. </a:t>
            </a:r>
            <a:r>
              <a:rPr lang="en-US" sz="1200" b="1" i="0" kern="1200" baseline="30000" dirty="0">
                <a:solidFill>
                  <a:schemeClr val="tx1"/>
                </a:solidFill>
                <a:effectLst/>
                <a:latin typeface="+mn-lt"/>
                <a:ea typeface="+mn-ea"/>
                <a:cs typeface="+mn-cs"/>
              </a:rPr>
              <a:t>3 </a:t>
            </a:r>
            <a:r>
              <a:rPr lang="en-US" sz="1200" b="0" i="0" kern="1200" dirty="0">
                <a:solidFill>
                  <a:schemeClr val="tx1"/>
                </a:solidFill>
                <a:effectLst/>
                <a:latin typeface="+mn-lt"/>
                <a:ea typeface="+mn-ea"/>
                <a:cs typeface="+mn-cs"/>
              </a:rPr>
              <a:t>Then God blessed the seventh day and made it holy, because on it he rested from all the work of creating that he had done.</a:t>
            </a:r>
          </a:p>
          <a:p>
            <a:r>
              <a:rPr lang="en-US" sz="1200" b="0" i="0" kern="1200" dirty="0">
                <a:solidFill>
                  <a:schemeClr val="tx1"/>
                </a:solidFill>
                <a:effectLst/>
                <a:latin typeface="+mn-lt"/>
                <a:ea typeface="+mn-ea"/>
                <a:cs typeface="+mn-cs"/>
              </a:rPr>
              <a:t>{Click} God rested or reflected, meditated, etc. </a:t>
            </a:r>
          </a:p>
          <a:p>
            <a:r>
              <a:rPr lang="en-US" sz="1200" b="0" i="0" kern="1200" dirty="0">
                <a:solidFill>
                  <a:schemeClr val="tx1"/>
                </a:solidFill>
                <a:effectLst/>
                <a:latin typeface="+mn-lt"/>
                <a:ea typeface="+mn-ea"/>
                <a:cs typeface="+mn-cs"/>
              </a:rPr>
              <a:t>{Click} Then God blessed the day and made it Holy</a:t>
            </a:r>
          </a:p>
          <a:p>
            <a:r>
              <a:rPr lang="en-US" sz="1200" b="0" i="0" kern="1200" dirty="0">
                <a:solidFill>
                  <a:schemeClr val="tx1"/>
                </a:solidFill>
                <a:effectLst/>
                <a:latin typeface="+mn-lt"/>
                <a:ea typeface="+mn-ea"/>
                <a:cs typeface="+mn-cs"/>
              </a:rPr>
              <a:t>{Click} A day here is sunset to sunset. </a:t>
            </a:r>
          </a:p>
        </p:txBody>
      </p:sp>
      <p:sp>
        <p:nvSpPr>
          <p:cNvPr id="4" name="Slide Number Placeholder 3"/>
          <p:cNvSpPr>
            <a:spLocks noGrp="1"/>
          </p:cNvSpPr>
          <p:nvPr>
            <p:ph type="sldNum" sz="quarter" idx="10"/>
          </p:nvPr>
        </p:nvSpPr>
        <p:spPr/>
        <p:txBody>
          <a:bodyPr/>
          <a:lstStyle/>
          <a:p>
            <a:fld id="{8B65BFDD-EEDA-47A4-9EDF-F8EB36F9B80A}" type="slidenum">
              <a:rPr lang="en-US" smtClean="0"/>
              <a:pPr/>
              <a:t>24</a:t>
            </a:fld>
            <a:endParaRPr lang="en-US" dirty="0"/>
          </a:p>
        </p:txBody>
      </p:sp>
    </p:spTree>
    <p:extLst>
      <p:ext uri="{BB962C8B-B14F-4D97-AF65-F5344CB8AC3E}">
        <p14:creationId xmlns:p14="http://schemas.microsoft.com/office/powerpoint/2010/main" val="1617397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{Read} {Click}</a:t>
            </a:r>
          </a:p>
        </p:txBody>
      </p:sp>
      <p:sp>
        <p:nvSpPr>
          <p:cNvPr id="4" name="Slide Number Placeholder 3"/>
          <p:cNvSpPr>
            <a:spLocks noGrp="1"/>
          </p:cNvSpPr>
          <p:nvPr>
            <p:ph type="sldNum" sz="quarter" idx="10"/>
          </p:nvPr>
        </p:nvSpPr>
        <p:spPr/>
        <p:txBody>
          <a:bodyPr/>
          <a:lstStyle/>
          <a:p>
            <a:fld id="{8B65BFDD-EEDA-47A4-9EDF-F8EB36F9B80A}" type="slidenum">
              <a:rPr lang="en-US" smtClean="0"/>
              <a:pPr/>
              <a:t>25</a:t>
            </a:fld>
            <a:endParaRPr lang="en-US" dirty="0"/>
          </a:p>
        </p:txBody>
      </p:sp>
    </p:spTree>
    <p:extLst>
      <p:ext uri="{BB962C8B-B14F-4D97-AF65-F5344CB8AC3E}">
        <p14:creationId xmlns:p14="http://schemas.microsoft.com/office/powerpoint/2010/main" val="2775670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{Read} {Click}</a:t>
            </a:r>
          </a:p>
        </p:txBody>
      </p:sp>
      <p:sp>
        <p:nvSpPr>
          <p:cNvPr id="4" name="Slide Number Placeholder 3"/>
          <p:cNvSpPr>
            <a:spLocks noGrp="1"/>
          </p:cNvSpPr>
          <p:nvPr>
            <p:ph type="sldNum" sz="quarter" idx="10"/>
          </p:nvPr>
        </p:nvSpPr>
        <p:spPr/>
        <p:txBody>
          <a:bodyPr/>
          <a:lstStyle/>
          <a:p>
            <a:fld id="{8B65BFDD-EEDA-47A4-9EDF-F8EB36F9B80A}" type="slidenum">
              <a:rPr lang="en-US" smtClean="0"/>
              <a:pPr/>
              <a:t>26</a:t>
            </a:fld>
            <a:endParaRPr lang="en-US" dirty="0"/>
          </a:p>
        </p:txBody>
      </p:sp>
    </p:spTree>
    <p:extLst>
      <p:ext uri="{BB962C8B-B14F-4D97-AF65-F5344CB8AC3E}">
        <p14:creationId xmlns:p14="http://schemas.microsoft.com/office/powerpoint/2010/main" val="2546622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{Read} {Click} We have an intelligent creators (Elohim) that designed the creation and mankind. Then the Word of God commanding the Spirit of God created everything. God wanted to increase His Family or the “God Kind”. Together they implemented a plan. In this plan they created: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{Click}{Read}{Click}{Read}{Click}{Read}{Click}{Read}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{Click}{Read} {Explain Nightmare if Evolution w/o God were true}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65BFDD-EEDA-47A4-9EDF-F8EB36F9B80A}" type="slidenum">
              <a:rPr lang="en-US" smtClean="0"/>
              <a:pPr/>
              <a:t>27</a:t>
            </a:fld>
            <a:endParaRPr lang="en-US" dirty="0"/>
          </a:p>
        </p:txBody>
      </p:sp>
    </p:spTree>
    <p:extLst>
      <p:ext uri="{BB962C8B-B14F-4D97-AF65-F5344CB8AC3E}">
        <p14:creationId xmlns:p14="http://schemas.microsoft.com/office/powerpoint/2010/main" val="930674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{Read} {Click} This one might be obvious, but God and The Word were there at Creation. They have firsthand accounts of creation. We have “hear-say” accounts of creation. Now our “hear-say” is the bible, but it is still not the same as being there.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{Click}{Read} {Expound it is okay not to know}</a:t>
            </a:r>
          </a:p>
          <a:p>
            <a:r>
              <a:rPr lang="en-US" sz="1200" b="0" i="0" kern="1200" dirty="0">
                <a:solidFill>
                  <a:schemeClr val="tx1"/>
                </a:solidFill>
                <a:effectLst/>
                <a:latin typeface="+mn-lt"/>
                <a:ea typeface="+mn-ea"/>
                <a:cs typeface="+mn-cs"/>
              </a:rPr>
              <a:t>{Click}{Read} {Wait} </a:t>
            </a:r>
            <a:r>
              <a:rPr lang="en-US" sz="1200" b="1" i="0" kern="1200" dirty="0">
                <a:solidFill>
                  <a:schemeClr val="tx1"/>
                </a:solidFill>
                <a:effectLst/>
                <a:latin typeface="+mn-lt"/>
                <a:ea typeface="+mn-ea"/>
                <a:cs typeface="+mn-cs"/>
              </a:rPr>
              <a:t>Exodus 20:8-11</a:t>
            </a:r>
            <a:r>
              <a:rPr lang="en-US" sz="1200" b="0" i="0" kern="1200" dirty="0">
                <a:solidFill>
                  <a:schemeClr val="tx1"/>
                </a:solidFill>
                <a:effectLst/>
                <a:latin typeface="+mn-lt"/>
                <a:ea typeface="+mn-ea"/>
                <a:cs typeface="+mn-cs"/>
              </a:rPr>
              <a:t> New International Version (NIV)</a:t>
            </a:r>
          </a:p>
          <a:p>
            <a:r>
              <a:rPr lang="en-US" sz="1200" b="1" i="0" kern="1200" baseline="30000" dirty="0">
                <a:solidFill>
                  <a:schemeClr val="tx1"/>
                </a:solidFill>
                <a:effectLst/>
                <a:latin typeface="+mn-lt"/>
                <a:ea typeface="+mn-ea"/>
                <a:cs typeface="+mn-cs"/>
              </a:rPr>
              <a:t>8 </a:t>
            </a:r>
            <a:r>
              <a:rPr lang="en-US" sz="1200" b="0" i="0" kern="1200" dirty="0">
                <a:solidFill>
                  <a:schemeClr val="tx1"/>
                </a:solidFill>
                <a:effectLst/>
                <a:latin typeface="+mn-lt"/>
                <a:ea typeface="+mn-ea"/>
                <a:cs typeface="+mn-cs"/>
              </a:rPr>
              <a:t>“Remember the Sabbath day by keeping it holy. </a:t>
            </a:r>
            <a:r>
              <a:rPr lang="en-US" sz="1200" b="1" i="0" kern="1200" baseline="30000" dirty="0">
                <a:solidFill>
                  <a:schemeClr val="tx1"/>
                </a:solidFill>
                <a:effectLst/>
                <a:latin typeface="+mn-lt"/>
                <a:ea typeface="+mn-ea"/>
                <a:cs typeface="+mn-cs"/>
              </a:rPr>
              <a:t>9 </a:t>
            </a:r>
            <a:r>
              <a:rPr lang="en-US" sz="1200" b="0" i="0" kern="1200" dirty="0">
                <a:solidFill>
                  <a:schemeClr val="tx1"/>
                </a:solidFill>
                <a:effectLst/>
                <a:latin typeface="+mn-lt"/>
                <a:ea typeface="+mn-ea"/>
                <a:cs typeface="+mn-cs"/>
              </a:rPr>
              <a:t>Six days you shall labor and do all your work, </a:t>
            </a:r>
            <a:r>
              <a:rPr lang="en-US" sz="1200" b="1" i="0" kern="1200" baseline="30000" dirty="0">
                <a:solidFill>
                  <a:schemeClr val="tx1"/>
                </a:solidFill>
                <a:effectLst/>
                <a:latin typeface="+mn-lt"/>
                <a:ea typeface="+mn-ea"/>
                <a:cs typeface="+mn-cs"/>
              </a:rPr>
              <a:t>10 </a:t>
            </a:r>
            <a:r>
              <a:rPr lang="en-US" sz="1200" b="0" i="0" kern="1200" dirty="0">
                <a:solidFill>
                  <a:schemeClr val="tx1"/>
                </a:solidFill>
                <a:effectLst/>
                <a:latin typeface="+mn-lt"/>
                <a:ea typeface="+mn-ea"/>
                <a:cs typeface="+mn-cs"/>
              </a:rPr>
              <a:t>but the seventh day is a sabbath to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your God. On it you shall not do any work, neither you, nor your son or daughter, nor your male or female servant, nor your animals, nor any foreigner residing in your towns. </a:t>
            </a:r>
            <a:r>
              <a:rPr lang="en-US" sz="1200" b="1" i="0" kern="1200" baseline="30000" dirty="0">
                <a:solidFill>
                  <a:schemeClr val="tx1"/>
                </a:solidFill>
                <a:effectLst/>
                <a:latin typeface="+mn-lt"/>
                <a:ea typeface="+mn-ea"/>
                <a:cs typeface="+mn-cs"/>
              </a:rPr>
              <a:t>11 </a:t>
            </a:r>
            <a:r>
              <a:rPr lang="en-US" sz="1200" b="0" i="0" kern="1200" dirty="0">
                <a:solidFill>
                  <a:schemeClr val="tx1"/>
                </a:solidFill>
                <a:effectLst/>
                <a:latin typeface="+mn-lt"/>
                <a:ea typeface="+mn-ea"/>
                <a:cs typeface="+mn-cs"/>
              </a:rPr>
              <a:t>For in six days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made the heavens and the earth, the sea, and all that is in them, but he rested on the seventh day. Therefore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blessed the Sabbath day and made it holy.</a:t>
            </a:r>
          </a:p>
          <a:p>
            <a:r>
              <a:rPr lang="en-US" sz="1200" b="0" i="0" kern="1200" dirty="0">
                <a:solidFill>
                  <a:schemeClr val="tx1"/>
                </a:solidFill>
                <a:effectLst/>
                <a:latin typeface="+mn-lt"/>
                <a:ea typeface="+mn-ea"/>
                <a:cs typeface="+mn-cs"/>
              </a:rPr>
              <a:t>{Click} {Read} {Wait} </a:t>
            </a:r>
            <a:r>
              <a:rPr lang="en-US" sz="1200" b="1" i="0" kern="1200" dirty="0">
                <a:solidFill>
                  <a:schemeClr val="tx1"/>
                </a:solidFill>
                <a:effectLst/>
                <a:latin typeface="+mn-lt"/>
                <a:ea typeface="+mn-ea"/>
                <a:cs typeface="+mn-cs"/>
              </a:rPr>
              <a:t>Romans 8:20-24 New King James Version (NKJV)</a:t>
            </a:r>
          </a:p>
          <a:p>
            <a:r>
              <a:rPr lang="en-US" sz="1200" b="1" i="0" kern="1200" baseline="30000" dirty="0">
                <a:solidFill>
                  <a:schemeClr val="tx1"/>
                </a:solidFill>
                <a:effectLst/>
                <a:latin typeface="+mn-lt"/>
                <a:ea typeface="+mn-ea"/>
                <a:cs typeface="+mn-cs"/>
              </a:rPr>
              <a:t>20 </a:t>
            </a:r>
            <a:r>
              <a:rPr lang="en-US" sz="1200" b="0" i="0" kern="1200" dirty="0">
                <a:solidFill>
                  <a:schemeClr val="tx1"/>
                </a:solidFill>
                <a:effectLst/>
                <a:latin typeface="+mn-lt"/>
                <a:ea typeface="+mn-ea"/>
                <a:cs typeface="+mn-cs"/>
              </a:rPr>
              <a:t>For the creation was subjected to futility, not willingly, but because of Him who subjected </a:t>
            </a:r>
            <a:r>
              <a:rPr lang="en-US" sz="1200" b="0" i="1" kern="1200" dirty="0">
                <a:solidFill>
                  <a:schemeClr val="tx1"/>
                </a:solidFill>
                <a:effectLst/>
                <a:latin typeface="+mn-lt"/>
                <a:ea typeface="+mn-ea"/>
                <a:cs typeface="+mn-cs"/>
              </a:rPr>
              <a:t>it</a:t>
            </a:r>
            <a:r>
              <a:rPr lang="en-US" sz="1200" b="0" i="0" kern="1200" dirty="0">
                <a:solidFill>
                  <a:schemeClr val="tx1"/>
                </a:solidFill>
                <a:effectLst/>
                <a:latin typeface="+mn-lt"/>
                <a:ea typeface="+mn-ea"/>
                <a:cs typeface="+mn-cs"/>
              </a:rPr>
              <a:t> in hope; </a:t>
            </a:r>
            <a:r>
              <a:rPr lang="en-US" sz="1200" b="1" i="0" kern="1200" baseline="30000" dirty="0">
                <a:solidFill>
                  <a:schemeClr val="tx1"/>
                </a:solidFill>
                <a:effectLst/>
                <a:latin typeface="+mn-lt"/>
                <a:ea typeface="+mn-ea"/>
                <a:cs typeface="+mn-cs"/>
              </a:rPr>
              <a:t>21 </a:t>
            </a:r>
            <a:r>
              <a:rPr lang="en-US" sz="1200" b="0" i="0" kern="1200" dirty="0">
                <a:solidFill>
                  <a:schemeClr val="tx1"/>
                </a:solidFill>
                <a:effectLst/>
                <a:latin typeface="+mn-lt"/>
                <a:ea typeface="+mn-ea"/>
                <a:cs typeface="+mn-cs"/>
              </a:rPr>
              <a:t>because the creation itself also will be delivered from the bondage of </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3" tooltip="See footnote a"/>
              </a:rPr>
              <a:t>a</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corruption into the glorious liberty of the children of God. </a:t>
            </a:r>
            <a:r>
              <a:rPr lang="en-US" sz="1200" b="1" i="0" kern="1200" baseline="30000" dirty="0">
                <a:solidFill>
                  <a:schemeClr val="tx1"/>
                </a:solidFill>
                <a:effectLst/>
                <a:latin typeface="+mn-lt"/>
                <a:ea typeface="+mn-ea"/>
                <a:cs typeface="+mn-cs"/>
              </a:rPr>
              <a:t>22 </a:t>
            </a:r>
            <a:r>
              <a:rPr lang="en-US" sz="1200" b="0" i="0" kern="1200" dirty="0">
                <a:solidFill>
                  <a:schemeClr val="tx1"/>
                </a:solidFill>
                <a:effectLst/>
                <a:latin typeface="+mn-lt"/>
                <a:ea typeface="+mn-ea"/>
                <a:cs typeface="+mn-cs"/>
              </a:rPr>
              <a:t>For we know that the whole creation groans and labors with birth pangs together until now. </a:t>
            </a:r>
            <a:r>
              <a:rPr lang="en-US" sz="1200" b="1" i="0" kern="1200" baseline="30000" dirty="0">
                <a:solidFill>
                  <a:schemeClr val="tx1"/>
                </a:solidFill>
                <a:effectLst/>
                <a:latin typeface="+mn-lt"/>
                <a:ea typeface="+mn-ea"/>
                <a:cs typeface="+mn-cs"/>
              </a:rPr>
              <a:t>23 </a:t>
            </a:r>
            <a:r>
              <a:rPr lang="en-US" sz="1200" b="0" i="0" kern="1200" dirty="0">
                <a:solidFill>
                  <a:schemeClr val="tx1"/>
                </a:solidFill>
                <a:effectLst/>
                <a:latin typeface="+mn-lt"/>
                <a:ea typeface="+mn-ea"/>
                <a:cs typeface="+mn-cs"/>
              </a:rPr>
              <a:t>Not only </a:t>
            </a:r>
            <a:r>
              <a:rPr lang="en-US" sz="1200" b="0" i="1" kern="1200" dirty="0">
                <a:solidFill>
                  <a:schemeClr val="tx1"/>
                </a:solidFill>
                <a:effectLst/>
                <a:latin typeface="+mn-lt"/>
                <a:ea typeface="+mn-ea"/>
                <a:cs typeface="+mn-cs"/>
              </a:rPr>
              <a:t>that,</a:t>
            </a:r>
            <a:r>
              <a:rPr lang="en-US" sz="1200" b="0" i="0" kern="1200" dirty="0">
                <a:solidFill>
                  <a:schemeClr val="tx1"/>
                </a:solidFill>
                <a:effectLst/>
                <a:latin typeface="+mn-lt"/>
                <a:ea typeface="+mn-ea"/>
                <a:cs typeface="+mn-cs"/>
              </a:rPr>
              <a:t> but we also who have the </a:t>
            </a:r>
            <a:r>
              <a:rPr lang="en-US" sz="1200" b="0" i="0" kern="1200" dirty="0" err="1">
                <a:solidFill>
                  <a:schemeClr val="tx1"/>
                </a:solidFill>
                <a:effectLst/>
                <a:latin typeface="+mn-lt"/>
                <a:ea typeface="+mn-ea"/>
                <a:cs typeface="+mn-cs"/>
              </a:rPr>
              <a:t>firstfruits</a:t>
            </a:r>
            <a:r>
              <a:rPr lang="en-US" sz="1200" b="0" i="0" kern="1200" dirty="0">
                <a:solidFill>
                  <a:schemeClr val="tx1"/>
                </a:solidFill>
                <a:effectLst/>
                <a:latin typeface="+mn-lt"/>
                <a:ea typeface="+mn-ea"/>
                <a:cs typeface="+mn-cs"/>
              </a:rPr>
              <a:t> of the Spirit, even we ourselves groan within ourselves, eagerly waiting for the adoption, the redemption of our body. </a:t>
            </a:r>
            <a:r>
              <a:rPr lang="en-US" sz="1200" b="1" i="0" kern="1200" baseline="30000" dirty="0">
                <a:solidFill>
                  <a:schemeClr val="tx1"/>
                </a:solidFill>
                <a:effectLst/>
                <a:latin typeface="+mn-lt"/>
                <a:ea typeface="+mn-ea"/>
                <a:cs typeface="+mn-cs"/>
              </a:rPr>
              <a:t>24 </a:t>
            </a:r>
            <a:r>
              <a:rPr lang="en-US" sz="1200" b="0" i="0" kern="1200" dirty="0">
                <a:solidFill>
                  <a:schemeClr val="tx1"/>
                </a:solidFill>
                <a:effectLst/>
                <a:latin typeface="+mn-lt"/>
                <a:ea typeface="+mn-ea"/>
                <a:cs typeface="+mn-cs"/>
              </a:rPr>
              <a:t>For we were saved in this hope, but hope that is seen is not hope; for why does one still hope for what he sees?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65BFDD-EEDA-47A4-9EDF-F8EB36F9B80A}" type="slidenum">
              <a:rPr lang="en-US" smtClean="0"/>
              <a:pPr/>
              <a:t>28</a:t>
            </a:fld>
            <a:endParaRPr lang="en-US" dirty="0"/>
          </a:p>
        </p:txBody>
      </p:sp>
    </p:spTree>
    <p:extLst>
      <p:ext uri="{BB962C8B-B14F-4D97-AF65-F5344CB8AC3E}">
        <p14:creationId xmlns:p14="http://schemas.microsoft.com/office/powerpoint/2010/main" val="3542414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i="0" kern="1200" dirty="0">
                <a:solidFill>
                  <a:schemeClr val="tx1"/>
                </a:solidFill>
                <a:effectLst/>
                <a:latin typeface="+mn-lt"/>
                <a:ea typeface="+mn-ea"/>
                <a:cs typeface="+mn-cs"/>
              </a:rPr>
              <a:t>Romans 1:25 New Living Translation (NLT)</a:t>
            </a:r>
          </a:p>
          <a:p>
            <a:r>
              <a:rPr lang="en-US" sz="1200" b="1" i="0" kern="1200" baseline="30000" dirty="0">
                <a:solidFill>
                  <a:schemeClr val="tx1"/>
                </a:solidFill>
                <a:effectLst/>
                <a:latin typeface="+mn-lt"/>
                <a:ea typeface="+mn-ea"/>
                <a:cs typeface="+mn-cs"/>
              </a:rPr>
              <a:t>25 </a:t>
            </a:r>
            <a:r>
              <a:rPr lang="en-US" sz="1200" b="0" i="0" kern="1200" dirty="0">
                <a:solidFill>
                  <a:schemeClr val="tx1"/>
                </a:solidFill>
                <a:effectLst/>
                <a:latin typeface="+mn-lt"/>
                <a:ea typeface="+mn-ea"/>
                <a:cs typeface="+mn-cs"/>
              </a:rPr>
              <a:t>They traded the truth about God for a lie. So they worshiped and served the things God created instead of the Creator himself, who is worthy of eternal praise! Amen.</a:t>
            </a:r>
          </a:p>
          <a:p>
            <a:r>
              <a:rPr lang="en-US" sz="1200" b="0" i="0" kern="1200" dirty="0">
                <a:solidFill>
                  <a:schemeClr val="tx1"/>
                </a:solidFill>
                <a:effectLst/>
                <a:latin typeface="+mn-lt"/>
                <a:ea typeface="+mn-ea"/>
                <a:cs typeface="+mn-cs"/>
              </a:rPr>
              <a:t>1 John 4:12 New Living Translation (NLT)</a:t>
            </a:r>
          </a:p>
          <a:p>
            <a:r>
              <a:rPr lang="en-US" sz="1200" b="1" i="0" kern="1200" baseline="30000" dirty="0">
                <a:solidFill>
                  <a:schemeClr val="tx1"/>
                </a:solidFill>
                <a:effectLst/>
                <a:latin typeface="+mn-lt"/>
                <a:ea typeface="+mn-ea"/>
                <a:cs typeface="+mn-cs"/>
              </a:rPr>
              <a:t>12 </a:t>
            </a:r>
            <a:r>
              <a:rPr lang="en-US" sz="1200" b="0" i="0" kern="1200" dirty="0">
                <a:solidFill>
                  <a:schemeClr val="tx1"/>
                </a:solidFill>
                <a:effectLst/>
                <a:latin typeface="+mn-lt"/>
                <a:ea typeface="+mn-ea"/>
                <a:cs typeface="+mn-cs"/>
              </a:rPr>
              <a:t>No one has ever seen God. But if we love each other, God lives in us, and his love is brought to full expression in us.</a:t>
            </a:r>
          </a:p>
          <a:p>
            <a:r>
              <a:rPr lang="en-US" sz="1200" b="1" i="0" kern="1200" dirty="0">
                <a:solidFill>
                  <a:schemeClr val="tx1"/>
                </a:solidFill>
                <a:effectLst/>
                <a:latin typeface="+mn-lt"/>
                <a:ea typeface="+mn-ea"/>
                <a:cs typeface="+mn-cs"/>
              </a:rPr>
              <a:t>1 John 4:7-11 New King James Version (NKJV)</a:t>
            </a:r>
          </a:p>
          <a:p>
            <a:r>
              <a:rPr lang="en-US" sz="1200" b="0" i="0" kern="1200" dirty="0">
                <a:solidFill>
                  <a:schemeClr val="tx1"/>
                </a:solidFill>
                <a:effectLst/>
                <a:latin typeface="+mn-lt"/>
                <a:ea typeface="+mn-ea"/>
                <a:cs typeface="+mn-cs"/>
              </a:rPr>
              <a:t>Knowing God Through Love</a:t>
            </a:r>
          </a:p>
          <a:p>
            <a:r>
              <a:rPr lang="en-US" sz="1200" b="1" i="0" kern="1200" baseline="30000" dirty="0">
                <a:solidFill>
                  <a:schemeClr val="tx1"/>
                </a:solidFill>
                <a:effectLst/>
                <a:latin typeface="+mn-lt"/>
                <a:ea typeface="+mn-ea"/>
                <a:cs typeface="+mn-cs"/>
              </a:rPr>
              <a:t>7 </a:t>
            </a:r>
            <a:r>
              <a:rPr lang="en-US" sz="1200" b="0" i="0" kern="1200" dirty="0">
                <a:solidFill>
                  <a:schemeClr val="tx1"/>
                </a:solidFill>
                <a:effectLst/>
                <a:latin typeface="+mn-lt"/>
                <a:ea typeface="+mn-ea"/>
                <a:cs typeface="+mn-cs"/>
              </a:rPr>
              <a:t>Beloved, let us love one another, for love is of God; and everyone who loves is born of God and knows God. </a:t>
            </a:r>
            <a:r>
              <a:rPr lang="en-US" sz="1200" b="1" i="0" kern="1200" baseline="30000" dirty="0">
                <a:solidFill>
                  <a:schemeClr val="tx1"/>
                </a:solidFill>
                <a:effectLst/>
                <a:latin typeface="+mn-lt"/>
                <a:ea typeface="+mn-ea"/>
                <a:cs typeface="+mn-cs"/>
              </a:rPr>
              <a:t>8 </a:t>
            </a:r>
            <a:r>
              <a:rPr lang="en-US" sz="1200" b="0" i="0" kern="1200" dirty="0">
                <a:solidFill>
                  <a:schemeClr val="tx1"/>
                </a:solidFill>
                <a:effectLst/>
                <a:latin typeface="+mn-lt"/>
                <a:ea typeface="+mn-ea"/>
                <a:cs typeface="+mn-cs"/>
              </a:rPr>
              <a:t>He who does not love does not know God, for God is love. </a:t>
            </a:r>
            <a:r>
              <a:rPr lang="en-US" sz="1200" b="1" i="0" kern="1200" baseline="30000" dirty="0">
                <a:solidFill>
                  <a:schemeClr val="tx1"/>
                </a:solidFill>
                <a:effectLst/>
                <a:latin typeface="+mn-lt"/>
                <a:ea typeface="+mn-ea"/>
                <a:cs typeface="+mn-cs"/>
              </a:rPr>
              <a:t>9 </a:t>
            </a:r>
            <a:r>
              <a:rPr lang="en-US" sz="1200" b="0" i="0" kern="1200" dirty="0">
                <a:solidFill>
                  <a:schemeClr val="tx1"/>
                </a:solidFill>
                <a:effectLst/>
                <a:latin typeface="+mn-lt"/>
                <a:ea typeface="+mn-ea"/>
                <a:cs typeface="+mn-cs"/>
              </a:rPr>
              <a:t>In this the love of God was manifested toward us, that God has sent His only begotten Son into the world, that we might live through Him. </a:t>
            </a:r>
            <a:r>
              <a:rPr lang="en-US" sz="1200" b="1" i="0" kern="1200" baseline="30000" dirty="0">
                <a:solidFill>
                  <a:schemeClr val="tx1"/>
                </a:solidFill>
                <a:effectLst/>
                <a:latin typeface="+mn-lt"/>
                <a:ea typeface="+mn-ea"/>
                <a:cs typeface="+mn-cs"/>
              </a:rPr>
              <a:t>10 </a:t>
            </a:r>
            <a:r>
              <a:rPr lang="en-US" sz="1200" b="0" i="0" kern="1200" dirty="0">
                <a:solidFill>
                  <a:schemeClr val="tx1"/>
                </a:solidFill>
                <a:effectLst/>
                <a:latin typeface="+mn-lt"/>
                <a:ea typeface="+mn-ea"/>
                <a:cs typeface="+mn-cs"/>
              </a:rPr>
              <a:t>In this is love, not that we loved God, but that He loved us and sent His Son </a:t>
            </a:r>
            <a:r>
              <a:rPr lang="en-US" sz="1200" b="0" i="1" kern="1200" dirty="0">
                <a:solidFill>
                  <a:schemeClr val="tx1"/>
                </a:solidFill>
                <a:effectLst/>
                <a:latin typeface="+mn-lt"/>
                <a:ea typeface="+mn-ea"/>
                <a:cs typeface="+mn-cs"/>
              </a:rPr>
              <a:t>to be</a:t>
            </a:r>
            <a:r>
              <a:rPr lang="en-US" sz="1200" b="0" i="0" kern="1200" dirty="0">
                <a:solidFill>
                  <a:schemeClr val="tx1"/>
                </a:solidFill>
                <a:effectLst/>
                <a:latin typeface="+mn-lt"/>
                <a:ea typeface="+mn-ea"/>
                <a:cs typeface="+mn-cs"/>
              </a:rPr>
              <a:t> the propitiation for our sins. </a:t>
            </a:r>
            <a:r>
              <a:rPr lang="en-US" sz="1200" b="1" i="0" kern="1200" baseline="30000" dirty="0">
                <a:solidFill>
                  <a:schemeClr val="tx1"/>
                </a:solidFill>
                <a:effectLst/>
                <a:latin typeface="+mn-lt"/>
                <a:ea typeface="+mn-ea"/>
                <a:cs typeface="+mn-cs"/>
              </a:rPr>
              <a:t>11 </a:t>
            </a:r>
            <a:r>
              <a:rPr lang="en-US" sz="1200" b="0" i="0" kern="1200" dirty="0">
                <a:solidFill>
                  <a:schemeClr val="tx1"/>
                </a:solidFill>
                <a:effectLst/>
                <a:latin typeface="+mn-lt"/>
                <a:ea typeface="+mn-ea"/>
                <a:cs typeface="+mn-cs"/>
              </a:rPr>
              <a:t>Beloved, if God so loved us, we also ought to love one another.</a:t>
            </a:r>
          </a:p>
          <a:p>
            <a:r>
              <a:rPr lang="en-US" sz="1200" b="0" i="0" kern="1200" dirty="0">
                <a:solidFill>
                  <a:schemeClr val="tx1"/>
                </a:solidFill>
                <a:effectLst/>
                <a:latin typeface="+mn-lt"/>
                <a:ea typeface="+mn-ea"/>
                <a:cs typeface="+mn-cs"/>
              </a:rPr>
              <a:t>{Click} {Read}. There is a lot you and I don’t know. No human knows all the details of the Recreation week. But there is much we can learn but if believe we have “Special Knowledge” and use it as pride in a believe that we are better than anyone else in the body we will loose our Crown. What ever you believe about Recreation week ask yourself the question “Is this a Bride of Christ Issue?. Are believe in a Creator, our knowledge of Recreation week should take us to Rev 19:7.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65BFDD-EEDA-47A4-9EDF-F8EB36F9B80A}" type="slidenum">
              <a:rPr lang="en-US" smtClean="0"/>
              <a:pPr/>
              <a:t>29</a:t>
            </a:fld>
            <a:endParaRPr lang="en-US" dirty="0"/>
          </a:p>
        </p:txBody>
      </p:sp>
    </p:spTree>
    <p:extLst>
      <p:ext uri="{BB962C8B-B14F-4D97-AF65-F5344CB8AC3E}">
        <p14:creationId xmlns:p14="http://schemas.microsoft.com/office/powerpoint/2010/main" val="1544847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Old Earth Creationism is a form of creationism which includes Gap Creationism, Progressive Creationism, theistic evolution, Day-age creationism and more. Old Earth Creationism is typically more compatible with the scientific evidence on the issues of physics, chemistry, geology, and the age of the Earth, in contrast to Young Earth Creationism. </a:t>
            </a:r>
          </a:p>
        </p:txBody>
      </p:sp>
      <p:sp>
        <p:nvSpPr>
          <p:cNvPr id="4" name="Slide Number Placeholder 3"/>
          <p:cNvSpPr>
            <a:spLocks noGrp="1"/>
          </p:cNvSpPr>
          <p:nvPr>
            <p:ph type="sldNum" sz="quarter" idx="10"/>
          </p:nvPr>
        </p:nvSpPr>
        <p:spPr/>
        <p:txBody>
          <a:bodyPr/>
          <a:lstStyle/>
          <a:p>
            <a:fld id="{8B65BFDD-EEDA-47A4-9EDF-F8EB36F9B80A}" type="slidenum">
              <a:rPr lang="en-US" smtClean="0"/>
              <a:pPr/>
              <a:t>3</a:t>
            </a:fld>
            <a:endParaRPr lang="en-US" dirty="0"/>
          </a:p>
        </p:txBody>
      </p:sp>
    </p:spTree>
    <p:extLst>
      <p:ext uri="{BB962C8B-B14F-4D97-AF65-F5344CB8AC3E}">
        <p14:creationId xmlns:p14="http://schemas.microsoft.com/office/powerpoint/2010/main" val="1436930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a:solidFill>
                  <a:schemeClr val="tx1"/>
                </a:solidFill>
                <a:effectLst/>
                <a:latin typeface="+mn-lt"/>
                <a:ea typeface="+mn-ea"/>
                <a:cs typeface="+mn-cs"/>
              </a:rPr>
              <a:t>Revelation 19:7 New King James Version (NKJV)</a:t>
            </a:r>
          </a:p>
          <a:p>
            <a:r>
              <a:rPr lang="en-US" sz="1200" b="1" i="0" kern="1200" baseline="30000" dirty="0">
                <a:solidFill>
                  <a:schemeClr val="tx1"/>
                </a:solidFill>
                <a:effectLst/>
                <a:latin typeface="+mn-lt"/>
                <a:ea typeface="+mn-ea"/>
                <a:cs typeface="+mn-cs"/>
              </a:rPr>
              <a:t>7 </a:t>
            </a:r>
            <a:r>
              <a:rPr lang="en-US" sz="1200" b="0" i="0" kern="1200" dirty="0">
                <a:solidFill>
                  <a:schemeClr val="tx1"/>
                </a:solidFill>
                <a:effectLst/>
                <a:latin typeface="+mn-lt"/>
                <a:ea typeface="+mn-ea"/>
                <a:cs typeface="+mn-cs"/>
              </a:rPr>
              <a:t>Let us be glad and rejoice and give Him glory, for the marriage of the Lamb has come, and His wife has made herself ready.”</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65BFDD-EEDA-47A4-9EDF-F8EB36F9B80A}" type="slidenum">
              <a:rPr lang="en-US" smtClean="0"/>
              <a:pPr/>
              <a:t>30</a:t>
            </a:fld>
            <a:endParaRPr lang="en-US" dirty="0"/>
          </a:p>
        </p:txBody>
      </p:sp>
    </p:spTree>
    <p:extLst>
      <p:ext uri="{BB962C8B-B14F-4D97-AF65-F5344CB8AC3E}">
        <p14:creationId xmlns:p14="http://schemas.microsoft.com/office/powerpoint/2010/main" val="1836161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Gap Theory, also known as the Ruin-Reconstruction Theory or Gap Creationism, suggests that a time gap equaling millions (or perhaps even billions) of years occurred between Genesis 1:1 and 1:2. This theory is one of several Old Earth Creationism views.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Although proponents of the gap theory deny the concept of an evolutionary process, they do believe the earth is much older than the 6,000 or so years accounted for in the scriptures. In addition to the age of the earth, the gap theory presents possible solutions to other incompatibilities between scientific theory and the Bible record.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Gap Theory in a Nutshell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 what is the gap theory and where do we find it in the Bible?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Genesis 1:1-3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Verse 1: In the beginning God created the heavens and the earth.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Verse 2: The earth was formless and empty, and darkness covered the deep waters. And the Spirit of God was hovering over the surface of the waters.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Verse 3: Then God said, "Let there be light," and there was light.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According to the gap theory, creation unfolded as follows. In Genesis 1:1, God created the heavens and the earth, complete with dinosaurs and other prehistoric life that we see in fossil records. Then, as some scholars suggest, a cataclysmic event took place—perhaps a flood (indicated by the "deep waters" in verse 2) brought on by Lucifer's rebellion and fall from heaven to earth. As a result, the earth was ruined or destroyed, reducing it to the "formless and empty" state of Genesis 1:2. In verse 3, God began the process of recreating life. The gap theory is new. It was first introduced in 1814 by Scottish theologian Thomas Chalmers in an attempt to reconcile the six-day biblical creation account with the newly defined geologic ages being set forth by leading geologists of that era.</a:t>
            </a:r>
          </a:p>
        </p:txBody>
      </p:sp>
      <p:sp>
        <p:nvSpPr>
          <p:cNvPr id="4" name="Slide Number Placeholder 3"/>
          <p:cNvSpPr>
            <a:spLocks noGrp="1"/>
          </p:cNvSpPr>
          <p:nvPr>
            <p:ph type="sldNum" sz="quarter" idx="10"/>
          </p:nvPr>
        </p:nvSpPr>
        <p:spPr/>
        <p:txBody>
          <a:bodyPr/>
          <a:lstStyle/>
          <a:p>
            <a:fld id="{8B65BFDD-EEDA-47A4-9EDF-F8EB36F9B80A}" type="slidenum">
              <a:rPr lang="en-US" smtClean="0"/>
              <a:pPr/>
              <a:t>4</a:t>
            </a:fld>
            <a:endParaRPr lang="en-US" dirty="0"/>
          </a:p>
        </p:txBody>
      </p:sp>
    </p:spTree>
    <p:extLst>
      <p:ext uri="{BB962C8B-B14F-4D97-AF65-F5344CB8AC3E}">
        <p14:creationId xmlns:p14="http://schemas.microsoft.com/office/powerpoint/2010/main" val="2838706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Progressive creationism (see for comparison intelligent design) is the religious belief that God created new forms of life gradually over a period of hundreds of millions of years. As a form of Old Earth Creationism, it accepts mainstream geological and cosmological estimates for the age of the earth, some tenets of biology such as microevolution as well as archaeology to make its case. In this view creation occurred in rapid bursts in which all "kinds" of plants and animals appear in stages lasting millions of years. The bursts are followed by periods of stasis or equilibrium to accommodate new arrivals. These bursts represent instances of God creating new types of organisms by divine intervention. As viewed from the archaeological record, progressive creationism holds that "species do not gradually appear by the steady transformation of its ancestors; [but] appear all at once and "fully formed."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view rejects macroevolution, claiming it is biologically untenable and not supported by the fossil record,[2] as well as rejects the concept of universal descent from a last universal common ancestor. Thus the evidence for macroevolution is claimed to be false, but microevolution is accepted as a genetic parameter designed by the Creator into the fabric of genetics to allow for environmental adaptations and survival. Generally, it is viewed by proponents as a middle ground between literal creationism and evolution.</a:t>
            </a:r>
          </a:p>
        </p:txBody>
      </p:sp>
      <p:sp>
        <p:nvSpPr>
          <p:cNvPr id="4" name="Slide Number Placeholder 3"/>
          <p:cNvSpPr>
            <a:spLocks noGrp="1"/>
          </p:cNvSpPr>
          <p:nvPr>
            <p:ph type="sldNum" sz="quarter" idx="10"/>
          </p:nvPr>
        </p:nvSpPr>
        <p:spPr/>
        <p:txBody>
          <a:bodyPr/>
          <a:lstStyle/>
          <a:p>
            <a:fld id="{8B65BFDD-EEDA-47A4-9EDF-F8EB36F9B80A}" type="slidenum">
              <a:rPr lang="en-US" smtClean="0"/>
              <a:pPr/>
              <a:t>5</a:t>
            </a:fld>
            <a:endParaRPr lang="en-US" dirty="0"/>
          </a:p>
        </p:txBody>
      </p:sp>
    </p:spTree>
    <p:extLst>
      <p:ext uri="{BB962C8B-B14F-4D97-AF65-F5344CB8AC3E}">
        <p14:creationId xmlns:p14="http://schemas.microsoft.com/office/powerpoint/2010/main" val="3452202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Day-age Creationism, a type of Old Earth Creationism, is an interpretation of the creation accounts in Genesis. It holds that the six days referred to in the Genesis account of creation are not ordinary 24-hour days, but are much longer periods (from thousands to billions of years). The Genesis account is then reconciled with the age of the earth. Proponents of the Day-age Theory can be found among both theistic evolutionists, who accept the scientific consensus on evolution, and progressive creationists, who reject it. The theories are said to be built on the understanding that the Hebrew word </a:t>
            </a:r>
            <a:r>
              <a:rPr lang="en-US" sz="1200" b="0" i="0" kern="1200" dirty="0" err="1">
                <a:solidFill>
                  <a:schemeClr val="tx1"/>
                </a:solidFill>
                <a:effectLst/>
                <a:latin typeface="+mn-lt"/>
                <a:ea typeface="+mn-ea"/>
                <a:cs typeface="+mn-cs"/>
              </a:rPr>
              <a:t>yom</a:t>
            </a:r>
            <a:r>
              <a:rPr lang="en-US" sz="1200" b="0" i="0" kern="1200" dirty="0">
                <a:solidFill>
                  <a:schemeClr val="tx1"/>
                </a:solidFill>
                <a:effectLst/>
                <a:latin typeface="+mn-lt"/>
                <a:ea typeface="+mn-ea"/>
                <a:cs typeface="+mn-cs"/>
              </a:rPr>
              <a:t> is also used to refer to a time period, with a beginning and an end and not necessarily that of a 24-hour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differences between the young Earth interpretation of Genesis and modern scientific theories such as Big Bang, abiogenesis, and common descent are significant. The young earth interpretation says that everything in the universe and on Earth was created in six 24-hour days, estimated to have occurred some 6,000 years ago. Modern scientific observations, however, put the age of the universe at 13.8 billion years and the earth at 4.5 billion years, with various forms of life, including humans, being formed gradually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day-age theory attempts to reconcile these views by asserting that the creation "days" were not ordinary 24-hour days, but actually lasted for long periods of time (as day-age implies, the "days" each lasted an age). According to this view, the sequence and duration of the creation "days" may be paralleled to the scientific consensus for the age of the earth and the universe.</a:t>
            </a:r>
          </a:p>
        </p:txBody>
      </p:sp>
      <p:sp>
        <p:nvSpPr>
          <p:cNvPr id="4" name="Slide Number Placeholder 3"/>
          <p:cNvSpPr>
            <a:spLocks noGrp="1"/>
          </p:cNvSpPr>
          <p:nvPr>
            <p:ph type="sldNum" sz="quarter" idx="10"/>
          </p:nvPr>
        </p:nvSpPr>
        <p:spPr/>
        <p:txBody>
          <a:bodyPr/>
          <a:lstStyle/>
          <a:p>
            <a:fld id="{8B65BFDD-EEDA-47A4-9EDF-F8EB36F9B80A}" type="slidenum">
              <a:rPr lang="en-US" smtClean="0"/>
              <a:pPr/>
              <a:t>6</a:t>
            </a:fld>
            <a:endParaRPr lang="en-US" dirty="0"/>
          </a:p>
        </p:txBody>
      </p:sp>
    </p:spTree>
    <p:extLst>
      <p:ext uri="{BB962C8B-B14F-4D97-AF65-F5344CB8AC3E}">
        <p14:creationId xmlns:p14="http://schemas.microsoft.com/office/powerpoint/2010/main" val="3456083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Theistic evolution, theistic evolutionism, evolutionary creationism, divine direction, or God-guided evolution are views that regard religious teachings about God as compatible with modern scientific understanding about biological evolution. Theistic evolution is not in itself a scientific theory, but a range of views about how the science of general evolution relates to religious beliefs in contrast to special creation views.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Supporters of Theistic Evolution generally harmonize evolutionary thought with belief in God, rejecting the conflict thesis regarding the relationship between religion and science – they hold that religious teachings about creation and scientific theories of evolution need not contradict each 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Theistic Evolution as the position that "evolution is real, but that it was set in motion by God",[3] and characterizes it as accepting "that evolution occurred as biologists describe it, but under the direction of God".[4] </a:t>
            </a:r>
            <a:r>
              <a:rPr lang="en-US" sz="1200" b="0" i="0" u="sng" kern="1200" dirty="0">
                <a:solidFill>
                  <a:schemeClr val="tx1"/>
                </a:solidFill>
                <a:effectLst/>
                <a:latin typeface="+mn-lt"/>
                <a:ea typeface="+mn-ea"/>
                <a:cs typeface="+mn-cs"/>
              </a:rPr>
              <a:t>He</a:t>
            </a:r>
            <a:r>
              <a:rPr lang="en-US" sz="1200" b="0" i="0" kern="1200" dirty="0">
                <a:solidFill>
                  <a:schemeClr val="tx1"/>
                </a:solidFill>
                <a:effectLst/>
                <a:latin typeface="+mn-lt"/>
                <a:ea typeface="+mn-ea"/>
                <a:cs typeface="+mn-cs"/>
              </a:rPr>
              <a:t> lists out six general premises on which different versions of theistic evolution typically rest. They include: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1) The prevailing cosmological model, with the universe coming into being about 13.8 billion years ago;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2) A fine-tuned universe;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3) Evolution and natural selection;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4) No special supernatural intervention is involved once evolution got under way;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5) Humans are a result of these evolutionary processes;</a:t>
            </a:r>
          </a:p>
        </p:txBody>
      </p:sp>
      <p:sp>
        <p:nvSpPr>
          <p:cNvPr id="4" name="Slide Number Placeholder 3"/>
          <p:cNvSpPr>
            <a:spLocks noGrp="1"/>
          </p:cNvSpPr>
          <p:nvPr>
            <p:ph type="sldNum" sz="quarter" idx="10"/>
          </p:nvPr>
        </p:nvSpPr>
        <p:spPr/>
        <p:txBody>
          <a:bodyPr/>
          <a:lstStyle/>
          <a:p>
            <a:fld id="{8B65BFDD-EEDA-47A4-9EDF-F8EB36F9B80A}" type="slidenum">
              <a:rPr lang="en-US" smtClean="0"/>
              <a:pPr/>
              <a:t>7</a:t>
            </a:fld>
            <a:endParaRPr lang="en-US" dirty="0"/>
          </a:p>
        </p:txBody>
      </p:sp>
    </p:spTree>
    <p:extLst>
      <p:ext uri="{BB962C8B-B14F-4D97-AF65-F5344CB8AC3E}">
        <p14:creationId xmlns:p14="http://schemas.microsoft.com/office/powerpoint/2010/main" val="2883544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{Read}</a:t>
            </a:r>
          </a:p>
        </p:txBody>
      </p:sp>
      <p:sp>
        <p:nvSpPr>
          <p:cNvPr id="4" name="Slide Number Placeholder 3"/>
          <p:cNvSpPr>
            <a:spLocks noGrp="1"/>
          </p:cNvSpPr>
          <p:nvPr>
            <p:ph type="sldNum" sz="quarter" idx="10"/>
          </p:nvPr>
        </p:nvSpPr>
        <p:spPr/>
        <p:txBody>
          <a:bodyPr/>
          <a:lstStyle/>
          <a:p>
            <a:fld id="{8B65BFDD-EEDA-47A4-9EDF-F8EB36F9B80A}" type="slidenum">
              <a:rPr lang="en-US" smtClean="0"/>
              <a:pPr/>
              <a:t>8</a:t>
            </a:fld>
            <a:endParaRPr lang="en-US" dirty="0"/>
          </a:p>
        </p:txBody>
      </p:sp>
    </p:spTree>
    <p:extLst>
      <p:ext uri="{BB962C8B-B14F-4D97-AF65-F5344CB8AC3E}">
        <p14:creationId xmlns:p14="http://schemas.microsoft.com/office/powerpoint/2010/main" val="469390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Let’s look at the Bible and what does is say and what we (UCG) teach. Gen 1:1 {Read} Psalms 90:1-2 </a:t>
            </a:r>
            <a:r>
              <a:rPr lang="en-US" sz="1200" b="1" i="0" kern="1200" baseline="30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Lord, you have been our dwelling place throughout all generations. </a:t>
            </a:r>
            <a:r>
              <a:rPr lang="en-US" sz="1200" b="1" i="0" kern="1200" baseline="30000" dirty="0">
                <a:solidFill>
                  <a:schemeClr val="tx1"/>
                </a:solidFill>
                <a:effectLst/>
                <a:latin typeface="+mn-lt"/>
                <a:ea typeface="+mn-ea"/>
                <a:cs typeface="+mn-cs"/>
              </a:rPr>
              <a:t>2 </a:t>
            </a:r>
            <a:r>
              <a:rPr lang="en-US" sz="1200" b="0" i="0" kern="1200" dirty="0">
                <a:solidFill>
                  <a:schemeClr val="tx1"/>
                </a:solidFill>
                <a:effectLst/>
                <a:latin typeface="+mn-lt"/>
                <a:ea typeface="+mn-ea"/>
                <a:cs typeface="+mn-cs"/>
              </a:rPr>
              <a:t>Before the mountains were born or you brought forth the whole world, from everlasting to everlasting you are God.</a:t>
            </a:r>
          </a:p>
          <a:p>
            <a:r>
              <a:rPr lang="en-US" sz="1200" b="0" i="0" kern="1200" dirty="0">
                <a:solidFill>
                  <a:schemeClr val="tx1"/>
                </a:solidFill>
                <a:effectLst/>
                <a:latin typeface="+mn-lt"/>
                <a:ea typeface="+mn-ea"/>
                <a:cs typeface="+mn-cs"/>
              </a:rPr>
              <a:t>{Click}{Read} We as humans need a beginning for our understanding. Normally it is easy for us to start something in chronological order. We do not understand that God and </a:t>
            </a:r>
            <a:r>
              <a:rPr lang="en-US" sz="1200" b="0" i="0" u="none" kern="1200" dirty="0">
                <a:solidFill>
                  <a:schemeClr val="tx1"/>
                </a:solidFill>
                <a:effectLst/>
                <a:latin typeface="+mn-lt"/>
                <a:ea typeface="+mn-ea"/>
                <a:cs typeface="+mn-cs"/>
              </a:rPr>
              <a:t>The Word </a:t>
            </a:r>
            <a:r>
              <a:rPr lang="en-US" sz="1200" b="0" i="0" kern="1200" dirty="0">
                <a:solidFill>
                  <a:schemeClr val="tx1"/>
                </a:solidFill>
                <a:effectLst/>
                <a:latin typeface="+mn-lt"/>
                <a:ea typeface="+mn-ea"/>
                <a:cs typeface="+mn-cs"/>
              </a:rPr>
              <a:t>have no beginning. In Rev 22:13 is says that God is beginning and end because the beginnings and the endings are created by God. He declares them. This phrase “In the beginning” is for our understanding and as part of creation it is the first thing created. So in Gen 1: 1 God created or declared the beginning and God created the earth.   </a:t>
            </a:r>
          </a:p>
        </p:txBody>
      </p:sp>
      <p:sp>
        <p:nvSpPr>
          <p:cNvPr id="4" name="Slide Number Placeholder 3"/>
          <p:cNvSpPr>
            <a:spLocks noGrp="1"/>
          </p:cNvSpPr>
          <p:nvPr>
            <p:ph type="sldNum" sz="quarter" idx="10"/>
          </p:nvPr>
        </p:nvSpPr>
        <p:spPr/>
        <p:txBody>
          <a:bodyPr/>
          <a:lstStyle/>
          <a:p>
            <a:fld id="{8B65BFDD-EEDA-47A4-9EDF-F8EB36F9B80A}" type="slidenum">
              <a:rPr lang="en-US" smtClean="0"/>
              <a:pPr/>
              <a:t>9</a:t>
            </a:fld>
            <a:endParaRPr lang="en-US" dirty="0"/>
          </a:p>
        </p:txBody>
      </p:sp>
    </p:spTree>
    <p:extLst>
      <p:ext uri="{BB962C8B-B14F-4D97-AF65-F5344CB8AC3E}">
        <p14:creationId xmlns:p14="http://schemas.microsoft.com/office/powerpoint/2010/main" val="591927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2C0E683-8D9D-4B46-93A0-6FFEAC2DEC17}" type="datetime1">
              <a:rPr lang="en-US" smtClean="0"/>
              <a:pPr/>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BAC97-2754-4421-8DA7-344EBE95BE6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A433EB-9D9D-4820-9E40-C6EC8B79E5FE}" type="datetime1">
              <a:rPr lang="en-US" smtClean="0"/>
              <a:pPr/>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BAC97-2754-4421-8DA7-344EBE95BE6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A7FA1D-2675-46E5-BF49-B24F63FABE8C}" type="datetime1">
              <a:rPr lang="en-US" smtClean="0"/>
              <a:pPr/>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BAC97-2754-4421-8DA7-344EBE95BE6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F08EEE-DCBC-4EB2-B7D1-938218D2EFFB}" type="datetime1">
              <a:rPr lang="en-US" smtClean="0"/>
              <a:pPr/>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BAC97-2754-4421-8DA7-344EBE95BE6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F1B9DD-DDF4-4FBE-963D-1ACB7C41C965}" type="datetime1">
              <a:rPr lang="en-US" smtClean="0"/>
              <a:pPr/>
              <a:t>9/13/2019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BAC97-2754-4421-8DA7-344EBE95BE6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3059F8-2027-4F03-AB86-130C1846A90C}" type="datetime1">
              <a:rPr lang="en-US" smtClean="0"/>
              <a:pPr/>
              <a:t>9/13/2019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9BAC97-2754-4421-8DA7-344EBE95BE6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4759C4-4BD3-4D04-88C1-A50129948968}" type="datetime1">
              <a:rPr lang="en-US" smtClean="0"/>
              <a:pPr/>
              <a:t>9/13/2019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9BAC97-2754-4421-8DA7-344EBE95BE6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109B69-8834-406C-ABFF-BB3C21D23DFF}" type="datetime1">
              <a:rPr lang="en-US" smtClean="0"/>
              <a:pPr/>
              <a:t>9/13/2019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9BAC97-2754-4421-8DA7-344EBE95BE6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1AE49-1921-403D-A9BF-2E96ED575820}" type="datetime1">
              <a:rPr lang="en-US" smtClean="0"/>
              <a:pPr/>
              <a:t>9/13/2019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9BAC97-2754-4421-8DA7-344EBE95BE6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7DDA93-3F44-433F-A43D-D508F92E4E69}" type="datetime1">
              <a:rPr lang="en-US" smtClean="0"/>
              <a:pPr/>
              <a:t>9/13/2019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9BAC97-2754-4421-8DA7-344EBE95BE6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7475C4-0B47-4826-9915-B2649E78062B}" type="datetime1">
              <a:rPr lang="en-US" smtClean="0"/>
              <a:pPr/>
              <a:t>9/13/2019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9BAC97-2754-4421-8DA7-344EBE95BE6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56B80-6E24-420B-B4BA-3A8A0B9AD131}" type="datetime1">
              <a:rPr lang="en-US" smtClean="0"/>
              <a:pPr/>
              <a:t>9/13/2019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BAC97-2754-4421-8DA7-344EBE95BE6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6356350"/>
            <a:ext cx="2133600" cy="365125"/>
          </a:xfrm>
        </p:spPr>
        <p:txBody>
          <a:bodyPr/>
          <a:lstStyle/>
          <a:p>
            <a:fld id="{B39BAC97-2754-4421-8DA7-344EBE95BE61}" type="slidenum">
              <a:rPr lang="en-US" smtClean="0"/>
              <a:pPr/>
              <a:t>1</a:t>
            </a:fld>
            <a:endParaRPr lang="en-US" dirty="0"/>
          </a:p>
        </p:txBody>
      </p:sp>
      <p:sp>
        <p:nvSpPr>
          <p:cNvPr id="5" name="TextBox 4">
            <a:extLst>
              <a:ext uri="{FF2B5EF4-FFF2-40B4-BE49-F238E27FC236}">
                <a16:creationId xmlns:a16="http://schemas.microsoft.com/office/drawing/2014/main" id="{F259ED7E-734C-4D26-B903-C94EFD2AD0DD}"/>
              </a:ext>
            </a:extLst>
          </p:cNvPr>
          <p:cNvSpPr txBox="1"/>
          <p:nvPr/>
        </p:nvSpPr>
        <p:spPr>
          <a:xfrm>
            <a:off x="0" y="152400"/>
            <a:ext cx="9144000" cy="830997"/>
          </a:xfrm>
          <a:prstGeom prst="rect">
            <a:avLst/>
          </a:prstGeom>
          <a:noFill/>
        </p:spPr>
        <p:txBody>
          <a:bodyPr wrap="square" rtlCol="0">
            <a:spAutoFit/>
          </a:bodyPr>
          <a:lstStyle/>
          <a:p>
            <a:pPr algn="ctr"/>
            <a:r>
              <a:rPr lang="en-US" sz="4800" dirty="0">
                <a:solidFill>
                  <a:schemeClr val="bg1"/>
                </a:solidFill>
              </a:rPr>
              <a:t>Lessons from Creation</a:t>
            </a:r>
          </a:p>
        </p:txBody>
      </p:sp>
      <p:pic>
        <p:nvPicPr>
          <p:cNvPr id="6" name="Picture 5" descr="A picture containing sitting&#10;&#10;Description automatically generated">
            <a:extLst>
              <a:ext uri="{FF2B5EF4-FFF2-40B4-BE49-F238E27FC236}">
                <a16:creationId xmlns:a16="http://schemas.microsoft.com/office/drawing/2014/main" id="{820B55D8-3936-4903-AA83-60F72F3A92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996097"/>
            <a:ext cx="5537201" cy="5675631"/>
          </a:xfrm>
          <a:prstGeom prst="rect">
            <a:avLst/>
          </a:prstGeom>
        </p:spPr>
      </p:pic>
      <p:sp>
        <p:nvSpPr>
          <p:cNvPr id="7" name="TextBox 6">
            <a:extLst>
              <a:ext uri="{FF2B5EF4-FFF2-40B4-BE49-F238E27FC236}">
                <a16:creationId xmlns:a16="http://schemas.microsoft.com/office/drawing/2014/main" id="{05CA8FDB-5EB7-4006-880D-BFE4DAEFF4B1}"/>
              </a:ext>
            </a:extLst>
          </p:cNvPr>
          <p:cNvSpPr txBox="1"/>
          <p:nvPr/>
        </p:nvSpPr>
        <p:spPr>
          <a:xfrm>
            <a:off x="5689601" y="1859340"/>
            <a:ext cx="3276600" cy="2308324"/>
          </a:xfrm>
          <a:prstGeom prst="rect">
            <a:avLst/>
          </a:prstGeom>
          <a:noFill/>
        </p:spPr>
        <p:txBody>
          <a:bodyPr wrap="square" rtlCol="0">
            <a:spAutoFit/>
          </a:bodyPr>
          <a:lstStyle/>
          <a:p>
            <a:pPr algn="ctr"/>
            <a:r>
              <a:rPr lang="en-US" sz="4800" dirty="0">
                <a:solidFill>
                  <a:schemeClr val="bg1"/>
                </a:solidFill>
              </a:rPr>
              <a:t>Gen 1 – </a:t>
            </a:r>
          </a:p>
          <a:p>
            <a:pPr algn="ctr"/>
            <a:r>
              <a:rPr lang="en-US" sz="4800" dirty="0">
                <a:solidFill>
                  <a:schemeClr val="bg1"/>
                </a:solidFill>
              </a:rPr>
              <a:t>Gen 2:1-2</a:t>
            </a:r>
          </a:p>
          <a:p>
            <a:pPr algn="ctr"/>
            <a:r>
              <a:rPr lang="en-US" sz="4800" dirty="0">
                <a:solidFill>
                  <a:schemeClr val="bg1"/>
                </a:solidFill>
              </a:rPr>
              <a:t>NIV</a:t>
            </a:r>
          </a:p>
        </p:txBody>
      </p:sp>
    </p:spTree>
    <p:extLst>
      <p:ext uri="{BB962C8B-B14F-4D97-AF65-F5344CB8AC3E}">
        <p14:creationId xmlns:p14="http://schemas.microsoft.com/office/powerpoint/2010/main" val="781428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6356350"/>
            <a:ext cx="2133600" cy="365125"/>
          </a:xfrm>
        </p:spPr>
        <p:txBody>
          <a:bodyPr/>
          <a:lstStyle/>
          <a:p>
            <a:fld id="{B39BAC97-2754-4421-8DA7-344EBE95BE61}" type="slidenum">
              <a:rPr lang="en-US" smtClean="0"/>
              <a:pPr/>
              <a:t>10</a:t>
            </a:fld>
            <a:endParaRPr lang="en-US" dirty="0"/>
          </a:p>
        </p:txBody>
      </p:sp>
      <p:sp>
        <p:nvSpPr>
          <p:cNvPr id="2" name="TextBox 1"/>
          <p:cNvSpPr txBox="1"/>
          <p:nvPr/>
        </p:nvSpPr>
        <p:spPr>
          <a:xfrm>
            <a:off x="139700" y="136525"/>
            <a:ext cx="8851900" cy="6309420"/>
          </a:xfrm>
          <a:prstGeom prst="rect">
            <a:avLst/>
          </a:prstGeom>
          <a:noFill/>
        </p:spPr>
        <p:txBody>
          <a:bodyPr wrap="square" rtlCol="0">
            <a:spAutoFit/>
          </a:bodyPr>
          <a:lstStyle/>
          <a:p>
            <a:pPr algn="ctr"/>
            <a:r>
              <a:rPr lang="en-US" sz="4400" dirty="0">
                <a:solidFill>
                  <a:schemeClr val="bg1"/>
                </a:solidFill>
              </a:rPr>
              <a:t>First chronological event in scripture?</a:t>
            </a:r>
          </a:p>
          <a:p>
            <a:pPr marL="571500" indent="-571500">
              <a:buFont typeface="Arial" panose="020B0604020202020204" pitchFamily="34" charset="0"/>
              <a:buChar char="•"/>
            </a:pPr>
            <a:r>
              <a:rPr lang="en-US" sz="4000" dirty="0">
                <a:solidFill>
                  <a:schemeClr val="bg1"/>
                </a:solidFill>
              </a:rPr>
              <a:t>John 1:1-3 In the beginning was the Word</a:t>
            </a:r>
          </a:p>
          <a:p>
            <a:pPr marL="571500" indent="-571500">
              <a:buFont typeface="Arial" panose="020B0604020202020204" pitchFamily="34" charset="0"/>
              <a:buChar char="•"/>
            </a:pPr>
            <a:r>
              <a:rPr lang="en-US" sz="4000" dirty="0">
                <a:solidFill>
                  <a:schemeClr val="bg1"/>
                </a:solidFill>
              </a:rPr>
              <a:t>Revelation 13:8  Lamb slain from (before) the foundation of the world.</a:t>
            </a:r>
          </a:p>
          <a:p>
            <a:pPr marL="571500" indent="-571500">
              <a:buFont typeface="Arial" panose="020B0604020202020204" pitchFamily="34" charset="0"/>
              <a:buChar char="•"/>
            </a:pPr>
            <a:r>
              <a:rPr lang="en-US" sz="4000" dirty="0">
                <a:solidFill>
                  <a:schemeClr val="bg1"/>
                </a:solidFill>
              </a:rPr>
              <a:t>Ezekiel 28:14-15 Lucifer is Created.</a:t>
            </a:r>
          </a:p>
          <a:p>
            <a:pPr marL="571500" indent="-571500">
              <a:buFont typeface="Arial" panose="020B0604020202020204" pitchFamily="34" charset="0"/>
              <a:buChar char="•"/>
            </a:pPr>
            <a:r>
              <a:rPr lang="en-US" sz="4000" dirty="0">
                <a:solidFill>
                  <a:schemeClr val="bg1"/>
                </a:solidFill>
              </a:rPr>
              <a:t>Psalms 90:1-2 God existed before Earth </a:t>
            </a:r>
          </a:p>
          <a:p>
            <a:pPr marL="571500" indent="-571500" algn="just">
              <a:buFont typeface="Arial" panose="020B0604020202020204" pitchFamily="34" charset="0"/>
              <a:buChar char="•"/>
            </a:pPr>
            <a:r>
              <a:rPr lang="en-US" sz="4000" dirty="0">
                <a:solidFill>
                  <a:schemeClr val="bg1"/>
                </a:solidFill>
              </a:rPr>
              <a:t>Job 38:4-7,Psa 33:6, Isa 42:5, John 1:3 God Laid/Created the foundations of the Earth and everything in it</a:t>
            </a:r>
          </a:p>
        </p:txBody>
      </p:sp>
      <p:sp>
        <p:nvSpPr>
          <p:cNvPr id="5" name="TextBox 4">
            <a:extLst>
              <a:ext uri="{FF2B5EF4-FFF2-40B4-BE49-F238E27FC236}">
                <a16:creationId xmlns:a16="http://schemas.microsoft.com/office/drawing/2014/main" id="{16F324F6-D9DE-48E8-956A-AD9BB184A4E8}"/>
              </a:ext>
            </a:extLst>
          </p:cNvPr>
          <p:cNvSpPr txBox="1"/>
          <p:nvPr/>
        </p:nvSpPr>
        <p:spPr>
          <a:xfrm>
            <a:off x="152400" y="4185155"/>
            <a:ext cx="8851900" cy="707886"/>
          </a:xfrm>
          <a:prstGeom prst="rect">
            <a:avLst/>
          </a:prstGeom>
          <a:noFill/>
        </p:spPr>
        <p:txBody>
          <a:bodyPr wrap="square" rtlCol="0">
            <a:spAutoFit/>
          </a:bodyPr>
          <a:lstStyle/>
          <a:p>
            <a:endParaRPr lang="en-US" sz="4000" dirty="0">
              <a:solidFill>
                <a:schemeClr val="bg1"/>
              </a:solidFill>
            </a:endParaRPr>
          </a:p>
        </p:txBody>
      </p:sp>
    </p:spTree>
    <p:extLst>
      <p:ext uri="{BB962C8B-B14F-4D97-AF65-F5344CB8AC3E}">
        <p14:creationId xmlns:p14="http://schemas.microsoft.com/office/powerpoint/2010/main" val="27708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6356350"/>
            <a:ext cx="2133600" cy="365125"/>
          </a:xfrm>
        </p:spPr>
        <p:txBody>
          <a:bodyPr/>
          <a:lstStyle/>
          <a:p>
            <a:fld id="{B39BAC97-2754-4421-8DA7-344EBE95BE61}" type="slidenum">
              <a:rPr lang="en-US" smtClean="0"/>
              <a:pPr/>
              <a:t>11</a:t>
            </a:fld>
            <a:endParaRPr lang="en-US" dirty="0"/>
          </a:p>
        </p:txBody>
      </p:sp>
      <p:sp>
        <p:nvSpPr>
          <p:cNvPr id="5" name="TextBox 4">
            <a:extLst>
              <a:ext uri="{FF2B5EF4-FFF2-40B4-BE49-F238E27FC236}">
                <a16:creationId xmlns:a16="http://schemas.microsoft.com/office/drawing/2014/main" id="{16F324F6-D9DE-48E8-956A-AD9BB184A4E8}"/>
              </a:ext>
            </a:extLst>
          </p:cNvPr>
          <p:cNvSpPr txBox="1"/>
          <p:nvPr/>
        </p:nvSpPr>
        <p:spPr>
          <a:xfrm>
            <a:off x="152400" y="4185155"/>
            <a:ext cx="8851900" cy="707886"/>
          </a:xfrm>
          <a:prstGeom prst="rect">
            <a:avLst/>
          </a:prstGeom>
          <a:noFill/>
        </p:spPr>
        <p:txBody>
          <a:bodyPr wrap="square" rtlCol="0">
            <a:spAutoFit/>
          </a:bodyPr>
          <a:lstStyle/>
          <a:p>
            <a:endParaRPr lang="en-US" sz="4000" dirty="0">
              <a:solidFill>
                <a:schemeClr val="bg1"/>
              </a:solidFill>
            </a:endParaRPr>
          </a:p>
        </p:txBody>
      </p:sp>
      <p:sp>
        <p:nvSpPr>
          <p:cNvPr id="6" name="TextBox 5">
            <a:extLst>
              <a:ext uri="{FF2B5EF4-FFF2-40B4-BE49-F238E27FC236}">
                <a16:creationId xmlns:a16="http://schemas.microsoft.com/office/drawing/2014/main" id="{067561E3-D51B-4847-BCB1-13B6A1CC9B77}"/>
              </a:ext>
            </a:extLst>
          </p:cNvPr>
          <p:cNvSpPr txBox="1"/>
          <p:nvPr/>
        </p:nvSpPr>
        <p:spPr>
          <a:xfrm>
            <a:off x="152400" y="136525"/>
            <a:ext cx="8851900" cy="2554545"/>
          </a:xfrm>
          <a:prstGeom prst="rect">
            <a:avLst/>
          </a:prstGeom>
          <a:noFill/>
        </p:spPr>
        <p:txBody>
          <a:bodyPr wrap="square" rtlCol="0">
            <a:spAutoFit/>
          </a:bodyPr>
          <a:lstStyle/>
          <a:p>
            <a:pPr algn="ctr"/>
            <a:r>
              <a:rPr lang="en-US" sz="4000" dirty="0">
                <a:solidFill>
                  <a:schemeClr val="bg1"/>
                </a:solidFill>
              </a:rPr>
              <a:t>What does the Bible say?</a:t>
            </a:r>
          </a:p>
          <a:p>
            <a:pPr algn="ctr"/>
            <a:r>
              <a:rPr lang="en-US" sz="4000" dirty="0">
                <a:solidFill>
                  <a:schemeClr val="bg1"/>
                </a:solidFill>
              </a:rPr>
              <a:t>Genesis 1:1</a:t>
            </a:r>
          </a:p>
          <a:p>
            <a:pPr marL="571500" indent="-571500">
              <a:buFont typeface="Arial" panose="020B0604020202020204" pitchFamily="34" charset="0"/>
              <a:buChar char="•"/>
            </a:pPr>
            <a:r>
              <a:rPr lang="en-US" sz="4000" dirty="0">
                <a:solidFill>
                  <a:schemeClr val="bg1"/>
                </a:solidFill>
              </a:rPr>
              <a:t>God and the Word made a plan. </a:t>
            </a:r>
          </a:p>
          <a:p>
            <a:pPr marL="571500" indent="-571500">
              <a:buFont typeface="Arial" panose="020B0604020202020204" pitchFamily="34" charset="0"/>
              <a:buChar char="•"/>
            </a:pPr>
            <a:r>
              <a:rPr lang="en-US" sz="4000" dirty="0">
                <a:solidFill>
                  <a:schemeClr val="bg1"/>
                </a:solidFill>
              </a:rPr>
              <a:t>The Word Created Lucifer.</a:t>
            </a:r>
          </a:p>
        </p:txBody>
      </p:sp>
      <p:pic>
        <p:nvPicPr>
          <p:cNvPr id="7" name="Picture 6" descr="A close up of clouds in the sky&#10;&#10;Description automatically generated">
            <a:extLst>
              <a:ext uri="{FF2B5EF4-FFF2-40B4-BE49-F238E27FC236}">
                <a16:creationId xmlns:a16="http://schemas.microsoft.com/office/drawing/2014/main" id="{5CEA0F43-EE42-4A3C-8943-28E49C134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8806" y="2819400"/>
            <a:ext cx="5475751" cy="3657802"/>
          </a:xfrm>
          <a:prstGeom prst="rect">
            <a:avLst/>
          </a:prstGeom>
        </p:spPr>
      </p:pic>
      <p:sp>
        <p:nvSpPr>
          <p:cNvPr id="9" name="TextBox 8">
            <a:extLst>
              <a:ext uri="{FF2B5EF4-FFF2-40B4-BE49-F238E27FC236}">
                <a16:creationId xmlns:a16="http://schemas.microsoft.com/office/drawing/2014/main" id="{CDA344FA-9049-4BD1-9861-1E6B4EBE3552}"/>
              </a:ext>
            </a:extLst>
          </p:cNvPr>
          <p:cNvSpPr txBox="1"/>
          <p:nvPr/>
        </p:nvSpPr>
        <p:spPr>
          <a:xfrm>
            <a:off x="152400" y="2581881"/>
            <a:ext cx="3568700" cy="3170099"/>
          </a:xfrm>
          <a:prstGeom prst="rect">
            <a:avLst/>
          </a:prstGeom>
          <a:noFill/>
        </p:spPr>
        <p:txBody>
          <a:bodyPr wrap="square" rtlCol="0">
            <a:spAutoFit/>
          </a:bodyPr>
          <a:lstStyle/>
          <a:p>
            <a:pPr marL="571500" indent="-571500">
              <a:buFont typeface="Arial" panose="020B0604020202020204" pitchFamily="34" charset="0"/>
              <a:buChar char="•"/>
            </a:pPr>
            <a:r>
              <a:rPr lang="en-US" sz="4000" dirty="0">
                <a:solidFill>
                  <a:schemeClr val="bg1"/>
                </a:solidFill>
              </a:rPr>
              <a:t>The Word Created the Earth</a:t>
            </a:r>
          </a:p>
          <a:p>
            <a:pPr marL="571500" indent="-571500">
              <a:buFont typeface="Arial" panose="020B0604020202020204" pitchFamily="34" charset="0"/>
              <a:buChar char="•"/>
            </a:pPr>
            <a:r>
              <a:rPr lang="en-US" sz="4000" dirty="0">
                <a:solidFill>
                  <a:schemeClr val="bg1"/>
                </a:solidFill>
              </a:rPr>
              <a:t>The Morning Stars sang</a:t>
            </a:r>
          </a:p>
        </p:txBody>
      </p:sp>
    </p:spTree>
    <p:extLst>
      <p:ext uri="{BB962C8B-B14F-4D97-AF65-F5344CB8AC3E}">
        <p14:creationId xmlns:p14="http://schemas.microsoft.com/office/powerpoint/2010/main" val="296101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6356350"/>
            <a:ext cx="2133600" cy="365125"/>
          </a:xfrm>
        </p:spPr>
        <p:txBody>
          <a:bodyPr/>
          <a:lstStyle/>
          <a:p>
            <a:fld id="{B39BAC97-2754-4421-8DA7-344EBE95BE61}" type="slidenum">
              <a:rPr lang="en-US" smtClean="0"/>
              <a:pPr/>
              <a:t>12</a:t>
            </a:fld>
            <a:endParaRPr lang="en-US" dirty="0"/>
          </a:p>
        </p:txBody>
      </p:sp>
      <p:sp>
        <p:nvSpPr>
          <p:cNvPr id="5" name="TextBox 4">
            <a:extLst>
              <a:ext uri="{FF2B5EF4-FFF2-40B4-BE49-F238E27FC236}">
                <a16:creationId xmlns:a16="http://schemas.microsoft.com/office/drawing/2014/main" id="{16F324F6-D9DE-48E8-956A-AD9BB184A4E8}"/>
              </a:ext>
            </a:extLst>
          </p:cNvPr>
          <p:cNvSpPr txBox="1"/>
          <p:nvPr/>
        </p:nvSpPr>
        <p:spPr>
          <a:xfrm>
            <a:off x="152400" y="4185155"/>
            <a:ext cx="8851900" cy="707886"/>
          </a:xfrm>
          <a:prstGeom prst="rect">
            <a:avLst/>
          </a:prstGeom>
          <a:noFill/>
        </p:spPr>
        <p:txBody>
          <a:bodyPr wrap="square" rtlCol="0">
            <a:spAutoFit/>
          </a:bodyPr>
          <a:lstStyle/>
          <a:p>
            <a:endParaRPr lang="en-US" sz="4000" dirty="0">
              <a:solidFill>
                <a:schemeClr val="bg1"/>
              </a:solidFill>
            </a:endParaRPr>
          </a:p>
        </p:txBody>
      </p:sp>
      <p:sp>
        <p:nvSpPr>
          <p:cNvPr id="6" name="TextBox 5">
            <a:extLst>
              <a:ext uri="{FF2B5EF4-FFF2-40B4-BE49-F238E27FC236}">
                <a16:creationId xmlns:a16="http://schemas.microsoft.com/office/drawing/2014/main" id="{067561E3-D51B-4847-BCB1-13B6A1CC9B77}"/>
              </a:ext>
            </a:extLst>
          </p:cNvPr>
          <p:cNvSpPr txBox="1"/>
          <p:nvPr/>
        </p:nvSpPr>
        <p:spPr>
          <a:xfrm>
            <a:off x="152400" y="136525"/>
            <a:ext cx="8851900" cy="1938992"/>
          </a:xfrm>
          <a:prstGeom prst="rect">
            <a:avLst/>
          </a:prstGeom>
          <a:noFill/>
        </p:spPr>
        <p:txBody>
          <a:bodyPr wrap="square" rtlCol="0">
            <a:spAutoFit/>
          </a:bodyPr>
          <a:lstStyle/>
          <a:p>
            <a:pPr algn="ctr"/>
            <a:r>
              <a:rPr lang="en-US" sz="4000" dirty="0">
                <a:solidFill>
                  <a:schemeClr val="bg1"/>
                </a:solidFill>
              </a:rPr>
              <a:t>What does the Bible say?</a:t>
            </a:r>
          </a:p>
          <a:p>
            <a:pPr algn="ctr"/>
            <a:r>
              <a:rPr lang="en-US" sz="4000" dirty="0">
                <a:solidFill>
                  <a:schemeClr val="bg1"/>
                </a:solidFill>
              </a:rPr>
              <a:t>Genesis 1:2</a:t>
            </a:r>
            <a:r>
              <a:rPr lang="en-US" sz="3600" dirty="0">
                <a:solidFill>
                  <a:schemeClr val="bg1"/>
                </a:solidFill>
              </a:rPr>
              <a:t> (NIV)</a:t>
            </a:r>
          </a:p>
          <a:p>
            <a:pPr algn="ctr"/>
            <a:r>
              <a:rPr lang="en-US" sz="3600" dirty="0">
                <a:solidFill>
                  <a:schemeClr val="bg1"/>
                </a:solidFill>
              </a:rPr>
              <a:t>earth </a:t>
            </a:r>
            <a:r>
              <a:rPr lang="en-US" sz="3600" dirty="0">
                <a:solidFill>
                  <a:srgbClr val="FFFF00"/>
                </a:solidFill>
              </a:rPr>
              <a:t>was</a:t>
            </a:r>
            <a:r>
              <a:rPr lang="en-US" sz="3600" dirty="0">
                <a:solidFill>
                  <a:schemeClr val="bg1"/>
                </a:solidFill>
              </a:rPr>
              <a:t> </a:t>
            </a:r>
            <a:r>
              <a:rPr lang="en-US" sz="3600" dirty="0">
                <a:solidFill>
                  <a:srgbClr val="FFFF00"/>
                </a:solidFill>
              </a:rPr>
              <a:t>formless</a:t>
            </a:r>
            <a:r>
              <a:rPr lang="en-US" sz="3600" dirty="0">
                <a:solidFill>
                  <a:schemeClr val="bg1"/>
                </a:solidFill>
              </a:rPr>
              <a:t> and empty</a:t>
            </a:r>
            <a:r>
              <a:rPr lang="en-US" sz="4000" dirty="0">
                <a:solidFill>
                  <a:schemeClr val="bg1"/>
                </a:solidFill>
              </a:rPr>
              <a:t> </a:t>
            </a:r>
          </a:p>
        </p:txBody>
      </p:sp>
      <p:pic>
        <p:nvPicPr>
          <p:cNvPr id="6148" name="Picture 4" descr="Related image">
            <a:extLst>
              <a:ext uri="{FF2B5EF4-FFF2-40B4-BE49-F238E27FC236}">
                <a16:creationId xmlns:a16="http://schemas.microsoft.com/office/drawing/2014/main" id="{DBA58727-1D97-4F98-B08A-192817330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300" y="2318116"/>
            <a:ext cx="4343400" cy="4343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8BFF6BC-1224-4092-9014-A8D7F1E81A64}"/>
              </a:ext>
            </a:extLst>
          </p:cNvPr>
          <p:cNvSpPr txBox="1"/>
          <p:nvPr/>
        </p:nvSpPr>
        <p:spPr>
          <a:xfrm>
            <a:off x="139700" y="2318116"/>
            <a:ext cx="4089400" cy="3477875"/>
          </a:xfrm>
          <a:prstGeom prst="rect">
            <a:avLst/>
          </a:prstGeom>
          <a:noFill/>
        </p:spPr>
        <p:txBody>
          <a:bodyPr wrap="square" rtlCol="0">
            <a:spAutoFit/>
          </a:bodyPr>
          <a:lstStyle/>
          <a:p>
            <a:r>
              <a:rPr lang="en-US" sz="3600" dirty="0">
                <a:solidFill>
                  <a:schemeClr val="bg1"/>
                </a:solidFill>
              </a:rPr>
              <a:t>Hebrew words:</a:t>
            </a:r>
          </a:p>
          <a:p>
            <a:pPr marL="571500" indent="-571500">
              <a:buFont typeface="Arial" panose="020B0604020202020204" pitchFamily="34" charset="0"/>
              <a:buChar char="•"/>
            </a:pPr>
            <a:r>
              <a:rPr lang="en-US" sz="3600" dirty="0" err="1">
                <a:solidFill>
                  <a:srgbClr val="FFFF00"/>
                </a:solidFill>
              </a:rPr>
              <a:t>hayah</a:t>
            </a:r>
            <a:r>
              <a:rPr lang="en-US" sz="3600" dirty="0">
                <a:solidFill>
                  <a:srgbClr val="FFFF00"/>
                </a:solidFill>
              </a:rPr>
              <a:t> </a:t>
            </a:r>
            <a:r>
              <a:rPr lang="en-US" sz="3600" dirty="0">
                <a:solidFill>
                  <a:schemeClr val="bg1"/>
                </a:solidFill>
              </a:rPr>
              <a:t>Gen 1:2 </a:t>
            </a:r>
            <a:r>
              <a:rPr lang="en-US" sz="3600" dirty="0">
                <a:solidFill>
                  <a:srgbClr val="FFFF00"/>
                </a:solidFill>
              </a:rPr>
              <a:t>was</a:t>
            </a:r>
            <a:r>
              <a:rPr lang="en-US" sz="3600" dirty="0">
                <a:solidFill>
                  <a:schemeClr val="bg1"/>
                </a:solidFill>
              </a:rPr>
              <a:t> or </a:t>
            </a:r>
            <a:r>
              <a:rPr lang="en-US" sz="3600" dirty="0">
                <a:solidFill>
                  <a:srgbClr val="FFFF00"/>
                </a:solidFill>
              </a:rPr>
              <a:t>became</a:t>
            </a:r>
            <a:r>
              <a:rPr lang="en-US" sz="3600" dirty="0">
                <a:solidFill>
                  <a:schemeClr val="bg1"/>
                </a:solidFill>
              </a:rPr>
              <a:t> </a:t>
            </a:r>
          </a:p>
          <a:p>
            <a:pPr marL="571500" indent="-571500">
              <a:buFont typeface="Arial" panose="020B0604020202020204" pitchFamily="34" charset="0"/>
              <a:buChar char="•"/>
            </a:pPr>
            <a:r>
              <a:rPr lang="en-US" sz="3600" dirty="0" err="1">
                <a:solidFill>
                  <a:srgbClr val="FFFF00"/>
                </a:solidFill>
              </a:rPr>
              <a:t>tohu</a:t>
            </a:r>
            <a:r>
              <a:rPr lang="en-US" sz="3600" dirty="0">
                <a:solidFill>
                  <a:srgbClr val="FFFF00"/>
                </a:solidFill>
              </a:rPr>
              <a:t> </a:t>
            </a:r>
            <a:r>
              <a:rPr lang="en-US" sz="3600" dirty="0">
                <a:solidFill>
                  <a:schemeClr val="bg1"/>
                </a:solidFill>
              </a:rPr>
              <a:t>Isaiah 45:18 </a:t>
            </a:r>
            <a:r>
              <a:rPr lang="en-US" sz="3600" dirty="0">
                <a:solidFill>
                  <a:srgbClr val="FFFF00"/>
                </a:solidFill>
              </a:rPr>
              <a:t>vain, </a:t>
            </a:r>
            <a:r>
              <a:rPr lang="en-US" sz="3600" dirty="0">
                <a:solidFill>
                  <a:schemeClr val="bg1"/>
                </a:solidFill>
              </a:rPr>
              <a:t>Gen 1:2</a:t>
            </a:r>
            <a:r>
              <a:rPr lang="en-US" sz="3600" dirty="0">
                <a:solidFill>
                  <a:srgbClr val="FFFF00"/>
                </a:solidFill>
              </a:rPr>
              <a:t> formless</a:t>
            </a:r>
            <a:r>
              <a:rPr lang="en-US" sz="3600" dirty="0">
                <a:solidFill>
                  <a:schemeClr val="bg1"/>
                </a:solidFill>
              </a:rPr>
              <a:t> </a:t>
            </a:r>
            <a:r>
              <a:rPr lang="en-US" sz="4000" dirty="0">
                <a:solidFill>
                  <a:schemeClr val="bg1"/>
                </a:solidFill>
              </a:rPr>
              <a:t> </a:t>
            </a:r>
          </a:p>
        </p:txBody>
      </p:sp>
    </p:spTree>
    <p:extLst>
      <p:ext uri="{BB962C8B-B14F-4D97-AF65-F5344CB8AC3E}">
        <p14:creationId xmlns:p14="http://schemas.microsoft.com/office/powerpoint/2010/main" val="4073375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6356350"/>
            <a:ext cx="2133600" cy="365125"/>
          </a:xfrm>
        </p:spPr>
        <p:txBody>
          <a:bodyPr/>
          <a:lstStyle/>
          <a:p>
            <a:fld id="{B39BAC97-2754-4421-8DA7-344EBE95BE61}" type="slidenum">
              <a:rPr lang="en-US" smtClean="0"/>
              <a:pPr/>
              <a:t>13</a:t>
            </a:fld>
            <a:endParaRPr lang="en-US" dirty="0"/>
          </a:p>
        </p:txBody>
      </p:sp>
      <p:sp>
        <p:nvSpPr>
          <p:cNvPr id="5" name="TextBox 4">
            <a:extLst>
              <a:ext uri="{FF2B5EF4-FFF2-40B4-BE49-F238E27FC236}">
                <a16:creationId xmlns:a16="http://schemas.microsoft.com/office/drawing/2014/main" id="{16F324F6-D9DE-48E8-956A-AD9BB184A4E8}"/>
              </a:ext>
            </a:extLst>
          </p:cNvPr>
          <p:cNvSpPr txBox="1"/>
          <p:nvPr/>
        </p:nvSpPr>
        <p:spPr>
          <a:xfrm>
            <a:off x="152400" y="4185155"/>
            <a:ext cx="8851900" cy="707886"/>
          </a:xfrm>
          <a:prstGeom prst="rect">
            <a:avLst/>
          </a:prstGeom>
          <a:noFill/>
        </p:spPr>
        <p:txBody>
          <a:bodyPr wrap="square" rtlCol="0">
            <a:spAutoFit/>
          </a:bodyPr>
          <a:lstStyle/>
          <a:p>
            <a:endParaRPr lang="en-US" sz="4000" dirty="0">
              <a:solidFill>
                <a:schemeClr val="bg1"/>
              </a:solidFill>
            </a:endParaRPr>
          </a:p>
        </p:txBody>
      </p:sp>
      <p:sp>
        <p:nvSpPr>
          <p:cNvPr id="6" name="TextBox 5">
            <a:extLst>
              <a:ext uri="{FF2B5EF4-FFF2-40B4-BE49-F238E27FC236}">
                <a16:creationId xmlns:a16="http://schemas.microsoft.com/office/drawing/2014/main" id="{067561E3-D51B-4847-BCB1-13B6A1CC9B77}"/>
              </a:ext>
            </a:extLst>
          </p:cNvPr>
          <p:cNvSpPr txBox="1"/>
          <p:nvPr/>
        </p:nvSpPr>
        <p:spPr>
          <a:xfrm>
            <a:off x="298450" y="258167"/>
            <a:ext cx="3886200" cy="6463308"/>
          </a:xfrm>
          <a:prstGeom prst="rect">
            <a:avLst/>
          </a:prstGeom>
          <a:noFill/>
        </p:spPr>
        <p:txBody>
          <a:bodyPr wrap="square" rtlCol="0">
            <a:spAutoFit/>
          </a:bodyPr>
          <a:lstStyle/>
          <a:p>
            <a:pPr algn="ctr"/>
            <a:r>
              <a:rPr lang="en-US" sz="4000" dirty="0">
                <a:solidFill>
                  <a:schemeClr val="bg1"/>
                </a:solidFill>
              </a:rPr>
              <a:t>Genesis 1:2</a:t>
            </a:r>
            <a:r>
              <a:rPr lang="en-US" sz="3600" dirty="0">
                <a:solidFill>
                  <a:schemeClr val="bg1"/>
                </a:solidFill>
              </a:rPr>
              <a:t> (NIV)</a:t>
            </a:r>
            <a:r>
              <a:rPr lang="en-US" sz="5400" baseline="30000" dirty="0">
                <a:solidFill>
                  <a:schemeClr val="bg1"/>
                </a:solidFill>
              </a:rPr>
              <a:t> </a:t>
            </a:r>
            <a:endParaRPr lang="en-US" sz="4800" dirty="0">
              <a:solidFill>
                <a:schemeClr val="bg1"/>
              </a:solidFill>
            </a:endParaRPr>
          </a:p>
          <a:p>
            <a:pPr algn="ctr"/>
            <a:r>
              <a:rPr lang="en-US" sz="3600" dirty="0">
                <a:solidFill>
                  <a:schemeClr val="bg1"/>
                </a:solidFill>
              </a:rPr>
              <a:t>Lucifer cause an Angelic revolt.</a:t>
            </a:r>
          </a:p>
          <a:p>
            <a:pPr algn="ctr"/>
            <a:endParaRPr lang="en-US" sz="3600" dirty="0">
              <a:solidFill>
                <a:schemeClr val="bg1"/>
              </a:solidFill>
            </a:endParaRPr>
          </a:p>
          <a:p>
            <a:pPr marL="571500" indent="-571500">
              <a:buFont typeface="Arial" panose="020B0604020202020204" pitchFamily="34" charset="0"/>
              <a:buChar char="•"/>
            </a:pPr>
            <a:r>
              <a:rPr lang="en-US" sz="3600" dirty="0">
                <a:solidFill>
                  <a:schemeClr val="bg1"/>
                </a:solidFill>
              </a:rPr>
              <a:t>Isaiah 14:12-14  Fall of Lucifer</a:t>
            </a:r>
          </a:p>
          <a:p>
            <a:pPr marL="571500" indent="-571500">
              <a:buFont typeface="Arial" panose="020B0604020202020204" pitchFamily="34" charset="0"/>
              <a:buChar char="•"/>
            </a:pPr>
            <a:r>
              <a:rPr lang="en-US" sz="3600" dirty="0">
                <a:solidFill>
                  <a:schemeClr val="bg1"/>
                </a:solidFill>
              </a:rPr>
              <a:t>Luke 10:18 Satan fall like lightning</a:t>
            </a:r>
          </a:p>
          <a:p>
            <a:pPr marL="571500" indent="-571500">
              <a:buFont typeface="Arial" panose="020B0604020202020204" pitchFamily="34" charset="0"/>
              <a:buChar char="•"/>
            </a:pPr>
            <a:r>
              <a:rPr lang="en-US" sz="3600" dirty="0">
                <a:solidFill>
                  <a:schemeClr val="bg1"/>
                </a:solidFill>
              </a:rPr>
              <a:t>Rev 12:7-9 	  War in heaven</a:t>
            </a:r>
          </a:p>
        </p:txBody>
      </p:sp>
      <p:pic>
        <p:nvPicPr>
          <p:cNvPr id="5124" name="Picture 4" descr="Image result for strong lightning strike">
            <a:extLst>
              <a:ext uri="{FF2B5EF4-FFF2-40B4-BE49-F238E27FC236}">
                <a16:creationId xmlns:a16="http://schemas.microsoft.com/office/drawing/2014/main" id="{538C4D7F-0DFE-4188-8B1E-D56B7781C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650" y="343921"/>
            <a:ext cx="4584700" cy="6170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23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6356350"/>
            <a:ext cx="2133600" cy="365125"/>
          </a:xfrm>
        </p:spPr>
        <p:txBody>
          <a:bodyPr/>
          <a:lstStyle/>
          <a:p>
            <a:fld id="{B39BAC97-2754-4421-8DA7-344EBE95BE61}" type="slidenum">
              <a:rPr lang="en-US" smtClean="0"/>
              <a:pPr/>
              <a:t>14</a:t>
            </a:fld>
            <a:endParaRPr lang="en-US" dirty="0"/>
          </a:p>
        </p:txBody>
      </p:sp>
      <p:sp>
        <p:nvSpPr>
          <p:cNvPr id="5" name="TextBox 4">
            <a:extLst>
              <a:ext uri="{FF2B5EF4-FFF2-40B4-BE49-F238E27FC236}">
                <a16:creationId xmlns:a16="http://schemas.microsoft.com/office/drawing/2014/main" id="{16F324F6-D9DE-48E8-956A-AD9BB184A4E8}"/>
              </a:ext>
            </a:extLst>
          </p:cNvPr>
          <p:cNvSpPr txBox="1"/>
          <p:nvPr/>
        </p:nvSpPr>
        <p:spPr>
          <a:xfrm>
            <a:off x="152400" y="4185155"/>
            <a:ext cx="8851900" cy="707886"/>
          </a:xfrm>
          <a:prstGeom prst="rect">
            <a:avLst/>
          </a:prstGeom>
          <a:noFill/>
        </p:spPr>
        <p:txBody>
          <a:bodyPr wrap="square" rtlCol="0">
            <a:spAutoFit/>
          </a:bodyPr>
          <a:lstStyle/>
          <a:p>
            <a:endParaRPr lang="en-US" sz="4000" dirty="0">
              <a:solidFill>
                <a:schemeClr val="bg1"/>
              </a:solidFill>
            </a:endParaRPr>
          </a:p>
        </p:txBody>
      </p:sp>
      <p:sp>
        <p:nvSpPr>
          <p:cNvPr id="6" name="TextBox 5">
            <a:extLst>
              <a:ext uri="{FF2B5EF4-FFF2-40B4-BE49-F238E27FC236}">
                <a16:creationId xmlns:a16="http://schemas.microsoft.com/office/drawing/2014/main" id="{067561E3-D51B-4847-BCB1-13B6A1CC9B77}"/>
              </a:ext>
            </a:extLst>
          </p:cNvPr>
          <p:cNvSpPr txBox="1"/>
          <p:nvPr/>
        </p:nvSpPr>
        <p:spPr>
          <a:xfrm>
            <a:off x="298450" y="258167"/>
            <a:ext cx="8693150" cy="1477328"/>
          </a:xfrm>
          <a:prstGeom prst="rect">
            <a:avLst/>
          </a:prstGeom>
          <a:noFill/>
        </p:spPr>
        <p:txBody>
          <a:bodyPr wrap="square" rtlCol="0">
            <a:spAutoFit/>
          </a:bodyPr>
          <a:lstStyle/>
          <a:p>
            <a:pPr algn="ctr"/>
            <a:r>
              <a:rPr lang="en-US" sz="4000" dirty="0">
                <a:solidFill>
                  <a:schemeClr val="bg1"/>
                </a:solidFill>
              </a:rPr>
              <a:t>Genesis 1:2</a:t>
            </a:r>
            <a:r>
              <a:rPr lang="en-US" sz="3600" dirty="0">
                <a:solidFill>
                  <a:schemeClr val="bg1"/>
                </a:solidFill>
              </a:rPr>
              <a:t> (NIV)</a:t>
            </a:r>
            <a:r>
              <a:rPr lang="en-US" sz="5400" baseline="30000" dirty="0">
                <a:solidFill>
                  <a:schemeClr val="bg1"/>
                </a:solidFill>
              </a:rPr>
              <a:t> </a:t>
            </a:r>
            <a:endParaRPr lang="en-US" sz="4800" dirty="0">
              <a:solidFill>
                <a:schemeClr val="bg1"/>
              </a:solidFill>
            </a:endParaRPr>
          </a:p>
          <a:p>
            <a:pPr algn="ctr"/>
            <a:r>
              <a:rPr lang="en-US" sz="3600" dirty="0">
                <a:solidFill>
                  <a:schemeClr val="bg1"/>
                </a:solidFill>
              </a:rPr>
              <a:t>Spirit of God was hovering</a:t>
            </a:r>
          </a:p>
        </p:txBody>
      </p:sp>
      <p:pic>
        <p:nvPicPr>
          <p:cNvPr id="3" name="Picture 2" descr="A body of water&#10;&#10;Description automatically generated">
            <a:extLst>
              <a:ext uri="{FF2B5EF4-FFF2-40B4-BE49-F238E27FC236}">
                <a16:creationId xmlns:a16="http://schemas.microsoft.com/office/drawing/2014/main" id="{2F65BD2C-5C74-4F28-831D-2C4691871C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6900" y="2573867"/>
            <a:ext cx="4572000" cy="3401568"/>
          </a:xfrm>
          <a:prstGeom prst="rect">
            <a:avLst/>
          </a:prstGeom>
        </p:spPr>
      </p:pic>
      <p:sp>
        <p:nvSpPr>
          <p:cNvPr id="8" name="TextBox 7">
            <a:extLst>
              <a:ext uri="{FF2B5EF4-FFF2-40B4-BE49-F238E27FC236}">
                <a16:creationId xmlns:a16="http://schemas.microsoft.com/office/drawing/2014/main" id="{62A75BE5-CE02-4A51-BEAE-A283474DD9DC}"/>
              </a:ext>
            </a:extLst>
          </p:cNvPr>
          <p:cNvSpPr txBox="1"/>
          <p:nvPr/>
        </p:nvSpPr>
        <p:spPr>
          <a:xfrm>
            <a:off x="139700" y="2289492"/>
            <a:ext cx="4267200"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bg1"/>
                </a:solidFill>
              </a:rPr>
              <a:t>God’s Spirit / Power is ready to create.</a:t>
            </a:r>
          </a:p>
          <a:p>
            <a:pPr marL="571500" indent="-571500">
              <a:buFont typeface="Arial" panose="020B0604020202020204" pitchFamily="34" charset="0"/>
              <a:buChar char="•"/>
            </a:pPr>
            <a:r>
              <a:rPr lang="en-US" sz="3600" dirty="0">
                <a:solidFill>
                  <a:schemeClr val="bg1"/>
                </a:solidFill>
              </a:rPr>
              <a:t>Could the “New” from waters be a type of Baptism?</a:t>
            </a:r>
          </a:p>
          <a:p>
            <a:pPr marL="571500" indent="-571500">
              <a:buFont typeface="Arial" panose="020B0604020202020204" pitchFamily="34" charset="0"/>
              <a:buChar char="•"/>
            </a:pPr>
            <a:r>
              <a:rPr lang="en-US" sz="3600" dirty="0">
                <a:solidFill>
                  <a:schemeClr val="bg1"/>
                </a:solidFill>
              </a:rPr>
              <a:t>First Flood</a:t>
            </a:r>
          </a:p>
        </p:txBody>
      </p:sp>
    </p:spTree>
    <p:extLst>
      <p:ext uri="{BB962C8B-B14F-4D97-AF65-F5344CB8AC3E}">
        <p14:creationId xmlns:p14="http://schemas.microsoft.com/office/powerpoint/2010/main" val="372424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6356350"/>
            <a:ext cx="2133600" cy="365125"/>
          </a:xfrm>
        </p:spPr>
        <p:txBody>
          <a:bodyPr/>
          <a:lstStyle/>
          <a:p>
            <a:fld id="{B39BAC97-2754-4421-8DA7-344EBE95BE61}" type="slidenum">
              <a:rPr lang="en-US" smtClean="0"/>
              <a:pPr/>
              <a:t>15</a:t>
            </a:fld>
            <a:endParaRPr lang="en-US" dirty="0"/>
          </a:p>
        </p:txBody>
      </p:sp>
      <p:sp>
        <p:nvSpPr>
          <p:cNvPr id="5" name="TextBox 4">
            <a:extLst>
              <a:ext uri="{FF2B5EF4-FFF2-40B4-BE49-F238E27FC236}">
                <a16:creationId xmlns:a16="http://schemas.microsoft.com/office/drawing/2014/main" id="{16F324F6-D9DE-48E8-956A-AD9BB184A4E8}"/>
              </a:ext>
            </a:extLst>
          </p:cNvPr>
          <p:cNvSpPr txBox="1"/>
          <p:nvPr/>
        </p:nvSpPr>
        <p:spPr>
          <a:xfrm>
            <a:off x="152400" y="4185155"/>
            <a:ext cx="8851900" cy="707886"/>
          </a:xfrm>
          <a:prstGeom prst="rect">
            <a:avLst/>
          </a:prstGeom>
          <a:noFill/>
        </p:spPr>
        <p:txBody>
          <a:bodyPr wrap="square" rtlCol="0">
            <a:spAutoFit/>
          </a:bodyPr>
          <a:lstStyle/>
          <a:p>
            <a:endParaRPr lang="en-US" sz="4000" dirty="0">
              <a:solidFill>
                <a:schemeClr val="bg1"/>
              </a:solidFill>
            </a:endParaRPr>
          </a:p>
        </p:txBody>
      </p:sp>
      <p:sp>
        <p:nvSpPr>
          <p:cNvPr id="6" name="TextBox 5">
            <a:extLst>
              <a:ext uri="{FF2B5EF4-FFF2-40B4-BE49-F238E27FC236}">
                <a16:creationId xmlns:a16="http://schemas.microsoft.com/office/drawing/2014/main" id="{067561E3-D51B-4847-BCB1-13B6A1CC9B77}"/>
              </a:ext>
            </a:extLst>
          </p:cNvPr>
          <p:cNvSpPr txBox="1"/>
          <p:nvPr/>
        </p:nvSpPr>
        <p:spPr>
          <a:xfrm>
            <a:off x="152400" y="136525"/>
            <a:ext cx="8839200" cy="2369880"/>
          </a:xfrm>
          <a:prstGeom prst="rect">
            <a:avLst/>
          </a:prstGeom>
          <a:noFill/>
        </p:spPr>
        <p:txBody>
          <a:bodyPr wrap="square" rtlCol="0">
            <a:spAutoFit/>
          </a:bodyPr>
          <a:lstStyle/>
          <a:p>
            <a:pPr algn="ctr"/>
            <a:r>
              <a:rPr lang="en-US" sz="4000" dirty="0">
                <a:solidFill>
                  <a:schemeClr val="bg1"/>
                </a:solidFill>
              </a:rPr>
              <a:t>Genesis 1:3</a:t>
            </a:r>
            <a:r>
              <a:rPr lang="en-US" sz="3600" dirty="0">
                <a:solidFill>
                  <a:schemeClr val="bg1"/>
                </a:solidFill>
              </a:rPr>
              <a:t> (NIV)  </a:t>
            </a:r>
          </a:p>
          <a:p>
            <a:pPr algn="ctr"/>
            <a:r>
              <a:rPr lang="en-US" sz="3600" dirty="0">
                <a:solidFill>
                  <a:schemeClr val="bg1"/>
                </a:solidFill>
              </a:rPr>
              <a:t>“Let there be light,”</a:t>
            </a:r>
          </a:p>
          <a:p>
            <a:pPr algn="ctr"/>
            <a:endParaRPr lang="en-US" sz="3600" dirty="0">
              <a:solidFill>
                <a:schemeClr val="bg1"/>
              </a:solidFill>
            </a:endParaRPr>
          </a:p>
          <a:p>
            <a:pPr marL="571500" indent="-571500">
              <a:buFont typeface="Arial" panose="020B0604020202020204" pitchFamily="34" charset="0"/>
              <a:buChar char="•"/>
            </a:pPr>
            <a:r>
              <a:rPr lang="en-US" sz="3600" dirty="0">
                <a:solidFill>
                  <a:schemeClr val="bg1"/>
                </a:solidFill>
              </a:rPr>
              <a:t>John 8:12 – Jesus; “Light of the World”</a:t>
            </a:r>
          </a:p>
        </p:txBody>
      </p:sp>
      <p:sp>
        <p:nvSpPr>
          <p:cNvPr id="8" name="TextBox 7">
            <a:extLst>
              <a:ext uri="{FF2B5EF4-FFF2-40B4-BE49-F238E27FC236}">
                <a16:creationId xmlns:a16="http://schemas.microsoft.com/office/drawing/2014/main" id="{62A75BE5-CE02-4A51-BEAE-A283474DD9DC}"/>
              </a:ext>
            </a:extLst>
          </p:cNvPr>
          <p:cNvSpPr txBox="1"/>
          <p:nvPr/>
        </p:nvSpPr>
        <p:spPr>
          <a:xfrm>
            <a:off x="152400" y="2493705"/>
            <a:ext cx="4648200"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bg1"/>
                </a:solidFill>
              </a:rPr>
              <a:t>Matt 5:14-16 “We are a light in the world”</a:t>
            </a:r>
          </a:p>
          <a:p>
            <a:pPr marL="571500" indent="-571500">
              <a:buFont typeface="Arial" panose="020B0604020202020204" pitchFamily="34" charset="0"/>
              <a:buChar char="•"/>
            </a:pPr>
            <a:r>
              <a:rPr lang="en-US" sz="3600" dirty="0">
                <a:solidFill>
                  <a:schemeClr val="bg1"/>
                </a:solidFill>
              </a:rPr>
              <a:t>Rev 21:23 God’s light is brighter than the sun &amp; moon</a:t>
            </a:r>
          </a:p>
          <a:p>
            <a:pPr marL="571500" indent="-571500">
              <a:buFont typeface="Arial" panose="020B0604020202020204" pitchFamily="34" charset="0"/>
              <a:buChar char="•"/>
            </a:pPr>
            <a:r>
              <a:rPr lang="en-US" sz="3600" dirty="0">
                <a:solidFill>
                  <a:schemeClr val="bg1"/>
                </a:solidFill>
              </a:rPr>
              <a:t>Life giving light</a:t>
            </a:r>
          </a:p>
        </p:txBody>
      </p:sp>
      <p:pic>
        <p:nvPicPr>
          <p:cNvPr id="12" name="Picture 11">
            <a:extLst>
              <a:ext uri="{FF2B5EF4-FFF2-40B4-BE49-F238E27FC236}">
                <a16:creationId xmlns:a16="http://schemas.microsoft.com/office/drawing/2014/main" id="{5FA16EAA-5423-46DD-8D22-D559010EC198}"/>
              </a:ext>
            </a:extLst>
          </p:cNvPr>
          <p:cNvPicPr>
            <a:picLocks noChangeAspect="1"/>
          </p:cNvPicPr>
          <p:nvPr/>
        </p:nvPicPr>
        <p:blipFill>
          <a:blip r:embed="rId3"/>
          <a:stretch>
            <a:fillRect/>
          </a:stretch>
        </p:blipFill>
        <p:spPr>
          <a:xfrm>
            <a:off x="4724400" y="2462824"/>
            <a:ext cx="4014788" cy="4123952"/>
          </a:xfrm>
          <a:prstGeom prst="rect">
            <a:avLst/>
          </a:prstGeom>
        </p:spPr>
      </p:pic>
    </p:spTree>
    <p:extLst>
      <p:ext uri="{BB962C8B-B14F-4D97-AF65-F5344CB8AC3E}">
        <p14:creationId xmlns:p14="http://schemas.microsoft.com/office/powerpoint/2010/main" val="110429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6356350"/>
            <a:ext cx="2133600" cy="365125"/>
          </a:xfrm>
        </p:spPr>
        <p:txBody>
          <a:bodyPr/>
          <a:lstStyle/>
          <a:p>
            <a:fld id="{B39BAC97-2754-4421-8DA7-344EBE95BE61}" type="slidenum">
              <a:rPr lang="en-US" smtClean="0"/>
              <a:pPr/>
              <a:t>16</a:t>
            </a:fld>
            <a:endParaRPr lang="en-US" dirty="0"/>
          </a:p>
        </p:txBody>
      </p:sp>
      <p:sp>
        <p:nvSpPr>
          <p:cNvPr id="5" name="TextBox 4">
            <a:extLst>
              <a:ext uri="{FF2B5EF4-FFF2-40B4-BE49-F238E27FC236}">
                <a16:creationId xmlns:a16="http://schemas.microsoft.com/office/drawing/2014/main" id="{16F324F6-D9DE-48E8-956A-AD9BB184A4E8}"/>
              </a:ext>
            </a:extLst>
          </p:cNvPr>
          <p:cNvSpPr txBox="1"/>
          <p:nvPr/>
        </p:nvSpPr>
        <p:spPr>
          <a:xfrm>
            <a:off x="152400" y="4185155"/>
            <a:ext cx="8851900" cy="707886"/>
          </a:xfrm>
          <a:prstGeom prst="rect">
            <a:avLst/>
          </a:prstGeom>
          <a:noFill/>
        </p:spPr>
        <p:txBody>
          <a:bodyPr wrap="square" rtlCol="0">
            <a:spAutoFit/>
          </a:bodyPr>
          <a:lstStyle/>
          <a:p>
            <a:endParaRPr lang="en-US" sz="4000" dirty="0">
              <a:solidFill>
                <a:schemeClr val="bg1"/>
              </a:solidFill>
            </a:endParaRPr>
          </a:p>
        </p:txBody>
      </p:sp>
      <p:sp>
        <p:nvSpPr>
          <p:cNvPr id="6" name="TextBox 5">
            <a:extLst>
              <a:ext uri="{FF2B5EF4-FFF2-40B4-BE49-F238E27FC236}">
                <a16:creationId xmlns:a16="http://schemas.microsoft.com/office/drawing/2014/main" id="{067561E3-D51B-4847-BCB1-13B6A1CC9B77}"/>
              </a:ext>
            </a:extLst>
          </p:cNvPr>
          <p:cNvSpPr txBox="1"/>
          <p:nvPr/>
        </p:nvSpPr>
        <p:spPr>
          <a:xfrm>
            <a:off x="0" y="136525"/>
            <a:ext cx="9144000" cy="2923877"/>
          </a:xfrm>
          <a:prstGeom prst="rect">
            <a:avLst/>
          </a:prstGeom>
          <a:noFill/>
        </p:spPr>
        <p:txBody>
          <a:bodyPr wrap="square" rtlCol="0">
            <a:spAutoFit/>
          </a:bodyPr>
          <a:lstStyle/>
          <a:p>
            <a:pPr algn="ctr"/>
            <a:r>
              <a:rPr lang="en-US" sz="4000" dirty="0">
                <a:solidFill>
                  <a:schemeClr val="bg1"/>
                </a:solidFill>
              </a:rPr>
              <a:t>Genesis 1:4</a:t>
            </a:r>
            <a:r>
              <a:rPr lang="en-US" sz="3600" dirty="0">
                <a:solidFill>
                  <a:schemeClr val="bg1"/>
                </a:solidFill>
              </a:rPr>
              <a:t> (NIV) </a:t>
            </a:r>
          </a:p>
          <a:p>
            <a:pPr algn="ctr"/>
            <a:r>
              <a:rPr lang="en-US" sz="3600" dirty="0">
                <a:solidFill>
                  <a:schemeClr val="bg1"/>
                </a:solidFill>
              </a:rPr>
              <a:t>Light, Darkness &amp; Separation</a:t>
            </a:r>
          </a:p>
          <a:p>
            <a:pPr marL="571500" indent="-571500">
              <a:buFont typeface="Arial" panose="020B0604020202020204" pitchFamily="34" charset="0"/>
              <a:buChar char="•"/>
            </a:pPr>
            <a:endParaRPr lang="en-US" sz="3600" dirty="0">
              <a:solidFill>
                <a:schemeClr val="bg1"/>
              </a:solidFill>
            </a:endParaRPr>
          </a:p>
          <a:p>
            <a:pPr marL="571500" indent="-571500">
              <a:buFont typeface="Arial" panose="020B0604020202020204" pitchFamily="34" charset="0"/>
              <a:buChar char="•"/>
            </a:pPr>
            <a:r>
              <a:rPr lang="en-US" sz="3600" dirty="0">
                <a:solidFill>
                  <a:schemeClr val="bg1"/>
                </a:solidFill>
              </a:rPr>
              <a:t>Psalm 139:12 – Only humans experience dark / darkness</a:t>
            </a:r>
          </a:p>
        </p:txBody>
      </p:sp>
      <p:sp>
        <p:nvSpPr>
          <p:cNvPr id="8" name="TextBox 7">
            <a:extLst>
              <a:ext uri="{FF2B5EF4-FFF2-40B4-BE49-F238E27FC236}">
                <a16:creationId xmlns:a16="http://schemas.microsoft.com/office/drawing/2014/main" id="{62A75BE5-CE02-4A51-BEAE-A283474DD9DC}"/>
              </a:ext>
            </a:extLst>
          </p:cNvPr>
          <p:cNvSpPr txBox="1"/>
          <p:nvPr/>
        </p:nvSpPr>
        <p:spPr>
          <a:xfrm>
            <a:off x="25400" y="2984528"/>
            <a:ext cx="5461000"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bg1"/>
                </a:solidFill>
              </a:rPr>
              <a:t>Job 26:10 ..horizon is a boundary.. </a:t>
            </a:r>
          </a:p>
          <a:p>
            <a:pPr marL="571500" indent="-571500">
              <a:buFont typeface="Arial" panose="020B0604020202020204" pitchFamily="34" charset="0"/>
              <a:buChar char="•"/>
            </a:pPr>
            <a:r>
              <a:rPr lang="en-US" sz="3600" dirty="0">
                <a:solidFill>
                  <a:schemeClr val="bg1"/>
                </a:solidFill>
              </a:rPr>
              <a:t>Isa 5:20 Do not call darkness light..</a:t>
            </a:r>
          </a:p>
          <a:p>
            <a:pPr marL="571500" indent="-571500">
              <a:buFont typeface="Arial" panose="020B0604020202020204" pitchFamily="34" charset="0"/>
              <a:buChar char="•"/>
            </a:pPr>
            <a:r>
              <a:rPr lang="en-US" sz="3600" dirty="0">
                <a:solidFill>
                  <a:schemeClr val="bg1"/>
                </a:solidFill>
              </a:rPr>
              <a:t>The rotation of the earth causes light &amp; dark</a:t>
            </a:r>
          </a:p>
        </p:txBody>
      </p:sp>
      <p:pic>
        <p:nvPicPr>
          <p:cNvPr id="9224" name="Picture 8">
            <a:extLst>
              <a:ext uri="{FF2B5EF4-FFF2-40B4-BE49-F238E27FC236}">
                <a16:creationId xmlns:a16="http://schemas.microsoft.com/office/drawing/2014/main" id="{3FED62DA-5971-4D7A-AE7B-1DED1CF8C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600" y="2335724"/>
            <a:ext cx="3429000" cy="4406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52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6356350"/>
            <a:ext cx="2133600" cy="365125"/>
          </a:xfrm>
        </p:spPr>
        <p:txBody>
          <a:bodyPr/>
          <a:lstStyle/>
          <a:p>
            <a:fld id="{B39BAC97-2754-4421-8DA7-344EBE95BE61}" type="slidenum">
              <a:rPr lang="en-US" smtClean="0"/>
              <a:pPr/>
              <a:t>17</a:t>
            </a:fld>
            <a:endParaRPr lang="en-US" dirty="0"/>
          </a:p>
        </p:txBody>
      </p:sp>
      <p:sp>
        <p:nvSpPr>
          <p:cNvPr id="5" name="TextBox 4">
            <a:extLst>
              <a:ext uri="{FF2B5EF4-FFF2-40B4-BE49-F238E27FC236}">
                <a16:creationId xmlns:a16="http://schemas.microsoft.com/office/drawing/2014/main" id="{16F324F6-D9DE-48E8-956A-AD9BB184A4E8}"/>
              </a:ext>
            </a:extLst>
          </p:cNvPr>
          <p:cNvSpPr txBox="1"/>
          <p:nvPr/>
        </p:nvSpPr>
        <p:spPr>
          <a:xfrm>
            <a:off x="152400" y="4185155"/>
            <a:ext cx="8851900" cy="707886"/>
          </a:xfrm>
          <a:prstGeom prst="rect">
            <a:avLst/>
          </a:prstGeom>
          <a:noFill/>
        </p:spPr>
        <p:txBody>
          <a:bodyPr wrap="square" rtlCol="0">
            <a:spAutoFit/>
          </a:bodyPr>
          <a:lstStyle/>
          <a:p>
            <a:endParaRPr lang="en-US" sz="4000" dirty="0">
              <a:solidFill>
                <a:schemeClr val="bg1"/>
              </a:solidFill>
            </a:endParaRPr>
          </a:p>
        </p:txBody>
      </p:sp>
      <p:sp>
        <p:nvSpPr>
          <p:cNvPr id="6" name="TextBox 5">
            <a:extLst>
              <a:ext uri="{FF2B5EF4-FFF2-40B4-BE49-F238E27FC236}">
                <a16:creationId xmlns:a16="http://schemas.microsoft.com/office/drawing/2014/main" id="{067561E3-D51B-4847-BCB1-13B6A1CC9B77}"/>
              </a:ext>
            </a:extLst>
          </p:cNvPr>
          <p:cNvSpPr txBox="1"/>
          <p:nvPr/>
        </p:nvSpPr>
        <p:spPr>
          <a:xfrm>
            <a:off x="0" y="136525"/>
            <a:ext cx="9144000" cy="1261884"/>
          </a:xfrm>
          <a:prstGeom prst="rect">
            <a:avLst/>
          </a:prstGeom>
          <a:noFill/>
        </p:spPr>
        <p:txBody>
          <a:bodyPr wrap="square" rtlCol="0">
            <a:spAutoFit/>
          </a:bodyPr>
          <a:lstStyle/>
          <a:p>
            <a:pPr algn="ctr"/>
            <a:r>
              <a:rPr lang="en-US" sz="4000" dirty="0">
                <a:solidFill>
                  <a:schemeClr val="bg1"/>
                </a:solidFill>
              </a:rPr>
              <a:t>Genesis 1:5</a:t>
            </a:r>
            <a:r>
              <a:rPr lang="en-US" sz="3600" dirty="0">
                <a:solidFill>
                  <a:schemeClr val="bg1"/>
                </a:solidFill>
              </a:rPr>
              <a:t> (NIV)</a:t>
            </a:r>
          </a:p>
          <a:p>
            <a:pPr algn="ctr"/>
            <a:r>
              <a:rPr lang="en-US" sz="3600" dirty="0">
                <a:solidFill>
                  <a:schemeClr val="bg1"/>
                </a:solidFill>
              </a:rPr>
              <a:t>Day and Night </a:t>
            </a:r>
          </a:p>
        </p:txBody>
      </p:sp>
      <p:sp>
        <p:nvSpPr>
          <p:cNvPr id="8" name="TextBox 7">
            <a:extLst>
              <a:ext uri="{FF2B5EF4-FFF2-40B4-BE49-F238E27FC236}">
                <a16:creationId xmlns:a16="http://schemas.microsoft.com/office/drawing/2014/main" id="{62A75BE5-CE02-4A51-BEAE-A283474DD9DC}"/>
              </a:ext>
            </a:extLst>
          </p:cNvPr>
          <p:cNvSpPr txBox="1"/>
          <p:nvPr/>
        </p:nvSpPr>
        <p:spPr>
          <a:xfrm>
            <a:off x="-140843" y="1676400"/>
            <a:ext cx="5041900" cy="4524315"/>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bg1"/>
                </a:solidFill>
              </a:rPr>
              <a:t>Hebrew word </a:t>
            </a:r>
            <a:r>
              <a:rPr lang="en-US" sz="3600" dirty="0">
                <a:solidFill>
                  <a:srgbClr val="FFFF00"/>
                </a:solidFill>
              </a:rPr>
              <a:t>Yom </a:t>
            </a:r>
            <a:r>
              <a:rPr lang="en-US" sz="3600" dirty="0">
                <a:solidFill>
                  <a:schemeClr val="bg1"/>
                </a:solidFill>
              </a:rPr>
              <a:t>is used for day, means</a:t>
            </a:r>
          </a:p>
          <a:p>
            <a:pPr marL="571500" indent="-571500">
              <a:buFont typeface="Arial" panose="020B0604020202020204" pitchFamily="34" charset="0"/>
              <a:buChar char="•"/>
            </a:pPr>
            <a:r>
              <a:rPr lang="en-US" sz="3600" dirty="0">
                <a:solidFill>
                  <a:srgbClr val="FFFF00"/>
                </a:solidFill>
              </a:rPr>
              <a:t>Yom</a:t>
            </a:r>
            <a:r>
              <a:rPr lang="en-US" sz="3600" dirty="0">
                <a:solidFill>
                  <a:schemeClr val="bg1"/>
                </a:solidFill>
              </a:rPr>
              <a:t>; 12 hours (light)</a:t>
            </a:r>
          </a:p>
          <a:p>
            <a:pPr marL="571500" indent="-571500">
              <a:buFont typeface="Arial" panose="020B0604020202020204" pitchFamily="34" charset="0"/>
              <a:buChar char="•"/>
            </a:pPr>
            <a:r>
              <a:rPr lang="en-US" sz="3600" dirty="0">
                <a:solidFill>
                  <a:srgbClr val="FFFF00"/>
                </a:solidFill>
              </a:rPr>
              <a:t>Yom</a:t>
            </a:r>
            <a:r>
              <a:rPr lang="en-US" sz="3600" dirty="0">
                <a:solidFill>
                  <a:schemeClr val="bg1"/>
                </a:solidFill>
              </a:rPr>
              <a:t>; 24 hours </a:t>
            </a:r>
          </a:p>
          <a:p>
            <a:pPr marL="571500" indent="-571500">
              <a:buFont typeface="Arial" panose="020B0604020202020204" pitchFamily="34" charset="0"/>
              <a:buChar char="•"/>
            </a:pPr>
            <a:r>
              <a:rPr lang="en-US" sz="3600" dirty="0">
                <a:solidFill>
                  <a:srgbClr val="FFFF00"/>
                </a:solidFill>
              </a:rPr>
              <a:t>Yom</a:t>
            </a:r>
            <a:r>
              <a:rPr lang="en-US" sz="3600" dirty="0">
                <a:solidFill>
                  <a:schemeClr val="bg1"/>
                </a:solidFill>
              </a:rPr>
              <a:t>; Calendar day</a:t>
            </a:r>
          </a:p>
          <a:p>
            <a:pPr marL="571500" indent="-571500">
              <a:buFont typeface="Arial" panose="020B0604020202020204" pitchFamily="34" charset="0"/>
              <a:buChar char="•"/>
            </a:pPr>
            <a:r>
              <a:rPr lang="en-US" sz="3600" dirty="0">
                <a:solidFill>
                  <a:srgbClr val="FFFF00"/>
                </a:solidFill>
              </a:rPr>
              <a:t>Yom</a:t>
            </a:r>
            <a:r>
              <a:rPr lang="en-US" sz="3600" dirty="0">
                <a:solidFill>
                  <a:schemeClr val="bg1"/>
                </a:solidFill>
              </a:rPr>
              <a:t>; Point in time “Day of the Lord”</a:t>
            </a:r>
          </a:p>
          <a:p>
            <a:pPr marL="571500" indent="-571500">
              <a:buFont typeface="Arial" panose="020B0604020202020204" pitchFamily="34" charset="0"/>
              <a:buChar char="•"/>
            </a:pPr>
            <a:endParaRPr lang="en-US" sz="3600" dirty="0">
              <a:solidFill>
                <a:srgbClr val="FFFF00"/>
              </a:solidFill>
            </a:endParaRPr>
          </a:p>
        </p:txBody>
      </p:sp>
      <p:pic>
        <p:nvPicPr>
          <p:cNvPr id="10248" name="Picture 8" descr="Image result for Big ben">
            <a:extLst>
              <a:ext uri="{FF2B5EF4-FFF2-40B4-BE49-F238E27FC236}">
                <a16:creationId xmlns:a16="http://schemas.microsoft.com/office/drawing/2014/main" id="{86C5638C-2844-4F35-9C63-80314E370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7400" y="1828800"/>
            <a:ext cx="4231387" cy="3563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29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6356350"/>
            <a:ext cx="2133600" cy="365125"/>
          </a:xfrm>
        </p:spPr>
        <p:txBody>
          <a:bodyPr/>
          <a:lstStyle/>
          <a:p>
            <a:fld id="{B39BAC97-2754-4421-8DA7-344EBE95BE61}" type="slidenum">
              <a:rPr lang="en-US" smtClean="0"/>
              <a:pPr/>
              <a:t>18</a:t>
            </a:fld>
            <a:endParaRPr lang="en-US" dirty="0"/>
          </a:p>
        </p:txBody>
      </p:sp>
      <p:sp>
        <p:nvSpPr>
          <p:cNvPr id="5" name="TextBox 4">
            <a:extLst>
              <a:ext uri="{FF2B5EF4-FFF2-40B4-BE49-F238E27FC236}">
                <a16:creationId xmlns:a16="http://schemas.microsoft.com/office/drawing/2014/main" id="{16F324F6-D9DE-48E8-956A-AD9BB184A4E8}"/>
              </a:ext>
            </a:extLst>
          </p:cNvPr>
          <p:cNvSpPr txBox="1"/>
          <p:nvPr/>
        </p:nvSpPr>
        <p:spPr>
          <a:xfrm>
            <a:off x="609600" y="1586270"/>
            <a:ext cx="8153400" cy="1200329"/>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bg1"/>
                </a:solidFill>
              </a:rPr>
              <a:t>Sky is one of the heavens</a:t>
            </a:r>
          </a:p>
          <a:p>
            <a:pPr marL="571500" indent="-571500">
              <a:buFont typeface="Arial" panose="020B0604020202020204" pitchFamily="34" charset="0"/>
              <a:buChar char="•"/>
            </a:pPr>
            <a:r>
              <a:rPr lang="en-US" sz="3600" dirty="0" err="1">
                <a:solidFill>
                  <a:schemeClr val="bg1"/>
                </a:solidFill>
              </a:rPr>
              <a:t>Psa</a:t>
            </a:r>
            <a:r>
              <a:rPr lang="en-US" sz="3600" dirty="0">
                <a:solidFill>
                  <a:schemeClr val="bg1"/>
                </a:solidFill>
              </a:rPr>
              <a:t> 19:1 Heavens declare God’s glory</a:t>
            </a:r>
          </a:p>
        </p:txBody>
      </p:sp>
      <p:sp>
        <p:nvSpPr>
          <p:cNvPr id="6" name="TextBox 5">
            <a:extLst>
              <a:ext uri="{FF2B5EF4-FFF2-40B4-BE49-F238E27FC236}">
                <a16:creationId xmlns:a16="http://schemas.microsoft.com/office/drawing/2014/main" id="{067561E3-D51B-4847-BCB1-13B6A1CC9B77}"/>
              </a:ext>
            </a:extLst>
          </p:cNvPr>
          <p:cNvSpPr txBox="1"/>
          <p:nvPr/>
        </p:nvSpPr>
        <p:spPr>
          <a:xfrm>
            <a:off x="152400" y="136525"/>
            <a:ext cx="8699500" cy="1261884"/>
          </a:xfrm>
          <a:prstGeom prst="rect">
            <a:avLst/>
          </a:prstGeom>
          <a:noFill/>
        </p:spPr>
        <p:txBody>
          <a:bodyPr wrap="square" rtlCol="0">
            <a:spAutoFit/>
          </a:bodyPr>
          <a:lstStyle/>
          <a:p>
            <a:pPr algn="ctr"/>
            <a:r>
              <a:rPr lang="en-US" sz="4000" dirty="0">
                <a:solidFill>
                  <a:schemeClr val="bg1"/>
                </a:solidFill>
              </a:rPr>
              <a:t>Genesis 1:6-8</a:t>
            </a:r>
            <a:r>
              <a:rPr lang="en-US" sz="3600" dirty="0">
                <a:solidFill>
                  <a:schemeClr val="bg1"/>
                </a:solidFill>
              </a:rPr>
              <a:t> (NIV) </a:t>
            </a:r>
          </a:p>
          <a:p>
            <a:pPr algn="ctr"/>
            <a:r>
              <a:rPr lang="en-US" sz="3600" dirty="0">
                <a:solidFill>
                  <a:schemeClr val="bg1"/>
                </a:solidFill>
              </a:rPr>
              <a:t>Sky and the Heavens </a:t>
            </a:r>
          </a:p>
        </p:txBody>
      </p:sp>
      <p:pic>
        <p:nvPicPr>
          <p:cNvPr id="11276" name="Picture 12" descr="Related image">
            <a:extLst>
              <a:ext uri="{FF2B5EF4-FFF2-40B4-BE49-F238E27FC236}">
                <a16:creationId xmlns:a16="http://schemas.microsoft.com/office/drawing/2014/main" id="{C1FCFCF8-9F53-4A7D-B080-11BC1A116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01090"/>
            <a:ext cx="57150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67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6356350"/>
            <a:ext cx="2133600" cy="365125"/>
          </a:xfrm>
        </p:spPr>
        <p:txBody>
          <a:bodyPr/>
          <a:lstStyle/>
          <a:p>
            <a:fld id="{B39BAC97-2754-4421-8DA7-344EBE95BE61}" type="slidenum">
              <a:rPr lang="en-US" smtClean="0"/>
              <a:pPr/>
              <a:t>19</a:t>
            </a:fld>
            <a:endParaRPr lang="en-US" dirty="0"/>
          </a:p>
        </p:txBody>
      </p:sp>
      <p:sp>
        <p:nvSpPr>
          <p:cNvPr id="5" name="TextBox 4">
            <a:extLst>
              <a:ext uri="{FF2B5EF4-FFF2-40B4-BE49-F238E27FC236}">
                <a16:creationId xmlns:a16="http://schemas.microsoft.com/office/drawing/2014/main" id="{16F324F6-D9DE-48E8-956A-AD9BB184A4E8}"/>
              </a:ext>
            </a:extLst>
          </p:cNvPr>
          <p:cNvSpPr txBox="1"/>
          <p:nvPr/>
        </p:nvSpPr>
        <p:spPr>
          <a:xfrm>
            <a:off x="152400" y="4185155"/>
            <a:ext cx="8851900" cy="707886"/>
          </a:xfrm>
          <a:prstGeom prst="rect">
            <a:avLst/>
          </a:prstGeom>
          <a:noFill/>
        </p:spPr>
        <p:txBody>
          <a:bodyPr wrap="square" rtlCol="0">
            <a:spAutoFit/>
          </a:bodyPr>
          <a:lstStyle/>
          <a:p>
            <a:endParaRPr lang="en-US" sz="4000" dirty="0">
              <a:solidFill>
                <a:schemeClr val="bg1"/>
              </a:solidFill>
            </a:endParaRPr>
          </a:p>
        </p:txBody>
      </p:sp>
      <p:sp>
        <p:nvSpPr>
          <p:cNvPr id="6" name="TextBox 5">
            <a:extLst>
              <a:ext uri="{FF2B5EF4-FFF2-40B4-BE49-F238E27FC236}">
                <a16:creationId xmlns:a16="http://schemas.microsoft.com/office/drawing/2014/main" id="{067561E3-D51B-4847-BCB1-13B6A1CC9B77}"/>
              </a:ext>
            </a:extLst>
          </p:cNvPr>
          <p:cNvSpPr txBox="1"/>
          <p:nvPr/>
        </p:nvSpPr>
        <p:spPr>
          <a:xfrm>
            <a:off x="0" y="136525"/>
            <a:ext cx="9144000" cy="3170099"/>
          </a:xfrm>
          <a:prstGeom prst="rect">
            <a:avLst/>
          </a:prstGeom>
          <a:noFill/>
        </p:spPr>
        <p:txBody>
          <a:bodyPr wrap="square" rtlCol="0">
            <a:spAutoFit/>
          </a:bodyPr>
          <a:lstStyle/>
          <a:p>
            <a:pPr algn="ctr"/>
            <a:r>
              <a:rPr lang="en-US" sz="4000" dirty="0">
                <a:solidFill>
                  <a:schemeClr val="bg1"/>
                </a:solidFill>
              </a:rPr>
              <a:t>Genesis 1:9-13</a:t>
            </a:r>
            <a:r>
              <a:rPr lang="en-US" sz="3600" dirty="0">
                <a:solidFill>
                  <a:schemeClr val="bg1"/>
                </a:solidFill>
              </a:rPr>
              <a:t> (NIV) </a:t>
            </a:r>
          </a:p>
          <a:p>
            <a:pPr algn="ctr"/>
            <a:r>
              <a:rPr lang="en-US" sz="4000" dirty="0">
                <a:solidFill>
                  <a:schemeClr val="bg1"/>
                </a:solidFill>
              </a:rPr>
              <a:t>Land, Vegetation, Trees</a:t>
            </a:r>
          </a:p>
          <a:p>
            <a:pPr algn="ctr"/>
            <a:endParaRPr lang="en-US" sz="4000" dirty="0">
              <a:solidFill>
                <a:schemeClr val="bg1"/>
              </a:solidFill>
            </a:endParaRPr>
          </a:p>
          <a:p>
            <a:pPr marL="571500" indent="-571500">
              <a:buFont typeface="Arial" panose="020B0604020202020204" pitchFamily="34" charset="0"/>
              <a:buChar char="•"/>
            </a:pPr>
            <a:r>
              <a:rPr lang="en-US" sz="4000" dirty="0">
                <a:solidFill>
                  <a:schemeClr val="bg1"/>
                </a:solidFill>
              </a:rPr>
              <a:t>Created history or fully matured</a:t>
            </a:r>
          </a:p>
          <a:p>
            <a:pPr marL="571500" indent="-571500">
              <a:buFont typeface="Arial" panose="020B0604020202020204" pitchFamily="34" charset="0"/>
              <a:buChar char="•"/>
            </a:pPr>
            <a:r>
              <a:rPr lang="en-US" sz="4000" dirty="0">
                <a:solidFill>
                  <a:schemeClr val="bg1"/>
                </a:solidFill>
              </a:rPr>
              <a:t>Matt 7:17-18 Producing good fruit</a:t>
            </a:r>
            <a:endParaRPr lang="en-US" sz="3600" dirty="0">
              <a:solidFill>
                <a:schemeClr val="bg1"/>
              </a:solidFill>
            </a:endParaRPr>
          </a:p>
        </p:txBody>
      </p:sp>
      <p:pic>
        <p:nvPicPr>
          <p:cNvPr id="12290" name="Picture 2" descr="Image result for Tropica island lush">
            <a:extLst>
              <a:ext uri="{FF2B5EF4-FFF2-40B4-BE49-F238E27FC236}">
                <a16:creationId xmlns:a16="http://schemas.microsoft.com/office/drawing/2014/main" id="{000F69BB-33BE-45C9-813E-1AD6A2FD5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667383"/>
            <a:ext cx="6535085" cy="277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96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6356350"/>
            <a:ext cx="2133600" cy="365125"/>
          </a:xfrm>
        </p:spPr>
        <p:txBody>
          <a:bodyPr/>
          <a:lstStyle/>
          <a:p>
            <a:fld id="{B39BAC97-2754-4421-8DA7-344EBE95BE61}" type="slidenum">
              <a:rPr lang="en-US" smtClean="0"/>
              <a:pPr/>
              <a:t>2</a:t>
            </a:fld>
            <a:endParaRPr lang="en-US" dirty="0"/>
          </a:p>
        </p:txBody>
      </p:sp>
      <p:sp>
        <p:nvSpPr>
          <p:cNvPr id="2" name="TextBox 1"/>
          <p:cNvSpPr txBox="1"/>
          <p:nvPr/>
        </p:nvSpPr>
        <p:spPr>
          <a:xfrm>
            <a:off x="-38100" y="136525"/>
            <a:ext cx="9144000" cy="830997"/>
          </a:xfrm>
          <a:prstGeom prst="rect">
            <a:avLst/>
          </a:prstGeom>
          <a:noFill/>
        </p:spPr>
        <p:txBody>
          <a:bodyPr wrap="square" rtlCol="0">
            <a:spAutoFit/>
          </a:bodyPr>
          <a:lstStyle/>
          <a:p>
            <a:pPr algn="ctr"/>
            <a:r>
              <a:rPr lang="en-US" sz="4800" dirty="0">
                <a:solidFill>
                  <a:schemeClr val="bg1"/>
                </a:solidFill>
              </a:rPr>
              <a:t>Creation Beliefs</a:t>
            </a:r>
          </a:p>
        </p:txBody>
      </p:sp>
      <p:sp>
        <p:nvSpPr>
          <p:cNvPr id="8" name="TextBox 7">
            <a:extLst>
              <a:ext uri="{FF2B5EF4-FFF2-40B4-BE49-F238E27FC236}">
                <a16:creationId xmlns:a16="http://schemas.microsoft.com/office/drawing/2014/main" id="{36A30B98-C480-4B59-B5AF-209E33A7F5E4}"/>
              </a:ext>
            </a:extLst>
          </p:cNvPr>
          <p:cNvSpPr txBox="1"/>
          <p:nvPr/>
        </p:nvSpPr>
        <p:spPr>
          <a:xfrm>
            <a:off x="279400" y="3657086"/>
            <a:ext cx="5372100" cy="2800767"/>
          </a:xfrm>
          <a:prstGeom prst="rect">
            <a:avLst/>
          </a:prstGeom>
          <a:noFill/>
        </p:spPr>
        <p:txBody>
          <a:bodyPr wrap="square" rtlCol="0">
            <a:spAutoFit/>
          </a:bodyPr>
          <a:lstStyle/>
          <a:p>
            <a:pPr marL="685800" indent="-685800">
              <a:buFont typeface="Arial" panose="020B0604020202020204" pitchFamily="34" charset="0"/>
              <a:buChar char="•"/>
            </a:pPr>
            <a:r>
              <a:rPr lang="en-US" sz="4400" dirty="0">
                <a:solidFill>
                  <a:schemeClr val="bg1"/>
                </a:solidFill>
              </a:rPr>
              <a:t>Creation was 6 x 24-hour days.</a:t>
            </a:r>
          </a:p>
          <a:p>
            <a:pPr marL="685800" indent="-685800">
              <a:buFont typeface="Arial" panose="020B0604020202020204" pitchFamily="34" charset="0"/>
              <a:buChar char="•"/>
            </a:pPr>
            <a:r>
              <a:rPr lang="en-US" sz="4400" dirty="0">
                <a:solidFill>
                  <a:schemeClr val="bg1"/>
                </a:solidFill>
              </a:rPr>
              <a:t>The flood explains scientific error</a:t>
            </a:r>
          </a:p>
        </p:txBody>
      </p:sp>
      <p:pic>
        <p:nvPicPr>
          <p:cNvPr id="3" name="Picture 2" descr="Image result for Young Earth">
            <a:extLst>
              <a:ext uri="{FF2B5EF4-FFF2-40B4-BE49-F238E27FC236}">
                <a16:creationId xmlns:a16="http://schemas.microsoft.com/office/drawing/2014/main" id="{EEE6131D-49F3-41FC-A9D6-99FD86084D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3100" y="3657086"/>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106B95D-45ED-4F89-A887-6E1E43F4C360}"/>
              </a:ext>
            </a:extLst>
          </p:cNvPr>
          <p:cNvSpPr txBox="1"/>
          <p:nvPr/>
        </p:nvSpPr>
        <p:spPr>
          <a:xfrm>
            <a:off x="279400" y="771309"/>
            <a:ext cx="8521700" cy="2923877"/>
          </a:xfrm>
          <a:prstGeom prst="rect">
            <a:avLst/>
          </a:prstGeom>
          <a:noFill/>
        </p:spPr>
        <p:txBody>
          <a:bodyPr wrap="square" rtlCol="0">
            <a:spAutoFit/>
          </a:bodyPr>
          <a:lstStyle/>
          <a:p>
            <a:pPr algn="ctr"/>
            <a:r>
              <a:rPr lang="en-US" sz="4800" dirty="0">
                <a:solidFill>
                  <a:schemeClr val="bg1"/>
                </a:solidFill>
              </a:rPr>
              <a:t>Young Earth Creationism (YEC)</a:t>
            </a:r>
          </a:p>
          <a:p>
            <a:pPr marL="685800" indent="-685800">
              <a:buFont typeface="Arial" panose="020B0604020202020204" pitchFamily="34" charset="0"/>
              <a:buChar char="•"/>
            </a:pPr>
            <a:endParaRPr lang="en-US" sz="4400" dirty="0">
              <a:solidFill>
                <a:schemeClr val="bg1"/>
              </a:solidFill>
            </a:endParaRPr>
          </a:p>
          <a:p>
            <a:pPr marL="685800" indent="-685800">
              <a:buFont typeface="Arial" panose="020B0604020202020204" pitchFamily="34" charset="0"/>
              <a:buChar char="•"/>
            </a:pPr>
            <a:r>
              <a:rPr lang="en-US" sz="4400" dirty="0">
                <a:solidFill>
                  <a:schemeClr val="bg1"/>
                </a:solidFill>
              </a:rPr>
              <a:t>Bible is the infallible word of God</a:t>
            </a:r>
          </a:p>
          <a:p>
            <a:pPr marL="685800" indent="-685800">
              <a:buFont typeface="Arial" panose="020B0604020202020204" pitchFamily="34" charset="0"/>
              <a:buChar char="•"/>
            </a:pPr>
            <a:r>
              <a:rPr lang="en-US" sz="4400" dirty="0">
                <a:solidFill>
                  <a:schemeClr val="bg1"/>
                </a:solidFill>
              </a:rPr>
              <a:t>Eart</a:t>
            </a:r>
            <a:r>
              <a:rPr lang="en-US" sz="4800" dirty="0">
                <a:solidFill>
                  <a:schemeClr val="bg1"/>
                </a:solidFill>
              </a:rPr>
              <a:t>h is only ~6,000 Years Old</a:t>
            </a:r>
          </a:p>
        </p:txBody>
      </p:sp>
    </p:spTree>
    <p:extLst>
      <p:ext uri="{BB962C8B-B14F-4D97-AF65-F5344CB8AC3E}">
        <p14:creationId xmlns:p14="http://schemas.microsoft.com/office/powerpoint/2010/main" val="304850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6356350"/>
            <a:ext cx="2133600" cy="365125"/>
          </a:xfrm>
        </p:spPr>
        <p:txBody>
          <a:bodyPr/>
          <a:lstStyle/>
          <a:p>
            <a:fld id="{B39BAC97-2754-4421-8DA7-344EBE95BE61}" type="slidenum">
              <a:rPr lang="en-US" smtClean="0"/>
              <a:pPr/>
              <a:t>20</a:t>
            </a:fld>
            <a:endParaRPr lang="en-US" dirty="0"/>
          </a:p>
        </p:txBody>
      </p:sp>
      <p:sp>
        <p:nvSpPr>
          <p:cNvPr id="5" name="TextBox 4">
            <a:extLst>
              <a:ext uri="{FF2B5EF4-FFF2-40B4-BE49-F238E27FC236}">
                <a16:creationId xmlns:a16="http://schemas.microsoft.com/office/drawing/2014/main" id="{16F324F6-D9DE-48E8-956A-AD9BB184A4E8}"/>
              </a:ext>
            </a:extLst>
          </p:cNvPr>
          <p:cNvSpPr txBox="1"/>
          <p:nvPr/>
        </p:nvSpPr>
        <p:spPr>
          <a:xfrm>
            <a:off x="152400" y="4185155"/>
            <a:ext cx="8851900" cy="707886"/>
          </a:xfrm>
          <a:prstGeom prst="rect">
            <a:avLst/>
          </a:prstGeom>
          <a:noFill/>
        </p:spPr>
        <p:txBody>
          <a:bodyPr wrap="square" rtlCol="0">
            <a:spAutoFit/>
          </a:bodyPr>
          <a:lstStyle/>
          <a:p>
            <a:endParaRPr lang="en-US" sz="4000" dirty="0">
              <a:solidFill>
                <a:schemeClr val="bg1"/>
              </a:solidFill>
            </a:endParaRPr>
          </a:p>
        </p:txBody>
      </p:sp>
      <p:sp>
        <p:nvSpPr>
          <p:cNvPr id="6" name="TextBox 5">
            <a:extLst>
              <a:ext uri="{FF2B5EF4-FFF2-40B4-BE49-F238E27FC236}">
                <a16:creationId xmlns:a16="http://schemas.microsoft.com/office/drawing/2014/main" id="{067561E3-D51B-4847-BCB1-13B6A1CC9B77}"/>
              </a:ext>
            </a:extLst>
          </p:cNvPr>
          <p:cNvSpPr txBox="1"/>
          <p:nvPr/>
        </p:nvSpPr>
        <p:spPr>
          <a:xfrm>
            <a:off x="0" y="136525"/>
            <a:ext cx="9144000" cy="3785652"/>
          </a:xfrm>
          <a:prstGeom prst="rect">
            <a:avLst/>
          </a:prstGeom>
          <a:noFill/>
        </p:spPr>
        <p:txBody>
          <a:bodyPr wrap="square" rtlCol="0">
            <a:spAutoFit/>
          </a:bodyPr>
          <a:lstStyle/>
          <a:p>
            <a:pPr algn="ctr"/>
            <a:r>
              <a:rPr lang="en-US" sz="4000" dirty="0">
                <a:solidFill>
                  <a:schemeClr val="bg1"/>
                </a:solidFill>
              </a:rPr>
              <a:t>Genesis 1:14-19</a:t>
            </a:r>
            <a:r>
              <a:rPr lang="en-US" sz="3600" dirty="0">
                <a:solidFill>
                  <a:schemeClr val="bg1"/>
                </a:solidFill>
              </a:rPr>
              <a:t> (NIV) </a:t>
            </a:r>
          </a:p>
          <a:p>
            <a:pPr algn="ctr"/>
            <a:r>
              <a:rPr lang="en-US" sz="4000" dirty="0">
                <a:solidFill>
                  <a:schemeClr val="bg1"/>
                </a:solidFill>
              </a:rPr>
              <a:t>Sun, Moon, Stars, Sacred Times</a:t>
            </a:r>
          </a:p>
          <a:p>
            <a:pPr algn="ctr"/>
            <a:endParaRPr lang="en-US" sz="4000" dirty="0">
              <a:solidFill>
                <a:schemeClr val="bg1"/>
              </a:solidFill>
            </a:endParaRPr>
          </a:p>
          <a:p>
            <a:pPr marL="571500" indent="-571500">
              <a:buFont typeface="Arial" panose="020B0604020202020204" pitchFamily="34" charset="0"/>
              <a:buChar char="•"/>
            </a:pPr>
            <a:r>
              <a:rPr lang="en-US" sz="4000" dirty="0">
                <a:solidFill>
                  <a:schemeClr val="bg1"/>
                </a:solidFill>
              </a:rPr>
              <a:t>Is this light different from Gen 1:2?</a:t>
            </a:r>
          </a:p>
          <a:p>
            <a:pPr marL="571500" indent="-571500">
              <a:buFont typeface="Arial" panose="020B0604020202020204" pitchFamily="34" charset="0"/>
              <a:buChar char="•"/>
            </a:pPr>
            <a:r>
              <a:rPr lang="en-US" sz="4000" dirty="0">
                <a:solidFill>
                  <a:schemeClr val="bg1"/>
                </a:solidFill>
              </a:rPr>
              <a:t>Isa 42:5 – Heavens are stretched</a:t>
            </a:r>
          </a:p>
          <a:p>
            <a:pPr marL="571500" indent="-571500">
              <a:buFont typeface="Arial" panose="020B0604020202020204" pitchFamily="34" charset="0"/>
              <a:buChar char="•"/>
            </a:pPr>
            <a:r>
              <a:rPr lang="en-US" sz="4000" dirty="0">
                <a:solidFill>
                  <a:schemeClr val="bg1"/>
                </a:solidFill>
              </a:rPr>
              <a:t>Isa 34:4 ..heavens rolled up like a scroll..</a:t>
            </a:r>
            <a:endParaRPr lang="en-US" sz="3600" dirty="0">
              <a:solidFill>
                <a:schemeClr val="bg1"/>
              </a:solidFill>
            </a:endParaRPr>
          </a:p>
        </p:txBody>
      </p:sp>
      <p:pic>
        <p:nvPicPr>
          <p:cNvPr id="13314" name="Picture 2" descr="Related image">
            <a:extLst>
              <a:ext uri="{FF2B5EF4-FFF2-40B4-BE49-F238E27FC236}">
                <a16:creationId xmlns:a16="http://schemas.microsoft.com/office/drawing/2014/main" id="{C3DE0D76-7C42-4577-BF87-1CF882C912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3960812"/>
            <a:ext cx="4648200" cy="26146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5B6B972-8FEC-442A-8043-38E1C16E86AA}"/>
              </a:ext>
            </a:extLst>
          </p:cNvPr>
          <p:cNvSpPr txBox="1"/>
          <p:nvPr/>
        </p:nvSpPr>
        <p:spPr>
          <a:xfrm>
            <a:off x="25400" y="3831212"/>
            <a:ext cx="3784600" cy="1938992"/>
          </a:xfrm>
          <a:prstGeom prst="rect">
            <a:avLst/>
          </a:prstGeom>
          <a:noFill/>
        </p:spPr>
        <p:txBody>
          <a:bodyPr wrap="square" rtlCol="0">
            <a:spAutoFit/>
          </a:bodyPr>
          <a:lstStyle/>
          <a:p>
            <a:pPr marL="571500" indent="-571500">
              <a:buFont typeface="Arial" panose="020B0604020202020204" pitchFamily="34" charset="0"/>
              <a:buChar char="•"/>
            </a:pPr>
            <a:r>
              <a:rPr lang="en-US" sz="4000" dirty="0">
                <a:solidFill>
                  <a:schemeClr val="bg1"/>
                </a:solidFill>
              </a:rPr>
              <a:t>Universe is expanding </a:t>
            </a:r>
            <a:r>
              <a:rPr lang="en-US" sz="4000" i="1" dirty="0">
                <a:solidFill>
                  <a:schemeClr val="bg1"/>
                </a:solidFill>
              </a:rPr>
              <a:t>space.com</a:t>
            </a:r>
            <a:endParaRPr lang="en-US" sz="3600" i="1" dirty="0">
              <a:solidFill>
                <a:schemeClr val="bg1"/>
              </a:solidFill>
            </a:endParaRPr>
          </a:p>
        </p:txBody>
      </p:sp>
    </p:spTree>
    <p:extLst>
      <p:ext uri="{BB962C8B-B14F-4D97-AF65-F5344CB8AC3E}">
        <p14:creationId xmlns:p14="http://schemas.microsoft.com/office/powerpoint/2010/main" val="191153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6356350"/>
            <a:ext cx="2133600" cy="365125"/>
          </a:xfrm>
        </p:spPr>
        <p:txBody>
          <a:bodyPr/>
          <a:lstStyle/>
          <a:p>
            <a:fld id="{B39BAC97-2754-4421-8DA7-344EBE95BE61}" type="slidenum">
              <a:rPr lang="en-US" smtClean="0"/>
              <a:pPr/>
              <a:t>21</a:t>
            </a:fld>
            <a:endParaRPr lang="en-US" dirty="0"/>
          </a:p>
        </p:txBody>
      </p:sp>
      <p:sp>
        <p:nvSpPr>
          <p:cNvPr id="5" name="TextBox 4">
            <a:extLst>
              <a:ext uri="{FF2B5EF4-FFF2-40B4-BE49-F238E27FC236}">
                <a16:creationId xmlns:a16="http://schemas.microsoft.com/office/drawing/2014/main" id="{16F324F6-D9DE-48E8-956A-AD9BB184A4E8}"/>
              </a:ext>
            </a:extLst>
          </p:cNvPr>
          <p:cNvSpPr txBox="1"/>
          <p:nvPr/>
        </p:nvSpPr>
        <p:spPr>
          <a:xfrm>
            <a:off x="152400" y="4185155"/>
            <a:ext cx="8851900" cy="707886"/>
          </a:xfrm>
          <a:prstGeom prst="rect">
            <a:avLst/>
          </a:prstGeom>
          <a:noFill/>
        </p:spPr>
        <p:txBody>
          <a:bodyPr wrap="square" rtlCol="0">
            <a:spAutoFit/>
          </a:bodyPr>
          <a:lstStyle/>
          <a:p>
            <a:endParaRPr lang="en-US" sz="4000" dirty="0">
              <a:solidFill>
                <a:schemeClr val="bg1"/>
              </a:solidFill>
            </a:endParaRPr>
          </a:p>
        </p:txBody>
      </p:sp>
      <p:sp>
        <p:nvSpPr>
          <p:cNvPr id="6" name="TextBox 5">
            <a:extLst>
              <a:ext uri="{FF2B5EF4-FFF2-40B4-BE49-F238E27FC236}">
                <a16:creationId xmlns:a16="http://schemas.microsoft.com/office/drawing/2014/main" id="{067561E3-D51B-4847-BCB1-13B6A1CC9B77}"/>
              </a:ext>
            </a:extLst>
          </p:cNvPr>
          <p:cNvSpPr txBox="1"/>
          <p:nvPr/>
        </p:nvSpPr>
        <p:spPr>
          <a:xfrm>
            <a:off x="0" y="136525"/>
            <a:ext cx="9144000" cy="4401205"/>
          </a:xfrm>
          <a:prstGeom prst="rect">
            <a:avLst/>
          </a:prstGeom>
          <a:noFill/>
        </p:spPr>
        <p:txBody>
          <a:bodyPr wrap="square" rtlCol="0">
            <a:spAutoFit/>
          </a:bodyPr>
          <a:lstStyle/>
          <a:p>
            <a:pPr algn="ctr"/>
            <a:r>
              <a:rPr lang="en-US" sz="4000" dirty="0">
                <a:solidFill>
                  <a:schemeClr val="bg1"/>
                </a:solidFill>
              </a:rPr>
              <a:t>Genesis 1:20-23</a:t>
            </a:r>
            <a:r>
              <a:rPr lang="en-US" sz="3600" dirty="0">
                <a:solidFill>
                  <a:schemeClr val="bg1"/>
                </a:solidFill>
              </a:rPr>
              <a:t> (NIV) </a:t>
            </a:r>
          </a:p>
          <a:p>
            <a:pPr algn="ctr"/>
            <a:r>
              <a:rPr lang="en-US" sz="4000" dirty="0">
                <a:solidFill>
                  <a:schemeClr val="bg1"/>
                </a:solidFill>
              </a:rPr>
              <a:t>Water Creatures, Birds</a:t>
            </a:r>
          </a:p>
          <a:p>
            <a:pPr marL="571500" indent="-571500">
              <a:buFont typeface="Arial" panose="020B0604020202020204" pitchFamily="34" charset="0"/>
              <a:buChar char="•"/>
            </a:pPr>
            <a:r>
              <a:rPr lang="en-US" sz="4000" dirty="0">
                <a:solidFill>
                  <a:schemeClr val="bg1"/>
                </a:solidFill>
              </a:rPr>
              <a:t>Hebrew for creature is </a:t>
            </a:r>
            <a:r>
              <a:rPr lang="en-US" sz="4000" dirty="0">
                <a:solidFill>
                  <a:srgbClr val="FFFF00"/>
                </a:solidFill>
              </a:rPr>
              <a:t>Nephesh</a:t>
            </a:r>
            <a:r>
              <a:rPr lang="en-US" sz="4000" dirty="0">
                <a:solidFill>
                  <a:schemeClr val="bg1"/>
                </a:solidFill>
              </a:rPr>
              <a:t> </a:t>
            </a:r>
          </a:p>
          <a:p>
            <a:pPr marL="571500" indent="-571500">
              <a:buFont typeface="Arial" panose="020B0604020202020204" pitchFamily="34" charset="0"/>
              <a:buChar char="•"/>
            </a:pPr>
            <a:r>
              <a:rPr lang="en-US" sz="4000" dirty="0">
                <a:solidFill>
                  <a:srgbClr val="FFFF00"/>
                </a:solidFill>
              </a:rPr>
              <a:t>Nephesh </a:t>
            </a:r>
            <a:r>
              <a:rPr lang="en-US" sz="4000" dirty="0">
                <a:solidFill>
                  <a:schemeClr val="bg1"/>
                </a:solidFill>
              </a:rPr>
              <a:t>soul, life, lives, person, heart, mind, desire, himself…</a:t>
            </a:r>
          </a:p>
          <a:p>
            <a:pPr marL="571500" indent="-571500">
              <a:buFont typeface="Arial" panose="020B0604020202020204" pitchFamily="34" charset="0"/>
              <a:buChar char="•"/>
            </a:pPr>
            <a:r>
              <a:rPr lang="en-US" sz="4000" dirty="0">
                <a:solidFill>
                  <a:srgbClr val="FFFF00"/>
                </a:solidFill>
              </a:rPr>
              <a:t>Nephesh </a:t>
            </a:r>
            <a:r>
              <a:rPr lang="en-US" sz="4000" dirty="0">
                <a:solidFill>
                  <a:schemeClr val="bg1"/>
                </a:solidFill>
              </a:rPr>
              <a:t>can only reproduce their kind</a:t>
            </a:r>
          </a:p>
          <a:p>
            <a:pPr marL="571500" indent="-571500">
              <a:buFont typeface="Arial" panose="020B0604020202020204" pitchFamily="34" charset="0"/>
              <a:buChar char="•"/>
            </a:pPr>
            <a:r>
              <a:rPr lang="en-US" sz="4000" dirty="0" err="1">
                <a:solidFill>
                  <a:schemeClr val="bg1"/>
                </a:solidFill>
              </a:rPr>
              <a:t>Eze</a:t>
            </a:r>
            <a:r>
              <a:rPr lang="en-US" sz="4000" dirty="0">
                <a:solidFill>
                  <a:schemeClr val="bg1"/>
                </a:solidFill>
              </a:rPr>
              <a:t> 18:20 (NKJV) ..soul can die</a:t>
            </a:r>
            <a:endParaRPr lang="en-US" sz="4000" dirty="0">
              <a:solidFill>
                <a:srgbClr val="FFFF00"/>
              </a:solidFill>
            </a:endParaRPr>
          </a:p>
        </p:txBody>
      </p:sp>
      <p:pic>
        <p:nvPicPr>
          <p:cNvPr id="10" name="Picture 9">
            <a:extLst>
              <a:ext uri="{FF2B5EF4-FFF2-40B4-BE49-F238E27FC236}">
                <a16:creationId xmlns:a16="http://schemas.microsoft.com/office/drawing/2014/main" id="{8F6DDAFE-BEFC-43DD-8188-A3FDDE00761B}"/>
              </a:ext>
            </a:extLst>
          </p:cNvPr>
          <p:cNvPicPr>
            <a:picLocks noChangeAspect="1"/>
          </p:cNvPicPr>
          <p:nvPr/>
        </p:nvPicPr>
        <p:blipFill>
          <a:blip r:embed="rId3"/>
          <a:stretch>
            <a:fillRect/>
          </a:stretch>
        </p:blipFill>
        <p:spPr>
          <a:xfrm>
            <a:off x="4178300" y="4462810"/>
            <a:ext cx="4572000" cy="2271365"/>
          </a:xfrm>
          <a:prstGeom prst="rect">
            <a:avLst/>
          </a:prstGeom>
        </p:spPr>
      </p:pic>
      <p:pic>
        <p:nvPicPr>
          <p:cNvPr id="1028" name="Picture 4" descr="Image result for birds of prey">
            <a:extLst>
              <a:ext uri="{FF2B5EF4-FFF2-40B4-BE49-F238E27FC236}">
                <a16:creationId xmlns:a16="http://schemas.microsoft.com/office/drawing/2014/main" id="{1607D494-7A41-4A0A-8794-0F03DF946B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462646"/>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68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6356350"/>
            <a:ext cx="2133600" cy="365125"/>
          </a:xfrm>
        </p:spPr>
        <p:txBody>
          <a:bodyPr/>
          <a:lstStyle/>
          <a:p>
            <a:fld id="{B39BAC97-2754-4421-8DA7-344EBE95BE61}" type="slidenum">
              <a:rPr lang="en-US" smtClean="0"/>
              <a:pPr/>
              <a:t>22</a:t>
            </a:fld>
            <a:endParaRPr lang="en-US" dirty="0"/>
          </a:p>
        </p:txBody>
      </p:sp>
      <p:sp>
        <p:nvSpPr>
          <p:cNvPr id="5" name="TextBox 4">
            <a:extLst>
              <a:ext uri="{FF2B5EF4-FFF2-40B4-BE49-F238E27FC236}">
                <a16:creationId xmlns:a16="http://schemas.microsoft.com/office/drawing/2014/main" id="{16F324F6-D9DE-48E8-956A-AD9BB184A4E8}"/>
              </a:ext>
            </a:extLst>
          </p:cNvPr>
          <p:cNvSpPr txBox="1"/>
          <p:nvPr/>
        </p:nvSpPr>
        <p:spPr>
          <a:xfrm>
            <a:off x="152400" y="4185155"/>
            <a:ext cx="8851900" cy="707886"/>
          </a:xfrm>
          <a:prstGeom prst="rect">
            <a:avLst/>
          </a:prstGeom>
          <a:noFill/>
        </p:spPr>
        <p:txBody>
          <a:bodyPr wrap="square" rtlCol="0">
            <a:spAutoFit/>
          </a:bodyPr>
          <a:lstStyle/>
          <a:p>
            <a:endParaRPr lang="en-US" sz="4000" dirty="0">
              <a:solidFill>
                <a:schemeClr val="bg1"/>
              </a:solidFill>
            </a:endParaRPr>
          </a:p>
        </p:txBody>
      </p:sp>
      <p:sp>
        <p:nvSpPr>
          <p:cNvPr id="6" name="TextBox 5">
            <a:extLst>
              <a:ext uri="{FF2B5EF4-FFF2-40B4-BE49-F238E27FC236}">
                <a16:creationId xmlns:a16="http://schemas.microsoft.com/office/drawing/2014/main" id="{067561E3-D51B-4847-BCB1-13B6A1CC9B77}"/>
              </a:ext>
            </a:extLst>
          </p:cNvPr>
          <p:cNvSpPr txBox="1"/>
          <p:nvPr/>
        </p:nvSpPr>
        <p:spPr>
          <a:xfrm>
            <a:off x="0" y="136525"/>
            <a:ext cx="9144000" cy="3046988"/>
          </a:xfrm>
          <a:prstGeom prst="rect">
            <a:avLst/>
          </a:prstGeom>
          <a:noFill/>
        </p:spPr>
        <p:txBody>
          <a:bodyPr wrap="square" rtlCol="0">
            <a:spAutoFit/>
          </a:bodyPr>
          <a:lstStyle/>
          <a:p>
            <a:pPr algn="ctr"/>
            <a:r>
              <a:rPr lang="en-US" sz="4000" dirty="0">
                <a:solidFill>
                  <a:schemeClr val="bg1"/>
                </a:solidFill>
              </a:rPr>
              <a:t>Genesis 1:24-26</a:t>
            </a:r>
            <a:r>
              <a:rPr lang="en-US" sz="3600" dirty="0">
                <a:solidFill>
                  <a:schemeClr val="bg1"/>
                </a:solidFill>
              </a:rPr>
              <a:t> (NIV) </a:t>
            </a:r>
          </a:p>
          <a:p>
            <a:pPr algn="ctr"/>
            <a:r>
              <a:rPr lang="en-US" sz="4000" dirty="0">
                <a:solidFill>
                  <a:schemeClr val="bg1"/>
                </a:solidFill>
              </a:rPr>
              <a:t>Land Creatures</a:t>
            </a:r>
          </a:p>
          <a:p>
            <a:pPr algn="ctr"/>
            <a:endParaRPr lang="en-US" sz="4000" dirty="0">
              <a:solidFill>
                <a:schemeClr val="bg1"/>
              </a:solidFill>
            </a:endParaRPr>
          </a:p>
          <a:p>
            <a:pPr marL="571500" indent="-571500">
              <a:buFont typeface="Arial" panose="020B0604020202020204" pitchFamily="34" charset="0"/>
              <a:buChar char="•"/>
            </a:pPr>
            <a:r>
              <a:rPr lang="en-US" sz="3600" dirty="0">
                <a:solidFill>
                  <a:schemeClr val="bg1"/>
                </a:solidFill>
              </a:rPr>
              <a:t>Bees needed to pollinate; </a:t>
            </a:r>
            <a:r>
              <a:rPr lang="en-US" sz="3600" i="1" dirty="0">
                <a:solidFill>
                  <a:schemeClr val="bg1"/>
                </a:solidFill>
              </a:rPr>
              <a:t>sustainweb.org</a:t>
            </a:r>
          </a:p>
          <a:p>
            <a:pPr marL="571500" indent="-571500">
              <a:buFont typeface="Arial" panose="020B0604020202020204" pitchFamily="34" charset="0"/>
              <a:buChar char="•"/>
            </a:pPr>
            <a:r>
              <a:rPr lang="en-US" sz="3600" dirty="0">
                <a:solidFill>
                  <a:schemeClr val="bg1"/>
                </a:solidFill>
              </a:rPr>
              <a:t>Job 40 – 41 Behemoth &amp; Leviathan </a:t>
            </a:r>
            <a:r>
              <a:rPr lang="en-US" sz="3600" i="1" dirty="0">
                <a:solidFill>
                  <a:schemeClr val="bg1"/>
                </a:solidFill>
              </a:rPr>
              <a:t> </a:t>
            </a:r>
          </a:p>
        </p:txBody>
      </p:sp>
      <p:pic>
        <p:nvPicPr>
          <p:cNvPr id="2050" name="Picture 2" descr="Image result for honey bee">
            <a:extLst>
              <a:ext uri="{FF2B5EF4-FFF2-40B4-BE49-F238E27FC236}">
                <a16:creationId xmlns:a16="http://schemas.microsoft.com/office/drawing/2014/main" id="{73BE61A6-14ED-4CC0-89BF-85B3BDB4B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16" y="3402089"/>
            <a:ext cx="4386184" cy="329335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dinosaurs">
            <a:extLst>
              <a:ext uri="{FF2B5EF4-FFF2-40B4-BE49-F238E27FC236}">
                <a16:creationId xmlns:a16="http://schemas.microsoft.com/office/drawing/2014/main" id="{DC1A24CE-B8DD-4738-A2A2-3A414CA050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7554" y="3422035"/>
            <a:ext cx="4161192" cy="311687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27AC05C0-1708-446E-9A6F-356F025BC761}"/>
              </a:ext>
            </a:extLst>
          </p:cNvPr>
          <p:cNvCxnSpPr/>
          <p:nvPr/>
        </p:nvCxnSpPr>
        <p:spPr>
          <a:xfrm>
            <a:off x="4800600" y="3505200"/>
            <a:ext cx="3886200" cy="2957512"/>
          </a:xfrm>
          <a:prstGeom prst="line">
            <a:avLst/>
          </a:prstGeom>
          <a:ln w="1809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11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6356350"/>
            <a:ext cx="2133600" cy="365125"/>
          </a:xfrm>
        </p:spPr>
        <p:txBody>
          <a:bodyPr/>
          <a:lstStyle/>
          <a:p>
            <a:fld id="{B39BAC97-2754-4421-8DA7-344EBE95BE61}" type="slidenum">
              <a:rPr lang="en-US" smtClean="0"/>
              <a:pPr/>
              <a:t>23</a:t>
            </a:fld>
            <a:endParaRPr lang="en-US" dirty="0"/>
          </a:p>
        </p:txBody>
      </p:sp>
      <p:sp>
        <p:nvSpPr>
          <p:cNvPr id="5" name="TextBox 4">
            <a:extLst>
              <a:ext uri="{FF2B5EF4-FFF2-40B4-BE49-F238E27FC236}">
                <a16:creationId xmlns:a16="http://schemas.microsoft.com/office/drawing/2014/main" id="{16F324F6-D9DE-48E8-956A-AD9BB184A4E8}"/>
              </a:ext>
            </a:extLst>
          </p:cNvPr>
          <p:cNvSpPr txBox="1"/>
          <p:nvPr/>
        </p:nvSpPr>
        <p:spPr>
          <a:xfrm>
            <a:off x="208277" y="1712462"/>
            <a:ext cx="5299720" cy="5016758"/>
          </a:xfrm>
          <a:prstGeom prst="rect">
            <a:avLst/>
          </a:prstGeom>
          <a:noFill/>
        </p:spPr>
        <p:txBody>
          <a:bodyPr wrap="square" rtlCol="0">
            <a:spAutoFit/>
          </a:bodyPr>
          <a:lstStyle/>
          <a:p>
            <a:pPr marL="571500" indent="-571500">
              <a:buFont typeface="Arial" panose="020B0604020202020204" pitchFamily="34" charset="0"/>
              <a:buChar char="•"/>
            </a:pPr>
            <a:r>
              <a:rPr lang="en-US" sz="4000" dirty="0" err="1">
                <a:solidFill>
                  <a:schemeClr val="bg1"/>
                </a:solidFill>
              </a:rPr>
              <a:t>Psa</a:t>
            </a:r>
            <a:r>
              <a:rPr lang="en-US" sz="4000" dirty="0">
                <a:solidFill>
                  <a:schemeClr val="bg1"/>
                </a:solidFill>
              </a:rPr>
              <a:t> 8:3-8 ..little lower than the angels…</a:t>
            </a:r>
          </a:p>
          <a:p>
            <a:pPr marL="571500" indent="-571500">
              <a:buFont typeface="Arial" panose="020B0604020202020204" pitchFamily="34" charset="0"/>
              <a:buChar char="•"/>
            </a:pPr>
            <a:r>
              <a:rPr lang="en-US" sz="4000" dirty="0">
                <a:solidFill>
                  <a:schemeClr val="bg1"/>
                </a:solidFill>
              </a:rPr>
              <a:t>Col 1:15 Jesus Christ -  image of God – Firstborn over creation</a:t>
            </a:r>
          </a:p>
          <a:p>
            <a:pPr marL="571500" indent="-571500">
              <a:buFont typeface="Arial" panose="020B0604020202020204" pitchFamily="34" charset="0"/>
              <a:buChar char="•"/>
            </a:pPr>
            <a:r>
              <a:rPr lang="en-US" sz="4000" dirty="0">
                <a:solidFill>
                  <a:schemeClr val="bg1"/>
                </a:solidFill>
              </a:rPr>
              <a:t>Be in the God family, salvation</a:t>
            </a:r>
          </a:p>
        </p:txBody>
      </p:sp>
      <p:sp>
        <p:nvSpPr>
          <p:cNvPr id="6" name="TextBox 5">
            <a:extLst>
              <a:ext uri="{FF2B5EF4-FFF2-40B4-BE49-F238E27FC236}">
                <a16:creationId xmlns:a16="http://schemas.microsoft.com/office/drawing/2014/main" id="{067561E3-D51B-4847-BCB1-13B6A1CC9B77}"/>
              </a:ext>
            </a:extLst>
          </p:cNvPr>
          <p:cNvSpPr txBox="1"/>
          <p:nvPr/>
        </p:nvSpPr>
        <p:spPr>
          <a:xfrm>
            <a:off x="0" y="136525"/>
            <a:ext cx="9144000" cy="1938992"/>
          </a:xfrm>
          <a:prstGeom prst="rect">
            <a:avLst/>
          </a:prstGeom>
          <a:noFill/>
        </p:spPr>
        <p:txBody>
          <a:bodyPr wrap="square" rtlCol="0">
            <a:spAutoFit/>
          </a:bodyPr>
          <a:lstStyle/>
          <a:p>
            <a:pPr algn="ctr"/>
            <a:r>
              <a:rPr lang="en-US" sz="4000" dirty="0">
                <a:solidFill>
                  <a:schemeClr val="bg1"/>
                </a:solidFill>
              </a:rPr>
              <a:t>Genesis 1:27-31</a:t>
            </a:r>
            <a:r>
              <a:rPr lang="en-US" sz="3600" dirty="0">
                <a:solidFill>
                  <a:schemeClr val="bg1"/>
                </a:solidFill>
              </a:rPr>
              <a:t> (NIV) </a:t>
            </a:r>
          </a:p>
          <a:p>
            <a:pPr algn="ctr"/>
            <a:r>
              <a:rPr lang="en-US" sz="4000" dirty="0">
                <a:solidFill>
                  <a:schemeClr val="bg1"/>
                </a:solidFill>
              </a:rPr>
              <a:t>Man in the Image of God</a:t>
            </a:r>
          </a:p>
          <a:p>
            <a:pPr algn="ctr"/>
            <a:endParaRPr lang="en-US" sz="4000" dirty="0">
              <a:solidFill>
                <a:schemeClr val="bg1"/>
              </a:solidFill>
            </a:endParaRPr>
          </a:p>
        </p:txBody>
      </p:sp>
      <p:pic>
        <p:nvPicPr>
          <p:cNvPr id="9" name="Picture 2" descr="Image result for basil wolverton adam">
            <a:extLst>
              <a:ext uri="{FF2B5EF4-FFF2-40B4-BE49-F238E27FC236}">
                <a16:creationId xmlns:a16="http://schemas.microsoft.com/office/drawing/2014/main" id="{7DA39262-88EC-45B0-8FCC-ABFDA8CF4F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7997" y="1982271"/>
            <a:ext cx="3102603" cy="444192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58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6356350"/>
            <a:ext cx="2133600" cy="365125"/>
          </a:xfrm>
        </p:spPr>
        <p:txBody>
          <a:bodyPr/>
          <a:lstStyle/>
          <a:p>
            <a:fld id="{B39BAC97-2754-4421-8DA7-344EBE95BE61}" type="slidenum">
              <a:rPr lang="en-US" smtClean="0"/>
              <a:pPr/>
              <a:t>24</a:t>
            </a:fld>
            <a:endParaRPr lang="en-US" dirty="0"/>
          </a:p>
        </p:txBody>
      </p:sp>
      <p:sp>
        <p:nvSpPr>
          <p:cNvPr id="5" name="TextBox 4">
            <a:extLst>
              <a:ext uri="{FF2B5EF4-FFF2-40B4-BE49-F238E27FC236}">
                <a16:creationId xmlns:a16="http://schemas.microsoft.com/office/drawing/2014/main" id="{16F324F6-D9DE-48E8-956A-AD9BB184A4E8}"/>
              </a:ext>
            </a:extLst>
          </p:cNvPr>
          <p:cNvSpPr txBox="1"/>
          <p:nvPr/>
        </p:nvSpPr>
        <p:spPr>
          <a:xfrm>
            <a:off x="208276" y="1712462"/>
            <a:ext cx="7868923" cy="1323439"/>
          </a:xfrm>
          <a:prstGeom prst="rect">
            <a:avLst/>
          </a:prstGeom>
          <a:noFill/>
        </p:spPr>
        <p:txBody>
          <a:bodyPr wrap="square" rtlCol="0">
            <a:spAutoFit/>
          </a:bodyPr>
          <a:lstStyle/>
          <a:p>
            <a:pPr marL="571500" indent="-571500">
              <a:buFont typeface="Arial" panose="020B0604020202020204" pitchFamily="34" charset="0"/>
              <a:buChar char="•"/>
            </a:pPr>
            <a:r>
              <a:rPr lang="en-US" sz="4000" dirty="0">
                <a:solidFill>
                  <a:schemeClr val="bg1"/>
                </a:solidFill>
              </a:rPr>
              <a:t>God rested</a:t>
            </a:r>
          </a:p>
          <a:p>
            <a:pPr marL="571500" indent="-571500">
              <a:buFont typeface="Arial" panose="020B0604020202020204" pitchFamily="34" charset="0"/>
              <a:buChar char="•"/>
            </a:pPr>
            <a:r>
              <a:rPr lang="en-US" sz="4000" dirty="0">
                <a:solidFill>
                  <a:schemeClr val="bg1"/>
                </a:solidFill>
              </a:rPr>
              <a:t>Then made Sabbath Day is Holy</a:t>
            </a:r>
          </a:p>
        </p:txBody>
      </p:sp>
      <p:sp>
        <p:nvSpPr>
          <p:cNvPr id="6" name="TextBox 5">
            <a:extLst>
              <a:ext uri="{FF2B5EF4-FFF2-40B4-BE49-F238E27FC236}">
                <a16:creationId xmlns:a16="http://schemas.microsoft.com/office/drawing/2014/main" id="{067561E3-D51B-4847-BCB1-13B6A1CC9B77}"/>
              </a:ext>
            </a:extLst>
          </p:cNvPr>
          <p:cNvSpPr txBox="1"/>
          <p:nvPr/>
        </p:nvSpPr>
        <p:spPr>
          <a:xfrm>
            <a:off x="0" y="136525"/>
            <a:ext cx="9144000" cy="1938992"/>
          </a:xfrm>
          <a:prstGeom prst="rect">
            <a:avLst/>
          </a:prstGeom>
          <a:noFill/>
        </p:spPr>
        <p:txBody>
          <a:bodyPr wrap="square" rtlCol="0">
            <a:spAutoFit/>
          </a:bodyPr>
          <a:lstStyle/>
          <a:p>
            <a:pPr algn="ctr"/>
            <a:r>
              <a:rPr lang="en-US" sz="4000" dirty="0">
                <a:solidFill>
                  <a:schemeClr val="bg1"/>
                </a:solidFill>
              </a:rPr>
              <a:t>Genesis 2:1-2</a:t>
            </a:r>
            <a:r>
              <a:rPr lang="en-US" sz="3600" dirty="0">
                <a:solidFill>
                  <a:schemeClr val="bg1"/>
                </a:solidFill>
              </a:rPr>
              <a:t> (NIV) </a:t>
            </a:r>
          </a:p>
          <a:p>
            <a:pPr algn="ctr"/>
            <a:r>
              <a:rPr lang="en-US" sz="4000" dirty="0">
                <a:solidFill>
                  <a:schemeClr val="bg1"/>
                </a:solidFill>
              </a:rPr>
              <a:t>Sabbath Day</a:t>
            </a:r>
          </a:p>
          <a:p>
            <a:pPr algn="ctr"/>
            <a:endParaRPr lang="en-US" sz="4000" dirty="0">
              <a:solidFill>
                <a:schemeClr val="bg1"/>
              </a:solidFill>
            </a:endParaRPr>
          </a:p>
        </p:txBody>
      </p:sp>
      <p:pic>
        <p:nvPicPr>
          <p:cNvPr id="3074" name="Picture 2" descr="Image result for sabbath day">
            <a:extLst>
              <a:ext uri="{FF2B5EF4-FFF2-40B4-BE49-F238E27FC236}">
                <a16:creationId xmlns:a16="http://schemas.microsoft.com/office/drawing/2014/main" id="{6D9306B5-DB58-4D0C-BDD8-43174B848F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2049" y="3035901"/>
            <a:ext cx="5087474" cy="33854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BC60B04-926D-4F4C-8268-E435649A0D3F}"/>
              </a:ext>
            </a:extLst>
          </p:cNvPr>
          <p:cNvSpPr txBox="1"/>
          <p:nvPr/>
        </p:nvSpPr>
        <p:spPr>
          <a:xfrm>
            <a:off x="284477" y="3100393"/>
            <a:ext cx="3743813" cy="1938992"/>
          </a:xfrm>
          <a:prstGeom prst="rect">
            <a:avLst/>
          </a:prstGeom>
          <a:noFill/>
        </p:spPr>
        <p:txBody>
          <a:bodyPr wrap="square" rtlCol="0">
            <a:spAutoFit/>
          </a:bodyPr>
          <a:lstStyle/>
          <a:p>
            <a:pPr marL="571500" indent="-571500">
              <a:buFont typeface="Arial" panose="020B0604020202020204" pitchFamily="34" charset="0"/>
              <a:buChar char="•"/>
            </a:pPr>
            <a:r>
              <a:rPr lang="en-US" sz="4000" dirty="0">
                <a:solidFill>
                  <a:schemeClr val="bg1"/>
                </a:solidFill>
              </a:rPr>
              <a:t>Day here is sunset to sunset</a:t>
            </a:r>
          </a:p>
        </p:txBody>
      </p:sp>
    </p:spTree>
    <p:extLst>
      <p:ext uri="{BB962C8B-B14F-4D97-AF65-F5344CB8AC3E}">
        <p14:creationId xmlns:p14="http://schemas.microsoft.com/office/powerpoint/2010/main" val="133423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6356350"/>
            <a:ext cx="2133600" cy="365125"/>
          </a:xfrm>
        </p:spPr>
        <p:txBody>
          <a:bodyPr/>
          <a:lstStyle/>
          <a:p>
            <a:fld id="{B39BAC97-2754-4421-8DA7-344EBE95BE61}" type="slidenum">
              <a:rPr lang="en-US" smtClean="0"/>
              <a:pPr/>
              <a:t>25</a:t>
            </a:fld>
            <a:endParaRPr lang="en-US" dirty="0"/>
          </a:p>
        </p:txBody>
      </p:sp>
      <p:sp>
        <p:nvSpPr>
          <p:cNvPr id="2" name="TextBox 1"/>
          <p:cNvSpPr txBox="1"/>
          <p:nvPr/>
        </p:nvSpPr>
        <p:spPr>
          <a:xfrm>
            <a:off x="1479550" y="190762"/>
            <a:ext cx="6781800" cy="5816977"/>
          </a:xfrm>
          <a:prstGeom prst="rect">
            <a:avLst/>
          </a:prstGeom>
          <a:noFill/>
        </p:spPr>
        <p:txBody>
          <a:bodyPr wrap="square" rtlCol="0">
            <a:spAutoFit/>
          </a:bodyPr>
          <a:lstStyle/>
          <a:p>
            <a:pPr algn="ctr"/>
            <a:r>
              <a:rPr lang="en-US" sz="4000" dirty="0">
                <a:solidFill>
                  <a:schemeClr val="bg1"/>
                </a:solidFill>
              </a:rPr>
              <a:t>Creation Beliefs</a:t>
            </a:r>
          </a:p>
          <a:p>
            <a:pPr algn="ctr"/>
            <a:r>
              <a:rPr lang="en-US" sz="4000" dirty="0">
                <a:solidFill>
                  <a:schemeClr val="bg1"/>
                </a:solidFill>
              </a:rPr>
              <a:t>Which one is correct?</a:t>
            </a:r>
          </a:p>
          <a:p>
            <a:pPr algn="ctr"/>
            <a:endParaRPr lang="en-US" sz="4000" dirty="0">
              <a:solidFill>
                <a:schemeClr val="bg1"/>
              </a:solidFill>
            </a:endParaRPr>
          </a:p>
          <a:p>
            <a:pPr marL="571500" indent="-571500">
              <a:buFont typeface="Arial" panose="020B0604020202020204" pitchFamily="34" charset="0"/>
              <a:buChar char="•"/>
            </a:pPr>
            <a:r>
              <a:rPr lang="en-US" sz="4000" dirty="0">
                <a:solidFill>
                  <a:schemeClr val="bg1"/>
                </a:solidFill>
              </a:rPr>
              <a:t>Young Earth Creationism</a:t>
            </a:r>
          </a:p>
          <a:p>
            <a:pPr marL="571500" indent="-571500">
              <a:buFont typeface="Arial" panose="020B0604020202020204" pitchFamily="34" charset="0"/>
              <a:buChar char="•"/>
            </a:pPr>
            <a:r>
              <a:rPr lang="en-US" sz="4000" dirty="0">
                <a:solidFill>
                  <a:schemeClr val="bg1"/>
                </a:solidFill>
              </a:rPr>
              <a:t>Gap Creationism</a:t>
            </a:r>
          </a:p>
          <a:p>
            <a:pPr marL="571500" indent="-571500">
              <a:buFont typeface="Arial" panose="020B0604020202020204" pitchFamily="34" charset="0"/>
              <a:buChar char="•"/>
            </a:pPr>
            <a:r>
              <a:rPr lang="en-US" sz="4000" dirty="0">
                <a:solidFill>
                  <a:schemeClr val="bg1"/>
                </a:solidFill>
              </a:rPr>
              <a:t>Progressive Creationism</a:t>
            </a:r>
          </a:p>
          <a:p>
            <a:pPr marL="571500" indent="-571500">
              <a:buFont typeface="Arial" panose="020B0604020202020204" pitchFamily="34" charset="0"/>
              <a:buChar char="•"/>
            </a:pPr>
            <a:r>
              <a:rPr lang="en-US" sz="4400" dirty="0">
                <a:solidFill>
                  <a:schemeClr val="bg1"/>
                </a:solidFill>
              </a:rPr>
              <a:t>Day-age Creationism</a:t>
            </a:r>
          </a:p>
          <a:p>
            <a:pPr marL="571500" indent="-571500">
              <a:buFont typeface="Arial" panose="020B0604020202020204" pitchFamily="34" charset="0"/>
              <a:buChar char="•"/>
            </a:pPr>
            <a:r>
              <a:rPr lang="en-US" sz="4400" dirty="0">
                <a:solidFill>
                  <a:schemeClr val="bg1"/>
                </a:solidFill>
              </a:rPr>
              <a:t>Theistic Evolution</a:t>
            </a:r>
          </a:p>
          <a:p>
            <a:pPr marL="571500" indent="-571500">
              <a:buFont typeface="Arial" panose="020B0604020202020204" pitchFamily="34" charset="0"/>
              <a:buChar char="•"/>
            </a:pPr>
            <a:r>
              <a:rPr lang="en-US" sz="4400" dirty="0">
                <a:solidFill>
                  <a:schemeClr val="bg1"/>
                </a:solidFill>
              </a:rPr>
              <a:t>None of this above</a:t>
            </a:r>
            <a:endParaRPr lang="en-US" sz="4000" dirty="0">
              <a:solidFill>
                <a:schemeClr val="bg1"/>
              </a:solidFill>
            </a:endParaRPr>
          </a:p>
        </p:txBody>
      </p:sp>
    </p:spTree>
    <p:extLst>
      <p:ext uri="{BB962C8B-B14F-4D97-AF65-F5344CB8AC3E}">
        <p14:creationId xmlns:p14="http://schemas.microsoft.com/office/powerpoint/2010/main" val="2359587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6356350"/>
            <a:ext cx="2133600" cy="365125"/>
          </a:xfrm>
        </p:spPr>
        <p:txBody>
          <a:bodyPr/>
          <a:lstStyle/>
          <a:p>
            <a:fld id="{B39BAC97-2754-4421-8DA7-344EBE95BE61}" type="slidenum">
              <a:rPr lang="en-US" smtClean="0"/>
              <a:pPr/>
              <a:t>26</a:t>
            </a:fld>
            <a:endParaRPr lang="en-US" dirty="0"/>
          </a:p>
        </p:txBody>
      </p:sp>
      <p:sp>
        <p:nvSpPr>
          <p:cNvPr id="2" name="TextBox 1"/>
          <p:cNvSpPr txBox="1"/>
          <p:nvPr/>
        </p:nvSpPr>
        <p:spPr>
          <a:xfrm>
            <a:off x="152400" y="190762"/>
            <a:ext cx="8991600" cy="6801862"/>
          </a:xfrm>
          <a:prstGeom prst="rect">
            <a:avLst/>
          </a:prstGeom>
          <a:noFill/>
        </p:spPr>
        <p:txBody>
          <a:bodyPr wrap="square" rtlCol="0">
            <a:spAutoFit/>
          </a:bodyPr>
          <a:lstStyle/>
          <a:p>
            <a:pPr algn="ctr"/>
            <a:r>
              <a:rPr lang="en-US" sz="4000" dirty="0">
                <a:solidFill>
                  <a:schemeClr val="bg1"/>
                </a:solidFill>
              </a:rPr>
              <a:t>Creation Beliefs</a:t>
            </a:r>
          </a:p>
          <a:p>
            <a:pPr algn="ctr"/>
            <a:r>
              <a:rPr lang="en-US" sz="4000" dirty="0">
                <a:solidFill>
                  <a:schemeClr val="bg1"/>
                </a:solidFill>
              </a:rPr>
              <a:t>Which one is correct?</a:t>
            </a:r>
          </a:p>
          <a:p>
            <a:pPr algn="ctr"/>
            <a:endParaRPr lang="en-US" sz="4000" dirty="0">
              <a:solidFill>
                <a:schemeClr val="bg1"/>
              </a:solidFill>
            </a:endParaRPr>
          </a:p>
          <a:p>
            <a:pPr algn="ctr"/>
            <a:r>
              <a:rPr lang="en-US" sz="4000" dirty="0">
                <a:solidFill>
                  <a:schemeClr val="bg1"/>
                </a:solidFill>
              </a:rPr>
              <a:t>Gap Creationism is close, </a:t>
            </a:r>
          </a:p>
          <a:p>
            <a:pPr algn="ctr"/>
            <a:r>
              <a:rPr lang="en-US" sz="4000" dirty="0">
                <a:solidFill>
                  <a:schemeClr val="bg1"/>
                </a:solidFill>
              </a:rPr>
              <a:t>but Young Earth Creationism has some interesting points.</a:t>
            </a:r>
          </a:p>
          <a:p>
            <a:pPr marL="571500" indent="-571500">
              <a:buFont typeface="Arial" panose="020B0604020202020204" pitchFamily="34" charset="0"/>
              <a:buChar char="•"/>
            </a:pPr>
            <a:r>
              <a:rPr lang="en-US" sz="3600" dirty="0">
                <a:solidFill>
                  <a:schemeClr val="bg1"/>
                </a:solidFill>
              </a:rPr>
              <a:t>Progressive Creationism - </a:t>
            </a:r>
            <a:r>
              <a:rPr lang="en-US" sz="3600" dirty="0">
                <a:solidFill>
                  <a:srgbClr val="FFC000"/>
                </a:solidFill>
              </a:rPr>
              <a:t>Bad</a:t>
            </a:r>
          </a:p>
          <a:p>
            <a:pPr marL="571500" indent="-571500">
              <a:buFont typeface="Arial" panose="020B0604020202020204" pitchFamily="34" charset="0"/>
              <a:buChar char="•"/>
            </a:pPr>
            <a:r>
              <a:rPr lang="en-US" sz="4000" dirty="0">
                <a:solidFill>
                  <a:schemeClr val="bg1"/>
                </a:solidFill>
              </a:rPr>
              <a:t>Day-age Creationism - </a:t>
            </a:r>
            <a:r>
              <a:rPr lang="en-US" sz="4000" dirty="0">
                <a:solidFill>
                  <a:srgbClr val="FF0000"/>
                </a:solidFill>
              </a:rPr>
              <a:t>Worse</a:t>
            </a:r>
          </a:p>
          <a:p>
            <a:pPr marL="571500" indent="-571500">
              <a:buFont typeface="Arial" panose="020B0604020202020204" pitchFamily="34" charset="0"/>
              <a:buChar char="•"/>
            </a:pPr>
            <a:r>
              <a:rPr lang="en-US" sz="4000" dirty="0">
                <a:solidFill>
                  <a:schemeClr val="bg1"/>
                </a:solidFill>
              </a:rPr>
              <a:t>Theistic Evolution – </a:t>
            </a:r>
            <a:r>
              <a:rPr lang="en-US" sz="4000" b="1" dirty="0">
                <a:solidFill>
                  <a:schemeClr val="accent3"/>
                </a:solidFill>
              </a:rPr>
              <a:t>You have got to be kidding!!!</a:t>
            </a:r>
          </a:p>
          <a:p>
            <a:endParaRPr lang="en-US" sz="4000" dirty="0">
              <a:solidFill>
                <a:schemeClr val="bg1"/>
              </a:solidFill>
            </a:endParaRPr>
          </a:p>
        </p:txBody>
      </p:sp>
    </p:spTree>
    <p:extLst>
      <p:ext uri="{BB962C8B-B14F-4D97-AF65-F5344CB8AC3E}">
        <p14:creationId xmlns:p14="http://schemas.microsoft.com/office/powerpoint/2010/main" val="351326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6356350"/>
            <a:ext cx="2133600" cy="365125"/>
          </a:xfrm>
        </p:spPr>
        <p:txBody>
          <a:bodyPr/>
          <a:lstStyle/>
          <a:p>
            <a:fld id="{B39BAC97-2754-4421-8DA7-344EBE95BE61}" type="slidenum">
              <a:rPr lang="en-US" smtClean="0"/>
              <a:pPr/>
              <a:t>27</a:t>
            </a:fld>
            <a:endParaRPr lang="en-US" dirty="0"/>
          </a:p>
        </p:txBody>
      </p:sp>
      <p:sp>
        <p:nvSpPr>
          <p:cNvPr id="2" name="TextBox 1"/>
          <p:cNvSpPr txBox="1"/>
          <p:nvPr/>
        </p:nvSpPr>
        <p:spPr>
          <a:xfrm>
            <a:off x="152400" y="190762"/>
            <a:ext cx="8991600" cy="5693866"/>
          </a:xfrm>
          <a:prstGeom prst="rect">
            <a:avLst/>
          </a:prstGeom>
          <a:noFill/>
        </p:spPr>
        <p:txBody>
          <a:bodyPr wrap="square" rtlCol="0">
            <a:spAutoFit/>
          </a:bodyPr>
          <a:lstStyle/>
          <a:p>
            <a:pPr algn="ctr"/>
            <a:r>
              <a:rPr lang="en-US" sz="4000" dirty="0">
                <a:solidFill>
                  <a:schemeClr val="bg1"/>
                </a:solidFill>
              </a:rPr>
              <a:t>What are our take a ways?</a:t>
            </a:r>
          </a:p>
          <a:p>
            <a:pPr marL="571500" indent="-571500">
              <a:buFont typeface="Arial" panose="020B0604020202020204" pitchFamily="34" charset="0"/>
              <a:buChar char="•"/>
            </a:pPr>
            <a:r>
              <a:rPr lang="en-US" sz="3600" dirty="0">
                <a:solidFill>
                  <a:schemeClr val="bg1"/>
                </a:solidFill>
              </a:rPr>
              <a:t>Intelligent Creator (</a:t>
            </a:r>
            <a:r>
              <a:rPr lang="en-US" sz="3600" i="1" dirty="0">
                <a:solidFill>
                  <a:srgbClr val="FFFF00"/>
                </a:solidFill>
              </a:rPr>
              <a:t>Elohim</a:t>
            </a:r>
            <a:r>
              <a:rPr lang="en-US" sz="3600" dirty="0">
                <a:solidFill>
                  <a:schemeClr val="bg1"/>
                </a:solidFill>
              </a:rPr>
              <a:t>) with a plan.</a:t>
            </a:r>
          </a:p>
          <a:p>
            <a:pPr marL="1200150" lvl="1" indent="-742950">
              <a:buFont typeface="+mj-lt"/>
              <a:buAutoNum type="arabicPeriod"/>
            </a:pPr>
            <a:r>
              <a:rPr lang="en-US" sz="3600" dirty="0">
                <a:solidFill>
                  <a:schemeClr val="bg1"/>
                </a:solidFill>
              </a:rPr>
              <a:t>A Beginning. </a:t>
            </a:r>
          </a:p>
          <a:p>
            <a:pPr marL="1200150" lvl="1" indent="-742950">
              <a:buFont typeface="+mj-lt"/>
              <a:buAutoNum type="arabicPeriod"/>
            </a:pPr>
            <a:r>
              <a:rPr lang="en-US" sz="3600" dirty="0">
                <a:solidFill>
                  <a:schemeClr val="bg1"/>
                </a:solidFill>
              </a:rPr>
              <a:t>An Angelic world. </a:t>
            </a:r>
          </a:p>
          <a:p>
            <a:pPr marL="1200150" lvl="1" indent="-742950">
              <a:buFont typeface="+mj-lt"/>
              <a:buAutoNum type="arabicPeriod"/>
            </a:pPr>
            <a:r>
              <a:rPr lang="en-US" sz="3600" dirty="0">
                <a:solidFill>
                  <a:schemeClr val="bg1"/>
                </a:solidFill>
              </a:rPr>
              <a:t>A Physical Earth filled with Light, Vegetation and Creatures (Nephesh). </a:t>
            </a:r>
          </a:p>
          <a:p>
            <a:pPr marL="1200150" lvl="1" indent="-742950">
              <a:buFont typeface="+mj-lt"/>
              <a:buAutoNum type="arabicPeriod"/>
            </a:pPr>
            <a:r>
              <a:rPr lang="en-US" sz="3600" dirty="0">
                <a:solidFill>
                  <a:schemeClr val="bg1"/>
                </a:solidFill>
              </a:rPr>
              <a:t>Mankind in the image of God. </a:t>
            </a:r>
          </a:p>
          <a:p>
            <a:pPr marL="1200150" lvl="1" indent="-742950">
              <a:buFont typeface="+mj-lt"/>
              <a:buAutoNum type="arabicPeriod"/>
            </a:pPr>
            <a:r>
              <a:rPr lang="en-US" sz="3600" dirty="0">
                <a:solidFill>
                  <a:schemeClr val="bg1"/>
                </a:solidFill>
              </a:rPr>
              <a:t>More…  </a:t>
            </a:r>
          </a:p>
          <a:p>
            <a:pPr marL="571500" indent="-571500">
              <a:buFont typeface="Arial" panose="020B0604020202020204" pitchFamily="34" charset="0"/>
              <a:buChar char="•"/>
            </a:pPr>
            <a:r>
              <a:rPr lang="en-US" sz="3600" dirty="0">
                <a:solidFill>
                  <a:schemeClr val="bg1"/>
                </a:solidFill>
              </a:rPr>
              <a:t>Creation has order, harmony and morals. - Shows Gods love for us (His Creation)</a:t>
            </a:r>
          </a:p>
        </p:txBody>
      </p:sp>
    </p:spTree>
    <p:extLst>
      <p:ext uri="{BB962C8B-B14F-4D97-AF65-F5344CB8AC3E}">
        <p14:creationId xmlns:p14="http://schemas.microsoft.com/office/powerpoint/2010/main" val="118100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6356350"/>
            <a:ext cx="2133600" cy="365125"/>
          </a:xfrm>
        </p:spPr>
        <p:txBody>
          <a:bodyPr/>
          <a:lstStyle/>
          <a:p>
            <a:fld id="{B39BAC97-2754-4421-8DA7-344EBE95BE61}" type="slidenum">
              <a:rPr lang="en-US" smtClean="0"/>
              <a:pPr/>
              <a:t>28</a:t>
            </a:fld>
            <a:endParaRPr lang="en-US" dirty="0"/>
          </a:p>
        </p:txBody>
      </p:sp>
      <p:sp>
        <p:nvSpPr>
          <p:cNvPr id="2" name="TextBox 1"/>
          <p:cNvSpPr txBox="1"/>
          <p:nvPr/>
        </p:nvSpPr>
        <p:spPr>
          <a:xfrm>
            <a:off x="0" y="190762"/>
            <a:ext cx="9144000" cy="5693866"/>
          </a:xfrm>
          <a:prstGeom prst="rect">
            <a:avLst/>
          </a:prstGeom>
          <a:noFill/>
        </p:spPr>
        <p:txBody>
          <a:bodyPr wrap="square" rtlCol="0">
            <a:spAutoFit/>
          </a:bodyPr>
          <a:lstStyle/>
          <a:p>
            <a:pPr algn="ctr"/>
            <a:r>
              <a:rPr lang="en-US" sz="4000" dirty="0">
                <a:solidFill>
                  <a:schemeClr val="bg1"/>
                </a:solidFill>
              </a:rPr>
              <a:t>What are our take a ways?</a:t>
            </a:r>
          </a:p>
          <a:p>
            <a:pPr marL="571500" indent="-571500">
              <a:buFont typeface="Arial" panose="020B0604020202020204" pitchFamily="34" charset="0"/>
              <a:buChar char="•"/>
            </a:pPr>
            <a:r>
              <a:rPr lang="en-US" sz="3600" dirty="0">
                <a:solidFill>
                  <a:schemeClr val="bg1"/>
                </a:solidFill>
              </a:rPr>
              <a:t>The Creator knows more than we do.</a:t>
            </a:r>
          </a:p>
          <a:p>
            <a:pPr marL="571500" indent="-571500">
              <a:buFont typeface="Arial" panose="020B0604020202020204" pitchFamily="34" charset="0"/>
              <a:buChar char="•"/>
            </a:pPr>
            <a:r>
              <a:rPr lang="en-US" sz="3600" dirty="0">
                <a:solidFill>
                  <a:schemeClr val="bg1"/>
                </a:solidFill>
              </a:rPr>
              <a:t>If the Creator wants you to know something, He will tell you.  - I don’t know is </a:t>
            </a:r>
            <a:r>
              <a:rPr lang="en-US" sz="3600" b="1" u="sng" dirty="0">
                <a:solidFill>
                  <a:schemeClr val="bg1"/>
                </a:solidFill>
              </a:rPr>
              <a:t>okay.</a:t>
            </a:r>
          </a:p>
          <a:p>
            <a:pPr marL="571500" indent="-571500">
              <a:buFont typeface="Arial" panose="020B0604020202020204" pitchFamily="34" charset="0"/>
              <a:buChar char="•"/>
            </a:pPr>
            <a:r>
              <a:rPr lang="en-US" sz="3600" dirty="0">
                <a:solidFill>
                  <a:schemeClr val="bg1"/>
                </a:solidFill>
              </a:rPr>
              <a:t>Let the bible be definitive / absolute, </a:t>
            </a:r>
            <a:r>
              <a:rPr lang="en-US" sz="3600" b="1" u="sng" dirty="0">
                <a:solidFill>
                  <a:schemeClr val="bg1"/>
                </a:solidFill>
              </a:rPr>
              <a:t>not</a:t>
            </a:r>
            <a:r>
              <a:rPr lang="en-US" sz="3600" dirty="0">
                <a:solidFill>
                  <a:schemeClr val="bg1"/>
                </a:solidFill>
              </a:rPr>
              <a:t> us             		“Young Earth vs. Old Earth” </a:t>
            </a:r>
          </a:p>
          <a:p>
            <a:pPr marL="571500" indent="-571500">
              <a:buFont typeface="Arial" panose="020B0604020202020204" pitchFamily="34" charset="0"/>
              <a:buChar char="•"/>
            </a:pPr>
            <a:r>
              <a:rPr lang="en-US" sz="3600" dirty="0">
                <a:solidFill>
                  <a:schemeClr val="bg1"/>
                </a:solidFill>
              </a:rPr>
              <a:t>Creation should help us love God and keep the Sabbath – Exo 20:8-11</a:t>
            </a:r>
          </a:p>
          <a:p>
            <a:pPr marL="571500" indent="-571500">
              <a:buFont typeface="Arial" panose="020B0604020202020204" pitchFamily="34" charset="0"/>
              <a:buChar char="•"/>
            </a:pPr>
            <a:r>
              <a:rPr lang="en-US" sz="3600" dirty="0">
                <a:solidFill>
                  <a:schemeClr val="bg1"/>
                </a:solidFill>
              </a:rPr>
              <a:t>The Creation we live in will be restored to the Creation of the beginning – Rom 8:20-24</a:t>
            </a:r>
          </a:p>
        </p:txBody>
      </p:sp>
    </p:spTree>
    <p:extLst>
      <p:ext uri="{BB962C8B-B14F-4D97-AF65-F5344CB8AC3E}">
        <p14:creationId xmlns:p14="http://schemas.microsoft.com/office/powerpoint/2010/main" val="348268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6356350"/>
            <a:ext cx="2133600" cy="365125"/>
          </a:xfrm>
        </p:spPr>
        <p:txBody>
          <a:bodyPr/>
          <a:lstStyle/>
          <a:p>
            <a:fld id="{B39BAC97-2754-4421-8DA7-344EBE95BE61}" type="slidenum">
              <a:rPr lang="en-US" smtClean="0"/>
              <a:pPr/>
              <a:t>29</a:t>
            </a:fld>
            <a:endParaRPr lang="en-US" dirty="0"/>
          </a:p>
        </p:txBody>
      </p:sp>
      <p:sp>
        <p:nvSpPr>
          <p:cNvPr id="2" name="TextBox 1"/>
          <p:cNvSpPr txBox="1"/>
          <p:nvPr/>
        </p:nvSpPr>
        <p:spPr>
          <a:xfrm>
            <a:off x="0" y="190762"/>
            <a:ext cx="9144000" cy="4585871"/>
          </a:xfrm>
          <a:prstGeom prst="rect">
            <a:avLst/>
          </a:prstGeom>
          <a:noFill/>
        </p:spPr>
        <p:txBody>
          <a:bodyPr wrap="square" rtlCol="0">
            <a:spAutoFit/>
          </a:bodyPr>
          <a:lstStyle/>
          <a:p>
            <a:pPr algn="ctr"/>
            <a:r>
              <a:rPr lang="en-US" sz="4000" dirty="0">
                <a:solidFill>
                  <a:schemeClr val="bg1"/>
                </a:solidFill>
              </a:rPr>
              <a:t>What are our take a ways?</a:t>
            </a:r>
          </a:p>
          <a:p>
            <a:pPr marL="571500" indent="-571500">
              <a:buFont typeface="Arial" panose="020B0604020202020204" pitchFamily="34" charset="0"/>
              <a:buChar char="•"/>
            </a:pPr>
            <a:r>
              <a:rPr lang="en-US" sz="3600" dirty="0">
                <a:solidFill>
                  <a:schemeClr val="bg1"/>
                </a:solidFill>
              </a:rPr>
              <a:t>We need to love the Creator and not the Creation – Rom 1:25 (NLT)</a:t>
            </a:r>
          </a:p>
          <a:p>
            <a:pPr marL="571500" indent="-571500">
              <a:buFont typeface="Arial" panose="020B0604020202020204" pitchFamily="34" charset="0"/>
              <a:buChar char="•"/>
            </a:pPr>
            <a:r>
              <a:rPr lang="en-US" sz="3600" dirty="0">
                <a:solidFill>
                  <a:schemeClr val="bg1"/>
                </a:solidFill>
              </a:rPr>
              <a:t>To love our Creator means we must </a:t>
            </a:r>
            <a:r>
              <a:rPr lang="en-US" sz="3600">
                <a:solidFill>
                  <a:schemeClr val="bg1"/>
                </a:solidFill>
              </a:rPr>
              <a:t>love one </a:t>
            </a:r>
            <a:r>
              <a:rPr lang="en-US" sz="3600" dirty="0">
                <a:solidFill>
                  <a:schemeClr val="bg1"/>
                </a:solidFill>
              </a:rPr>
              <a:t>another. – 1 John 4:7-11 </a:t>
            </a:r>
          </a:p>
          <a:p>
            <a:pPr marL="571500" indent="-571500">
              <a:buFont typeface="Arial" panose="020B0604020202020204" pitchFamily="34" charset="0"/>
              <a:buChar char="•"/>
            </a:pPr>
            <a:r>
              <a:rPr lang="en-US" sz="3600" dirty="0">
                <a:solidFill>
                  <a:schemeClr val="bg1"/>
                </a:solidFill>
              </a:rPr>
              <a:t>Don’t let “Special Knowledge” of speculative details of Creation week steal your crown. – Is this a Bride of Christ Issue? – Rev 19:7</a:t>
            </a:r>
          </a:p>
        </p:txBody>
      </p:sp>
    </p:spTree>
    <p:extLst>
      <p:ext uri="{BB962C8B-B14F-4D97-AF65-F5344CB8AC3E}">
        <p14:creationId xmlns:p14="http://schemas.microsoft.com/office/powerpoint/2010/main" val="19494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6356350"/>
            <a:ext cx="2133600" cy="365125"/>
          </a:xfrm>
        </p:spPr>
        <p:txBody>
          <a:bodyPr/>
          <a:lstStyle/>
          <a:p>
            <a:fld id="{B39BAC97-2754-4421-8DA7-344EBE95BE61}" type="slidenum">
              <a:rPr lang="en-US" smtClean="0"/>
              <a:pPr/>
              <a:t>3</a:t>
            </a:fld>
            <a:endParaRPr lang="en-US" dirty="0"/>
          </a:p>
        </p:txBody>
      </p:sp>
      <p:sp>
        <p:nvSpPr>
          <p:cNvPr id="2" name="TextBox 1"/>
          <p:cNvSpPr txBox="1"/>
          <p:nvPr/>
        </p:nvSpPr>
        <p:spPr>
          <a:xfrm>
            <a:off x="-38100" y="136525"/>
            <a:ext cx="9144000" cy="830997"/>
          </a:xfrm>
          <a:prstGeom prst="rect">
            <a:avLst/>
          </a:prstGeom>
          <a:noFill/>
        </p:spPr>
        <p:txBody>
          <a:bodyPr wrap="square" rtlCol="0">
            <a:spAutoFit/>
          </a:bodyPr>
          <a:lstStyle/>
          <a:p>
            <a:pPr algn="ctr"/>
            <a:r>
              <a:rPr lang="en-US" sz="4800" dirty="0">
                <a:solidFill>
                  <a:schemeClr val="bg1"/>
                </a:solidFill>
              </a:rPr>
              <a:t>Creation Beliefs</a:t>
            </a:r>
          </a:p>
        </p:txBody>
      </p:sp>
      <p:sp>
        <p:nvSpPr>
          <p:cNvPr id="10" name="TextBox 9">
            <a:extLst>
              <a:ext uri="{FF2B5EF4-FFF2-40B4-BE49-F238E27FC236}">
                <a16:creationId xmlns:a16="http://schemas.microsoft.com/office/drawing/2014/main" id="{1106B95D-45ED-4F89-A887-6E1E43F4C360}"/>
              </a:ext>
            </a:extLst>
          </p:cNvPr>
          <p:cNvSpPr txBox="1"/>
          <p:nvPr/>
        </p:nvSpPr>
        <p:spPr>
          <a:xfrm>
            <a:off x="279400" y="771309"/>
            <a:ext cx="8521700" cy="4339650"/>
          </a:xfrm>
          <a:prstGeom prst="rect">
            <a:avLst/>
          </a:prstGeom>
          <a:noFill/>
        </p:spPr>
        <p:txBody>
          <a:bodyPr wrap="square" rtlCol="0">
            <a:spAutoFit/>
          </a:bodyPr>
          <a:lstStyle/>
          <a:p>
            <a:pPr algn="ctr"/>
            <a:r>
              <a:rPr lang="en-US" sz="4800" dirty="0">
                <a:solidFill>
                  <a:schemeClr val="bg1"/>
                </a:solidFill>
              </a:rPr>
              <a:t>Old Earth Creationism (OEC) </a:t>
            </a:r>
          </a:p>
          <a:p>
            <a:pPr marL="685800" indent="-685800">
              <a:buFont typeface="Arial" panose="020B0604020202020204" pitchFamily="34" charset="0"/>
              <a:buChar char="•"/>
            </a:pPr>
            <a:endParaRPr lang="en-US" sz="4400" dirty="0">
              <a:solidFill>
                <a:schemeClr val="bg1"/>
              </a:solidFill>
            </a:endParaRPr>
          </a:p>
          <a:p>
            <a:pPr marL="685800" indent="-685800">
              <a:buFont typeface="Arial" panose="020B0604020202020204" pitchFamily="34" charset="0"/>
              <a:buChar char="•"/>
            </a:pPr>
            <a:r>
              <a:rPr lang="en-US" sz="4400" dirty="0">
                <a:solidFill>
                  <a:schemeClr val="bg1"/>
                </a:solidFill>
              </a:rPr>
              <a:t>Gap Creationism</a:t>
            </a:r>
          </a:p>
          <a:p>
            <a:pPr marL="685800" indent="-685800">
              <a:buFont typeface="Arial" panose="020B0604020202020204" pitchFamily="34" charset="0"/>
              <a:buChar char="•"/>
            </a:pPr>
            <a:r>
              <a:rPr lang="en-US" sz="4400" dirty="0">
                <a:solidFill>
                  <a:schemeClr val="bg1"/>
                </a:solidFill>
              </a:rPr>
              <a:t>Progressive Creationism</a:t>
            </a:r>
          </a:p>
          <a:p>
            <a:pPr marL="685800" indent="-685800">
              <a:buFont typeface="Arial" panose="020B0604020202020204" pitchFamily="34" charset="0"/>
              <a:buChar char="•"/>
            </a:pPr>
            <a:r>
              <a:rPr lang="en-US" sz="4800" dirty="0">
                <a:solidFill>
                  <a:schemeClr val="bg1"/>
                </a:solidFill>
              </a:rPr>
              <a:t>Day-age Creationism</a:t>
            </a:r>
          </a:p>
          <a:p>
            <a:pPr marL="685800" indent="-685800">
              <a:buFont typeface="Arial" panose="020B0604020202020204" pitchFamily="34" charset="0"/>
              <a:buChar char="•"/>
            </a:pPr>
            <a:r>
              <a:rPr lang="en-US" sz="4800" dirty="0">
                <a:solidFill>
                  <a:schemeClr val="bg1"/>
                </a:solidFill>
              </a:rPr>
              <a:t>Theistic Evolution</a:t>
            </a:r>
          </a:p>
        </p:txBody>
      </p:sp>
    </p:spTree>
    <p:extLst>
      <p:ext uri="{BB962C8B-B14F-4D97-AF65-F5344CB8AC3E}">
        <p14:creationId xmlns:p14="http://schemas.microsoft.com/office/powerpoint/2010/main" val="3333886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6356350"/>
            <a:ext cx="2133600" cy="365125"/>
          </a:xfrm>
        </p:spPr>
        <p:txBody>
          <a:bodyPr/>
          <a:lstStyle/>
          <a:p>
            <a:fld id="{B39BAC97-2754-4421-8DA7-344EBE95BE61}" type="slidenum">
              <a:rPr lang="en-US" smtClean="0"/>
              <a:pPr/>
              <a:t>30</a:t>
            </a:fld>
            <a:endParaRPr lang="en-US" dirty="0"/>
          </a:p>
        </p:txBody>
      </p:sp>
      <p:sp>
        <p:nvSpPr>
          <p:cNvPr id="2" name="TextBox 1"/>
          <p:cNvSpPr txBox="1"/>
          <p:nvPr/>
        </p:nvSpPr>
        <p:spPr>
          <a:xfrm>
            <a:off x="0" y="190762"/>
            <a:ext cx="9144000" cy="1877437"/>
          </a:xfrm>
          <a:prstGeom prst="rect">
            <a:avLst/>
          </a:prstGeom>
          <a:noFill/>
        </p:spPr>
        <p:txBody>
          <a:bodyPr wrap="square" rtlCol="0">
            <a:spAutoFit/>
          </a:bodyPr>
          <a:lstStyle/>
          <a:p>
            <a:pPr algn="ctr"/>
            <a:r>
              <a:rPr lang="en-US" sz="4000" dirty="0">
                <a:solidFill>
                  <a:schemeClr val="bg1"/>
                </a:solidFill>
              </a:rPr>
              <a:t>What are our take a ways?</a:t>
            </a:r>
          </a:p>
          <a:p>
            <a:pPr algn="ctr"/>
            <a:r>
              <a:rPr lang="en-US" sz="4000" dirty="0">
                <a:solidFill>
                  <a:schemeClr val="bg1"/>
                </a:solidFill>
              </a:rPr>
              <a:t>Rev 19:7</a:t>
            </a:r>
          </a:p>
          <a:p>
            <a:r>
              <a:rPr lang="en-US" sz="3600" dirty="0">
                <a:solidFill>
                  <a:schemeClr val="bg1"/>
                </a:solidFill>
              </a:rPr>
              <a:t>             </a:t>
            </a:r>
          </a:p>
        </p:txBody>
      </p:sp>
      <p:pic>
        <p:nvPicPr>
          <p:cNvPr id="5" name="Picture 4" descr="A picture containing sitting&#10;&#10;Description automatically generated">
            <a:extLst>
              <a:ext uri="{FF2B5EF4-FFF2-40B4-BE49-F238E27FC236}">
                <a16:creationId xmlns:a16="http://schemas.microsoft.com/office/drawing/2014/main" id="{CC06E90D-600B-4A26-8487-C1D26D4F9B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031188"/>
            <a:ext cx="4463502" cy="4575090"/>
          </a:xfrm>
          <a:prstGeom prst="rect">
            <a:avLst/>
          </a:prstGeom>
        </p:spPr>
      </p:pic>
      <p:pic>
        <p:nvPicPr>
          <p:cNvPr id="3" name="Picture 2">
            <a:extLst>
              <a:ext uri="{FF2B5EF4-FFF2-40B4-BE49-F238E27FC236}">
                <a16:creationId xmlns:a16="http://schemas.microsoft.com/office/drawing/2014/main" id="{4DC55FD8-1EC6-419A-A2BA-2D2495437796}"/>
              </a:ext>
            </a:extLst>
          </p:cNvPr>
          <p:cNvPicPr>
            <a:picLocks noChangeAspect="1"/>
          </p:cNvPicPr>
          <p:nvPr/>
        </p:nvPicPr>
        <p:blipFill>
          <a:blip r:embed="rId4"/>
          <a:stretch>
            <a:fillRect/>
          </a:stretch>
        </p:blipFill>
        <p:spPr>
          <a:xfrm>
            <a:off x="5753100" y="1874793"/>
            <a:ext cx="2546896" cy="4991916"/>
          </a:xfrm>
          <a:prstGeom prst="rect">
            <a:avLst/>
          </a:prstGeom>
        </p:spPr>
      </p:pic>
      <p:sp>
        <p:nvSpPr>
          <p:cNvPr id="6" name="Arrow: Right 5">
            <a:extLst>
              <a:ext uri="{FF2B5EF4-FFF2-40B4-BE49-F238E27FC236}">
                <a16:creationId xmlns:a16="http://schemas.microsoft.com/office/drawing/2014/main" id="{CBC1C84D-7F8A-4290-B338-5D5D7848C728}"/>
              </a:ext>
            </a:extLst>
          </p:cNvPr>
          <p:cNvSpPr/>
          <p:nvPr/>
        </p:nvSpPr>
        <p:spPr>
          <a:xfrm>
            <a:off x="4572000" y="3810000"/>
            <a:ext cx="1181100" cy="762000"/>
          </a:xfrm>
          <a:prstGeom prst="rightArrow">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3374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6356350"/>
            <a:ext cx="2133600" cy="365125"/>
          </a:xfrm>
        </p:spPr>
        <p:txBody>
          <a:bodyPr/>
          <a:lstStyle/>
          <a:p>
            <a:fld id="{B39BAC97-2754-4421-8DA7-344EBE95BE61}" type="slidenum">
              <a:rPr lang="en-US" smtClean="0"/>
              <a:pPr/>
              <a:t>4</a:t>
            </a:fld>
            <a:endParaRPr lang="en-US" dirty="0"/>
          </a:p>
        </p:txBody>
      </p:sp>
      <p:sp>
        <p:nvSpPr>
          <p:cNvPr id="10" name="TextBox 9">
            <a:extLst>
              <a:ext uri="{FF2B5EF4-FFF2-40B4-BE49-F238E27FC236}">
                <a16:creationId xmlns:a16="http://schemas.microsoft.com/office/drawing/2014/main" id="{1106B95D-45ED-4F89-A887-6E1E43F4C360}"/>
              </a:ext>
            </a:extLst>
          </p:cNvPr>
          <p:cNvSpPr txBox="1"/>
          <p:nvPr/>
        </p:nvSpPr>
        <p:spPr>
          <a:xfrm>
            <a:off x="114300" y="152400"/>
            <a:ext cx="8877300" cy="5139869"/>
          </a:xfrm>
          <a:prstGeom prst="rect">
            <a:avLst/>
          </a:prstGeom>
          <a:noFill/>
        </p:spPr>
        <p:txBody>
          <a:bodyPr wrap="square" rtlCol="0">
            <a:spAutoFit/>
          </a:bodyPr>
          <a:lstStyle/>
          <a:p>
            <a:pPr algn="ctr"/>
            <a:r>
              <a:rPr lang="en-US" sz="4800" dirty="0">
                <a:solidFill>
                  <a:schemeClr val="bg1"/>
                </a:solidFill>
              </a:rPr>
              <a:t>Gap Creationism </a:t>
            </a:r>
          </a:p>
          <a:p>
            <a:pPr marL="685800" indent="-685800">
              <a:buFont typeface="Arial" panose="020B0604020202020204" pitchFamily="34" charset="0"/>
              <a:buChar char="•"/>
            </a:pPr>
            <a:r>
              <a:rPr lang="en-US" sz="4000" dirty="0">
                <a:solidFill>
                  <a:schemeClr val="bg1"/>
                </a:solidFill>
              </a:rPr>
              <a:t>Bible is the infallible word of God</a:t>
            </a:r>
          </a:p>
          <a:p>
            <a:pPr marL="685800" indent="-685800">
              <a:buFont typeface="Arial" panose="020B0604020202020204" pitchFamily="34" charset="0"/>
              <a:buChar char="•"/>
            </a:pPr>
            <a:r>
              <a:rPr lang="en-US" sz="4000" dirty="0">
                <a:solidFill>
                  <a:schemeClr val="bg1"/>
                </a:solidFill>
              </a:rPr>
              <a:t>Gen 1:1 Earth created w/ dinosaurs, prehistoric life, etc.</a:t>
            </a:r>
          </a:p>
          <a:p>
            <a:pPr marL="685800" indent="-685800">
              <a:buFont typeface="Arial" panose="020B0604020202020204" pitchFamily="34" charset="0"/>
              <a:buChar char="•"/>
            </a:pPr>
            <a:r>
              <a:rPr lang="en-US" sz="4000" dirty="0">
                <a:solidFill>
                  <a:schemeClr val="bg1"/>
                </a:solidFill>
              </a:rPr>
              <a:t>Cataclysmic event; flood destruction cause by Satan</a:t>
            </a:r>
          </a:p>
          <a:p>
            <a:pPr marL="685800" indent="-685800">
              <a:buFont typeface="Arial" panose="020B0604020202020204" pitchFamily="34" charset="0"/>
              <a:buChar char="•"/>
            </a:pPr>
            <a:r>
              <a:rPr lang="en-US" sz="4000" dirty="0">
                <a:solidFill>
                  <a:schemeClr val="bg1"/>
                </a:solidFill>
              </a:rPr>
              <a:t>Gen 1:2 Earth is recreated in 6 X 24-hour days</a:t>
            </a:r>
          </a:p>
        </p:txBody>
      </p:sp>
      <p:pic>
        <p:nvPicPr>
          <p:cNvPr id="2052" name="Picture 4" descr="Image result for Gap Creationism">
            <a:extLst>
              <a:ext uri="{FF2B5EF4-FFF2-40B4-BE49-F238E27FC236}">
                <a16:creationId xmlns:a16="http://schemas.microsoft.com/office/drawing/2014/main" id="{04149E80-271A-4260-8E9E-B37791A50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871085"/>
            <a:ext cx="5562600" cy="1817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96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6356350"/>
            <a:ext cx="2133600" cy="365125"/>
          </a:xfrm>
        </p:spPr>
        <p:txBody>
          <a:bodyPr/>
          <a:lstStyle/>
          <a:p>
            <a:fld id="{B39BAC97-2754-4421-8DA7-344EBE95BE61}" type="slidenum">
              <a:rPr lang="en-US" smtClean="0"/>
              <a:pPr/>
              <a:t>5</a:t>
            </a:fld>
            <a:endParaRPr lang="en-US" dirty="0"/>
          </a:p>
        </p:txBody>
      </p:sp>
      <p:sp>
        <p:nvSpPr>
          <p:cNvPr id="10" name="TextBox 9">
            <a:extLst>
              <a:ext uri="{FF2B5EF4-FFF2-40B4-BE49-F238E27FC236}">
                <a16:creationId xmlns:a16="http://schemas.microsoft.com/office/drawing/2014/main" id="{1106B95D-45ED-4F89-A887-6E1E43F4C360}"/>
              </a:ext>
            </a:extLst>
          </p:cNvPr>
          <p:cNvSpPr txBox="1"/>
          <p:nvPr/>
        </p:nvSpPr>
        <p:spPr>
          <a:xfrm>
            <a:off x="114300" y="152400"/>
            <a:ext cx="8877300" cy="4524315"/>
          </a:xfrm>
          <a:prstGeom prst="rect">
            <a:avLst/>
          </a:prstGeom>
          <a:noFill/>
        </p:spPr>
        <p:txBody>
          <a:bodyPr wrap="square" rtlCol="0">
            <a:spAutoFit/>
          </a:bodyPr>
          <a:lstStyle/>
          <a:p>
            <a:pPr algn="ctr"/>
            <a:r>
              <a:rPr lang="en-US" sz="4800" dirty="0">
                <a:solidFill>
                  <a:schemeClr val="bg1"/>
                </a:solidFill>
              </a:rPr>
              <a:t> Progressive Creationism </a:t>
            </a:r>
          </a:p>
          <a:p>
            <a:pPr marL="685800" indent="-685800">
              <a:buFont typeface="Arial" panose="020B0604020202020204" pitchFamily="34" charset="0"/>
              <a:buChar char="•"/>
            </a:pPr>
            <a:r>
              <a:rPr lang="en-US" sz="4000" dirty="0">
                <a:solidFill>
                  <a:schemeClr val="bg1"/>
                </a:solidFill>
              </a:rPr>
              <a:t>Bible is figurative not literal </a:t>
            </a:r>
          </a:p>
          <a:p>
            <a:pPr marL="685800" indent="-685800">
              <a:buFont typeface="Arial" panose="020B0604020202020204" pitchFamily="34" charset="0"/>
              <a:buChar char="•"/>
            </a:pPr>
            <a:r>
              <a:rPr lang="en-US" sz="4000" dirty="0">
                <a:solidFill>
                  <a:schemeClr val="bg1"/>
                </a:solidFill>
              </a:rPr>
              <a:t>God created over millions of years</a:t>
            </a:r>
          </a:p>
          <a:p>
            <a:pPr marL="685800" indent="-685800">
              <a:buFont typeface="Arial" panose="020B0604020202020204" pitchFamily="34" charset="0"/>
              <a:buChar char="•"/>
            </a:pPr>
            <a:r>
              <a:rPr lang="en-US" sz="4000" dirty="0">
                <a:solidFill>
                  <a:schemeClr val="bg1"/>
                </a:solidFill>
              </a:rPr>
              <a:t>Agrees w/ mainstream science on the earth’s age</a:t>
            </a:r>
          </a:p>
          <a:p>
            <a:pPr marL="685800" indent="-685800">
              <a:buFont typeface="Arial" panose="020B0604020202020204" pitchFamily="34" charset="0"/>
              <a:buChar char="•"/>
            </a:pPr>
            <a:r>
              <a:rPr lang="en-US" sz="4000" dirty="0">
                <a:solidFill>
                  <a:schemeClr val="bg1"/>
                </a:solidFill>
              </a:rPr>
              <a:t>Species appear all at once and "fully formed.“</a:t>
            </a:r>
          </a:p>
        </p:txBody>
      </p:sp>
      <p:pic>
        <p:nvPicPr>
          <p:cNvPr id="1026" name="Picture 2" descr="Image result for Progressive Creationism">
            <a:extLst>
              <a:ext uri="{FF2B5EF4-FFF2-40B4-BE49-F238E27FC236}">
                <a16:creationId xmlns:a16="http://schemas.microsoft.com/office/drawing/2014/main" id="{A96B2456-8351-47DF-A3C8-978CEAFFBB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392" y="4953000"/>
            <a:ext cx="4329953" cy="16627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589569A-5DAB-46FC-9656-AB7941BCE3AD}"/>
              </a:ext>
            </a:extLst>
          </p:cNvPr>
          <p:cNvSpPr txBox="1"/>
          <p:nvPr/>
        </p:nvSpPr>
        <p:spPr>
          <a:xfrm>
            <a:off x="92529" y="4599920"/>
            <a:ext cx="4631871" cy="1938992"/>
          </a:xfrm>
          <a:prstGeom prst="rect">
            <a:avLst/>
          </a:prstGeom>
          <a:noFill/>
        </p:spPr>
        <p:txBody>
          <a:bodyPr wrap="square" rtlCol="0">
            <a:spAutoFit/>
          </a:bodyPr>
          <a:lstStyle/>
          <a:p>
            <a:pPr marL="685800" indent="-685800">
              <a:buFont typeface="Arial" panose="020B0604020202020204" pitchFamily="34" charset="0"/>
              <a:buChar char="•"/>
            </a:pPr>
            <a:r>
              <a:rPr lang="en-US" sz="4000" dirty="0">
                <a:solidFill>
                  <a:schemeClr val="bg1"/>
                </a:solidFill>
              </a:rPr>
              <a:t>Rejects evolution; accepts adaptation</a:t>
            </a:r>
          </a:p>
        </p:txBody>
      </p:sp>
    </p:spTree>
    <p:extLst>
      <p:ext uri="{BB962C8B-B14F-4D97-AF65-F5344CB8AC3E}">
        <p14:creationId xmlns:p14="http://schemas.microsoft.com/office/powerpoint/2010/main" val="290302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6356350"/>
            <a:ext cx="2133600" cy="365125"/>
          </a:xfrm>
        </p:spPr>
        <p:txBody>
          <a:bodyPr/>
          <a:lstStyle/>
          <a:p>
            <a:fld id="{B39BAC97-2754-4421-8DA7-344EBE95BE61}" type="slidenum">
              <a:rPr lang="en-US" smtClean="0"/>
              <a:pPr/>
              <a:t>6</a:t>
            </a:fld>
            <a:endParaRPr lang="en-US" dirty="0"/>
          </a:p>
        </p:txBody>
      </p:sp>
      <p:sp>
        <p:nvSpPr>
          <p:cNvPr id="10" name="TextBox 9">
            <a:extLst>
              <a:ext uri="{FF2B5EF4-FFF2-40B4-BE49-F238E27FC236}">
                <a16:creationId xmlns:a16="http://schemas.microsoft.com/office/drawing/2014/main" id="{1106B95D-45ED-4F89-A887-6E1E43F4C360}"/>
              </a:ext>
            </a:extLst>
          </p:cNvPr>
          <p:cNvSpPr txBox="1"/>
          <p:nvPr/>
        </p:nvSpPr>
        <p:spPr>
          <a:xfrm>
            <a:off x="114300" y="152400"/>
            <a:ext cx="8877300" cy="1569660"/>
          </a:xfrm>
          <a:prstGeom prst="rect">
            <a:avLst/>
          </a:prstGeom>
          <a:noFill/>
        </p:spPr>
        <p:txBody>
          <a:bodyPr wrap="square" rtlCol="0">
            <a:spAutoFit/>
          </a:bodyPr>
          <a:lstStyle/>
          <a:p>
            <a:pPr algn="ctr"/>
            <a:r>
              <a:rPr lang="en-US" sz="4800" dirty="0">
                <a:solidFill>
                  <a:schemeClr val="bg1"/>
                </a:solidFill>
              </a:rPr>
              <a:t>Day-age Creationism</a:t>
            </a:r>
          </a:p>
          <a:p>
            <a:pPr algn="ctr"/>
            <a:endParaRPr lang="en-US" sz="4800" dirty="0">
              <a:solidFill>
                <a:schemeClr val="bg1"/>
              </a:solidFill>
            </a:endParaRPr>
          </a:p>
        </p:txBody>
      </p:sp>
      <p:sp>
        <p:nvSpPr>
          <p:cNvPr id="5" name="TextBox 4">
            <a:extLst>
              <a:ext uri="{FF2B5EF4-FFF2-40B4-BE49-F238E27FC236}">
                <a16:creationId xmlns:a16="http://schemas.microsoft.com/office/drawing/2014/main" id="{F3C82138-0E52-457E-9759-3CAE7E6D175A}"/>
              </a:ext>
            </a:extLst>
          </p:cNvPr>
          <p:cNvSpPr txBox="1"/>
          <p:nvPr/>
        </p:nvSpPr>
        <p:spPr>
          <a:xfrm>
            <a:off x="0" y="838200"/>
            <a:ext cx="9047843" cy="3785652"/>
          </a:xfrm>
          <a:prstGeom prst="rect">
            <a:avLst/>
          </a:prstGeom>
          <a:noFill/>
        </p:spPr>
        <p:txBody>
          <a:bodyPr wrap="square" rtlCol="0">
            <a:spAutoFit/>
          </a:bodyPr>
          <a:lstStyle/>
          <a:p>
            <a:pPr marL="685800" indent="-685800">
              <a:buFont typeface="Arial" panose="020B0604020202020204" pitchFamily="34" charset="0"/>
              <a:buChar char="•"/>
            </a:pPr>
            <a:r>
              <a:rPr lang="en-US" sz="4000" dirty="0">
                <a:solidFill>
                  <a:schemeClr val="bg1"/>
                </a:solidFill>
              </a:rPr>
              <a:t>Bible concept are not literal defined Hebrew word “</a:t>
            </a:r>
            <a:r>
              <a:rPr lang="en-US" sz="4000" dirty="0" err="1">
                <a:solidFill>
                  <a:schemeClr val="bg1"/>
                </a:solidFill>
              </a:rPr>
              <a:t>yom</a:t>
            </a:r>
            <a:r>
              <a:rPr lang="en-US" sz="4000" dirty="0">
                <a:solidFill>
                  <a:schemeClr val="bg1"/>
                </a:solidFill>
              </a:rPr>
              <a:t>” as a time period </a:t>
            </a:r>
          </a:p>
          <a:p>
            <a:pPr marL="685800" indent="-685800">
              <a:buFont typeface="Arial" panose="020B0604020202020204" pitchFamily="34" charset="0"/>
              <a:buChar char="•"/>
            </a:pPr>
            <a:r>
              <a:rPr lang="en-US" sz="4000" dirty="0">
                <a:solidFill>
                  <a:schemeClr val="bg1"/>
                </a:solidFill>
              </a:rPr>
              <a:t>One day = thousands – billions of years</a:t>
            </a:r>
          </a:p>
          <a:p>
            <a:pPr marL="685800" indent="-685800">
              <a:buFont typeface="Arial" panose="020B0604020202020204" pitchFamily="34" charset="0"/>
              <a:buChar char="•"/>
            </a:pPr>
            <a:r>
              <a:rPr lang="en-US" sz="4000" dirty="0">
                <a:solidFill>
                  <a:schemeClr val="bg1"/>
                </a:solidFill>
              </a:rPr>
              <a:t>Split w/ scientific conclusions created by God or evolution started by God</a:t>
            </a:r>
          </a:p>
          <a:p>
            <a:pPr marL="685800" indent="-685800">
              <a:buFont typeface="Arial" panose="020B0604020202020204" pitchFamily="34" charset="0"/>
              <a:buChar char="•"/>
            </a:pPr>
            <a:r>
              <a:rPr lang="en-US" sz="4000" dirty="0">
                <a:solidFill>
                  <a:schemeClr val="bg1"/>
                </a:solidFill>
              </a:rPr>
              <a:t>Earth (Cosmos) is 13.8 billion</a:t>
            </a:r>
          </a:p>
        </p:txBody>
      </p:sp>
      <p:pic>
        <p:nvPicPr>
          <p:cNvPr id="1028" name="Picture 4" descr="Image result for Day-age Creationism">
            <a:extLst>
              <a:ext uri="{FF2B5EF4-FFF2-40B4-BE49-F238E27FC236}">
                <a16:creationId xmlns:a16="http://schemas.microsoft.com/office/drawing/2014/main" id="{BB7F65F5-9A98-4354-8F1E-435EEFEA37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4583033"/>
            <a:ext cx="4114800" cy="2249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05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6356350"/>
            <a:ext cx="2133600" cy="365125"/>
          </a:xfrm>
        </p:spPr>
        <p:txBody>
          <a:bodyPr/>
          <a:lstStyle/>
          <a:p>
            <a:fld id="{B39BAC97-2754-4421-8DA7-344EBE95BE61}" type="slidenum">
              <a:rPr lang="en-US" smtClean="0"/>
              <a:pPr/>
              <a:t>7</a:t>
            </a:fld>
            <a:endParaRPr lang="en-US" dirty="0"/>
          </a:p>
        </p:txBody>
      </p:sp>
      <p:sp>
        <p:nvSpPr>
          <p:cNvPr id="10" name="TextBox 9">
            <a:extLst>
              <a:ext uri="{FF2B5EF4-FFF2-40B4-BE49-F238E27FC236}">
                <a16:creationId xmlns:a16="http://schemas.microsoft.com/office/drawing/2014/main" id="{1106B95D-45ED-4F89-A887-6E1E43F4C360}"/>
              </a:ext>
            </a:extLst>
          </p:cNvPr>
          <p:cNvSpPr txBox="1"/>
          <p:nvPr/>
        </p:nvSpPr>
        <p:spPr>
          <a:xfrm>
            <a:off x="114300" y="152400"/>
            <a:ext cx="8877300" cy="830997"/>
          </a:xfrm>
          <a:prstGeom prst="rect">
            <a:avLst/>
          </a:prstGeom>
          <a:noFill/>
        </p:spPr>
        <p:txBody>
          <a:bodyPr wrap="square" rtlCol="0">
            <a:spAutoFit/>
          </a:bodyPr>
          <a:lstStyle/>
          <a:p>
            <a:pPr algn="ctr"/>
            <a:r>
              <a:rPr lang="en-US" sz="4800" dirty="0">
                <a:solidFill>
                  <a:schemeClr val="bg1"/>
                </a:solidFill>
              </a:rPr>
              <a:t>Theistic Evolution</a:t>
            </a:r>
          </a:p>
        </p:txBody>
      </p:sp>
      <p:sp>
        <p:nvSpPr>
          <p:cNvPr id="5" name="TextBox 4">
            <a:extLst>
              <a:ext uri="{FF2B5EF4-FFF2-40B4-BE49-F238E27FC236}">
                <a16:creationId xmlns:a16="http://schemas.microsoft.com/office/drawing/2014/main" id="{F3C82138-0E52-457E-9759-3CAE7E6D175A}"/>
              </a:ext>
            </a:extLst>
          </p:cNvPr>
          <p:cNvSpPr txBox="1"/>
          <p:nvPr/>
        </p:nvSpPr>
        <p:spPr>
          <a:xfrm>
            <a:off x="0" y="838200"/>
            <a:ext cx="9047843" cy="3170099"/>
          </a:xfrm>
          <a:prstGeom prst="rect">
            <a:avLst/>
          </a:prstGeom>
          <a:noFill/>
        </p:spPr>
        <p:txBody>
          <a:bodyPr wrap="square" rtlCol="0">
            <a:spAutoFit/>
          </a:bodyPr>
          <a:lstStyle/>
          <a:p>
            <a:pPr marL="685800" indent="-685800">
              <a:buFont typeface="Arial" panose="020B0604020202020204" pitchFamily="34" charset="0"/>
              <a:buChar char="•"/>
            </a:pPr>
            <a:r>
              <a:rPr lang="en-US" sz="4000" dirty="0">
                <a:solidFill>
                  <a:schemeClr val="bg1"/>
                </a:solidFill>
              </a:rPr>
              <a:t>Bible is not the word of God</a:t>
            </a:r>
          </a:p>
          <a:p>
            <a:pPr marL="685800" indent="-685800">
              <a:buFont typeface="Arial" panose="020B0604020202020204" pitchFamily="34" charset="0"/>
              <a:buChar char="•"/>
            </a:pPr>
            <a:r>
              <a:rPr lang="en-US" sz="4000" dirty="0">
                <a:solidFill>
                  <a:schemeClr val="bg1"/>
                </a:solidFill>
              </a:rPr>
              <a:t>Scientific conclusions created by God</a:t>
            </a:r>
          </a:p>
          <a:p>
            <a:pPr marL="685800" indent="-685800">
              <a:buFont typeface="Arial" panose="020B0604020202020204" pitchFamily="34" charset="0"/>
              <a:buChar char="•"/>
            </a:pPr>
            <a:r>
              <a:rPr lang="en-US" sz="4000" dirty="0">
                <a:solidFill>
                  <a:schemeClr val="bg1"/>
                </a:solidFill>
              </a:rPr>
              <a:t>Earth (Cosmos) is 13.8 billion</a:t>
            </a:r>
          </a:p>
          <a:p>
            <a:pPr marL="685800" indent="-685800">
              <a:buFont typeface="Arial" panose="020B0604020202020204" pitchFamily="34" charset="0"/>
              <a:buChar char="•"/>
            </a:pPr>
            <a:r>
              <a:rPr lang="en-US" sz="4000" dirty="0">
                <a:solidFill>
                  <a:schemeClr val="bg1"/>
                </a:solidFill>
              </a:rPr>
              <a:t>Humans are the result of evolution started by God</a:t>
            </a:r>
            <a:endParaRPr lang="en-US" sz="4800" dirty="0">
              <a:solidFill>
                <a:schemeClr val="bg1"/>
              </a:solidFill>
            </a:endParaRPr>
          </a:p>
        </p:txBody>
      </p:sp>
      <p:pic>
        <p:nvPicPr>
          <p:cNvPr id="1026" name="Picture 2" descr="Image result for theistic evolution">
            <a:extLst>
              <a:ext uri="{FF2B5EF4-FFF2-40B4-BE49-F238E27FC236}">
                <a16:creationId xmlns:a16="http://schemas.microsoft.com/office/drawing/2014/main" id="{9FFF5B3C-0536-4C87-8856-98642D9B4C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8350" y="4810043"/>
            <a:ext cx="6367300" cy="1732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45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6356350"/>
            <a:ext cx="2133600" cy="365125"/>
          </a:xfrm>
        </p:spPr>
        <p:txBody>
          <a:bodyPr/>
          <a:lstStyle/>
          <a:p>
            <a:fld id="{B39BAC97-2754-4421-8DA7-344EBE95BE61}" type="slidenum">
              <a:rPr lang="en-US" smtClean="0"/>
              <a:pPr/>
              <a:t>8</a:t>
            </a:fld>
            <a:endParaRPr lang="en-US" dirty="0"/>
          </a:p>
        </p:txBody>
      </p:sp>
      <p:sp>
        <p:nvSpPr>
          <p:cNvPr id="2" name="TextBox 1"/>
          <p:cNvSpPr txBox="1"/>
          <p:nvPr/>
        </p:nvSpPr>
        <p:spPr>
          <a:xfrm>
            <a:off x="1479550" y="190762"/>
            <a:ext cx="6781800" cy="5816977"/>
          </a:xfrm>
          <a:prstGeom prst="rect">
            <a:avLst/>
          </a:prstGeom>
          <a:noFill/>
        </p:spPr>
        <p:txBody>
          <a:bodyPr wrap="square" rtlCol="0">
            <a:spAutoFit/>
          </a:bodyPr>
          <a:lstStyle/>
          <a:p>
            <a:pPr algn="ctr"/>
            <a:r>
              <a:rPr lang="en-US" sz="4000" dirty="0">
                <a:solidFill>
                  <a:schemeClr val="bg1"/>
                </a:solidFill>
              </a:rPr>
              <a:t>Creation Beliefs</a:t>
            </a:r>
          </a:p>
          <a:p>
            <a:pPr algn="ctr"/>
            <a:r>
              <a:rPr lang="en-US" sz="4000" dirty="0">
                <a:solidFill>
                  <a:schemeClr val="bg1"/>
                </a:solidFill>
              </a:rPr>
              <a:t>Which one is correct?</a:t>
            </a:r>
          </a:p>
          <a:p>
            <a:pPr algn="ctr"/>
            <a:endParaRPr lang="en-US" sz="4000" dirty="0">
              <a:solidFill>
                <a:schemeClr val="bg1"/>
              </a:solidFill>
            </a:endParaRPr>
          </a:p>
          <a:p>
            <a:pPr marL="571500" indent="-571500">
              <a:buFont typeface="Arial" panose="020B0604020202020204" pitchFamily="34" charset="0"/>
              <a:buChar char="•"/>
            </a:pPr>
            <a:r>
              <a:rPr lang="en-US" sz="4000" dirty="0">
                <a:solidFill>
                  <a:schemeClr val="bg1"/>
                </a:solidFill>
              </a:rPr>
              <a:t>Young Earth Creationism</a:t>
            </a:r>
          </a:p>
          <a:p>
            <a:pPr marL="571500" indent="-571500">
              <a:buFont typeface="Arial" panose="020B0604020202020204" pitchFamily="34" charset="0"/>
              <a:buChar char="•"/>
            </a:pPr>
            <a:r>
              <a:rPr lang="en-US" sz="4000" dirty="0">
                <a:solidFill>
                  <a:schemeClr val="bg1"/>
                </a:solidFill>
              </a:rPr>
              <a:t>Gap Creationism</a:t>
            </a:r>
          </a:p>
          <a:p>
            <a:pPr marL="571500" indent="-571500">
              <a:buFont typeface="Arial" panose="020B0604020202020204" pitchFamily="34" charset="0"/>
              <a:buChar char="•"/>
            </a:pPr>
            <a:r>
              <a:rPr lang="en-US" sz="4000" dirty="0">
                <a:solidFill>
                  <a:schemeClr val="bg1"/>
                </a:solidFill>
              </a:rPr>
              <a:t>Progressive Creationism</a:t>
            </a:r>
          </a:p>
          <a:p>
            <a:pPr marL="571500" indent="-571500">
              <a:buFont typeface="Arial" panose="020B0604020202020204" pitchFamily="34" charset="0"/>
              <a:buChar char="•"/>
            </a:pPr>
            <a:r>
              <a:rPr lang="en-US" sz="4400" dirty="0">
                <a:solidFill>
                  <a:schemeClr val="bg1"/>
                </a:solidFill>
              </a:rPr>
              <a:t>Day-age Creationism</a:t>
            </a:r>
          </a:p>
          <a:p>
            <a:pPr marL="571500" indent="-571500">
              <a:buFont typeface="Arial" panose="020B0604020202020204" pitchFamily="34" charset="0"/>
              <a:buChar char="•"/>
            </a:pPr>
            <a:r>
              <a:rPr lang="en-US" sz="4400" dirty="0">
                <a:solidFill>
                  <a:schemeClr val="bg1"/>
                </a:solidFill>
              </a:rPr>
              <a:t>Theistic Evolution</a:t>
            </a:r>
          </a:p>
          <a:p>
            <a:pPr marL="571500" indent="-571500">
              <a:buFont typeface="Arial" panose="020B0604020202020204" pitchFamily="34" charset="0"/>
              <a:buChar char="•"/>
            </a:pPr>
            <a:r>
              <a:rPr lang="en-US" sz="4400" dirty="0">
                <a:solidFill>
                  <a:schemeClr val="bg1"/>
                </a:solidFill>
              </a:rPr>
              <a:t>None of this above</a:t>
            </a:r>
            <a:endParaRPr lang="en-US" sz="4000" dirty="0">
              <a:solidFill>
                <a:schemeClr val="bg1"/>
              </a:solidFill>
            </a:endParaRPr>
          </a:p>
        </p:txBody>
      </p:sp>
    </p:spTree>
    <p:extLst>
      <p:ext uri="{BB962C8B-B14F-4D97-AF65-F5344CB8AC3E}">
        <p14:creationId xmlns:p14="http://schemas.microsoft.com/office/powerpoint/2010/main" val="202144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6356350"/>
            <a:ext cx="2133600" cy="365125"/>
          </a:xfrm>
        </p:spPr>
        <p:txBody>
          <a:bodyPr/>
          <a:lstStyle/>
          <a:p>
            <a:fld id="{B39BAC97-2754-4421-8DA7-344EBE95BE61}" type="slidenum">
              <a:rPr lang="en-US" smtClean="0"/>
              <a:pPr/>
              <a:t>9</a:t>
            </a:fld>
            <a:endParaRPr lang="en-US" dirty="0"/>
          </a:p>
        </p:txBody>
      </p:sp>
      <p:sp>
        <p:nvSpPr>
          <p:cNvPr id="2" name="TextBox 1"/>
          <p:cNvSpPr txBox="1"/>
          <p:nvPr/>
        </p:nvSpPr>
        <p:spPr>
          <a:xfrm>
            <a:off x="139700" y="136525"/>
            <a:ext cx="8851900" cy="2554545"/>
          </a:xfrm>
          <a:prstGeom prst="rect">
            <a:avLst/>
          </a:prstGeom>
          <a:noFill/>
        </p:spPr>
        <p:txBody>
          <a:bodyPr wrap="square" rtlCol="0">
            <a:spAutoFit/>
          </a:bodyPr>
          <a:lstStyle/>
          <a:p>
            <a:pPr algn="ctr"/>
            <a:r>
              <a:rPr lang="en-US" sz="4000" dirty="0">
                <a:solidFill>
                  <a:schemeClr val="bg1"/>
                </a:solidFill>
              </a:rPr>
              <a:t>What does the Bible say?</a:t>
            </a:r>
          </a:p>
          <a:p>
            <a:pPr algn="ctr"/>
            <a:r>
              <a:rPr lang="en-US" sz="4000" dirty="0">
                <a:solidFill>
                  <a:schemeClr val="bg1"/>
                </a:solidFill>
              </a:rPr>
              <a:t>Genesis 1:1 </a:t>
            </a:r>
          </a:p>
          <a:p>
            <a:pPr algn="ctr"/>
            <a:r>
              <a:rPr lang="en-US" sz="4000" dirty="0">
                <a:solidFill>
                  <a:schemeClr val="bg1"/>
                </a:solidFill>
              </a:rPr>
              <a:t>In the beginning God created the heavens and the earth.</a:t>
            </a:r>
          </a:p>
        </p:txBody>
      </p:sp>
      <p:pic>
        <p:nvPicPr>
          <p:cNvPr id="2050" name="Picture 2" descr="Image result for everlasting to everlasting">
            <a:extLst>
              <a:ext uri="{FF2B5EF4-FFF2-40B4-BE49-F238E27FC236}">
                <a16:creationId xmlns:a16="http://schemas.microsoft.com/office/drawing/2014/main" id="{CB3F586A-4F05-44C2-A11F-3CA326DA1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109912"/>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6F324F6-D9DE-48E8-956A-AD9BB184A4E8}"/>
              </a:ext>
            </a:extLst>
          </p:cNvPr>
          <p:cNvSpPr txBox="1"/>
          <p:nvPr/>
        </p:nvSpPr>
        <p:spPr>
          <a:xfrm>
            <a:off x="139700" y="3186251"/>
            <a:ext cx="4279900" cy="3170099"/>
          </a:xfrm>
          <a:prstGeom prst="rect">
            <a:avLst/>
          </a:prstGeom>
          <a:noFill/>
        </p:spPr>
        <p:txBody>
          <a:bodyPr wrap="square" rtlCol="0">
            <a:spAutoFit/>
          </a:bodyPr>
          <a:lstStyle/>
          <a:p>
            <a:r>
              <a:rPr lang="en-US" sz="4000" dirty="0">
                <a:solidFill>
                  <a:schemeClr val="bg1"/>
                </a:solidFill>
              </a:rPr>
              <a:t>Psalms 90:1-2 </a:t>
            </a:r>
          </a:p>
          <a:p>
            <a:r>
              <a:rPr lang="en-US" sz="4000" dirty="0">
                <a:solidFill>
                  <a:schemeClr val="bg1"/>
                </a:solidFill>
              </a:rPr>
              <a:t>God existed before the earth. </a:t>
            </a:r>
          </a:p>
          <a:p>
            <a:r>
              <a:rPr lang="en-US" sz="4000" dirty="0">
                <a:solidFill>
                  <a:schemeClr val="bg1"/>
                </a:solidFill>
              </a:rPr>
              <a:t>God has no beginning.</a:t>
            </a:r>
          </a:p>
        </p:txBody>
      </p:sp>
    </p:spTree>
    <p:extLst>
      <p:ext uri="{BB962C8B-B14F-4D97-AF65-F5344CB8AC3E}">
        <p14:creationId xmlns:p14="http://schemas.microsoft.com/office/powerpoint/2010/main" val="222589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C a p t i o n I t e m s L i s t   x m l n s : x s i = " h t t p : / / w w w . w 3 . o r g / 2 0 0 1 / X M L S c h e m a - i n s t a n c e "   x m l n s : x s d = " h t t p : / / w w w . w 3 . o r g / 2 0 0 1 / X M L S c h e m a " > < I d > 9 3 1 9 2 2 9 9 - 0 f b 9 - 4 d 5 b - b a 2 7 - 2 c 4 4 d a d 8 8 2 4 1 < / I d > < C a p t i o n I t e m s > < C a p t i o n I t e m > < I n t e r n a l I d > 2 9 c f f 4 5 7 - 7 a b 1 - 4 1 7 2 - b a b f - 2 4 1 0 b b c b b 5 3 d < / I n t e r n a l I d > < N a m e > S e c r e t a r i a t B e l m o n t S t a k e s P P I l s s o n t t o u s 0 0 : 0 0 : 0 0 . 0 - 0 0 : 0 0 : 0 5 . 6 < / N a m e > < T e x t > I l s   s o n t   t o u s   a l i g n � s   e t   p r � t s   �   p a r t i r < / T e x t > < B o o k M a r k E n t r y N a m e > S e c r e t a r i a t B e l m o n t S t a k e s P P 0 0 : 0 0 : 0 0 . 0 < / B o o k M a r k E n t r y N a m e > < B o o k M a r k E x i t N a m e > S e c r e t a r i a t B e l m o n t S t a k e s P P 0 0 : 0 0 : 0 5 . 6 < / B o o k M a r k E x i t N a m e > < B o o k M a r k E n t r y P o s i t i o n > 0 < / B o o k M a r k E n t r y P o s i t i o n > < B o o k M a r k E x i t P o s i t i o n > 5 6 0 0 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F o n t S i z e > < V a l u e > 2 8 < / V a l u e > < U n i t > P o i n t < / U n i t > < / F o n t S i z e > < / C a p t i o n S t y l e > < / C a p t i o n I t e m > < C a p t i o n I t e m > < I n t e r n a l I d > 6 5 b 0 5 0 0 2 - a 4 9 d - 4 2 6 8 - 9 a f 5 - e 9 8 3 6 1 9 1 7 5 d 5 < / I n t e r n a l I d > < N a m e > S e c r e t a r i a t B e l m o n t S t a k e s P P I l s e m b l e q u e 0 0 : 0 0 : 0 5 . 7 - 0 0 : 0 0 : 0 8 . 3 < / N a m e > < T e x t > I l   s e m b l e   q u e   l e   p r e m i e r   e s t   " M y   G a l l a n t " < / T e x t > < B o o k M a r k E n t r y N a m e > S e c r e t a r i a t B e l m o n t S t a k e s P P 0 0 : 0 0 : 0 5 . 7 < / B o o k M a r k E n t r y N a m e > < B o o k M a r k E x i t N a m e > S e c r e t a r i a t B e l m o n t S t a k e s P P 0 0 : 0 0 : 0 8 . 3 < / B o o k M a r k E x i t N a m e > < B o o k M a r k E n t r y P o s i t i o n > 5 7 0 0 < / B o o k M a r k E n t r y P o s i t i o n > < B o o k M a r k E x i t P o s i t i o n > 8 3 0 0 < / B o o k M a r k E x i t P o s i t i o n > < I s E x i t P o s i t i o n D e r i v e d > f a l s e < / I s E x i t P o s i t i o n D e r i v e d > < C a p t i o n S t y l e > < F o n t N a m e > C a l i b r i < / F o n t N a m e > < F o n t S t y l e > R e g u l a r < / F o n t S t y l e > < T e x t A l i g n S t y l e P r o p e r t y > l e f t < / T e x t A l i g n S t y l e P r o p e r t y > < F o n t C o l o r I n t e g e r > 1 6 7 7 7 2 1 5 < / F o n t C o l o r I n t e g e r > < B a c k g r o u n d C o l o r I n t e g e r > 0 < / B a c k g r o u n d C o l o r I n t e g e r > < C a p t i o n L o c a t i o n > V i d e o B o t t o m < / C a p t i o n L o c a t i o n > < / C a p t i o n S t y l e > < / C a p t i o n I t e m > < C a p t i o n I t e m > < I n t e r n a l I d > 8 f e f a 8 6 0 - 7 a 4 b - 4 b 9 2 - 9 7 0 7 - 2 d 5 3 0 3 a 1 4 d e 9 < / I n t e r n a l I d > < N a m e > S e c r e t a r i a t B e l m o n t S t a k e s P P O u i  M y G a l l a n t " 0 0 : 0 0 : 0 8 . 4 - 0 0 : 0 0 : 0 9 . 9 < / N a m e > < T e x t > O u i    M y   G a l l a n t "   e s t   e n   a v a n t & < / T e x t > < B o o k M a r k E n t r y N a m e > S e c r e t a r i a t B e l m o n t S t a k e s P P 0 0 : 0 0 : 0 8 . 4 < / B o o k M a r k E n t r y N a m e > < B o o k M a r k E x i t N a m e > S e c r e t a r i a t B e l m o n t S t a k e s P P 0 0 : 0 0 : 0 9 . 9 < / B o o k M a r k E x i t N a m e > < B o o k M a r k E n t r y P o s i t i o n > 8 4 0 0 < / B o o k M a r k E n t r y P o s i t i o n > < B o o k M a r k E x i t P o s i t i o n > 9 9 0 0 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 0 4 3 9 d b 0 f - e d 4 0 - 4 a 3 3 - 9 3 1 6 - 3 1 0 2 9 1 5 d 9 2 2 c < / I n t e r n a l I d > < N a m e > S e c r e t a r i a t B e l m o n t S t a k e s P P " M y G a l l a n t " e t 0 0 : 0 0 : 1 0 . 0 - 0 0 : 0 0 : 1 1 . 5 < / N a m e > < T e x t > " M y   G a l l a n t "   e t   " T w i c e   a   P r i n c e "     s o n t   s u r   l  e x t � r i e u r < / T e x t > < B o o k M a r k E n t r y N a m e > S e c r e t a r i a t B e l m o n t S t a k e s P P 0 0 : 0 0 : 1 0 . 0 < / B o o k M a r k E n t r y N a m e > < B o o k M a r k E x i t N a m e > S e c r e t a r i a t B e l m o n t S t a k e s P P 0 0 : 0 0 : 1 1 . 5 < / B o o k M a r k E x i t N a m e > < B o o k M a r k E n t r y P o s i t i o n > 1 0 0 0 0 < / B o o k M a r k E n t r y P o s i t i o n > < B o o k M a r k E x i t P o s i t i o n > 1 1 5 0 0 < / B o o k M a r k E x i t P o s i t i o n > < I s E x i t P o s i t i o n D e r i v e d > f a l s e < / I s E x i t P o s i t i o n D e r i v e d > < C a p t i o n S t y l e > < F o n t N a m e > C a l i b r i < / F o n t N a m e > < F o n t S t y l e > R e g u l a r < / F o n t S t y l e > < T e x t A l i g n S t y l e P r o p e r t y > l e f t < / T e x t A l i g n S t y l e P r o p e r t y > < F o n t C o l o r I n t e g e r > 1 6 7 7 7 2 1 5 < / F o n t C o l o r I n t e g e r > < B a c k g r o u n d C o l o r I n t e g e r > 0 < / B a c k g r o u n d C o l o r I n t e g e r > < C a p t i o n L o c a t i o n > V i d e o B o t t o m < / C a p t i o n L o c a t i o n > < / C a p t i o n S t y l e > < / C a p t i o n I t e m > < C a p t i o n I t e m > < I n t e r n a l I d > 7 2 7 f 0 1 f 9 - 6 3 8 e - 4 2 e 5 - 9 5 9 6 - 6 8 e c 3 4 f 3 a 3 6 4 < / I n t e r n a l I d > < N a m e > S e c r e t a r i a t B e l m o n t S t a k e s P P " S e c r e t a r i a t " A u n 0 0 : 0 0 : 1 1 . 6 - 0 0 : 0 0 : 1 3 . 6 < / N a m e > < T e x t > " S e c r e t a r i a t "   A   u n   b o n   d � b u t ,   s u r   l  i n t � r i e u r   < / T e x t > < B o o k M a r k E n t r y N a m e > S e c r e t a r i a t B e l m o n t S t a k e s P P 0 0 : 0 0 : 1 1 . 6 < / B o o k M a r k E n t r y N a m e > < B o o k M a r k E x i t N a m e > S e c r e t a r i a t B e l m o n t S t a k e s P P 0 0 : 0 0 : 1 3 . 6 < / B o o k M a r k E x i t N a m e > < B o o k M a r k E n t r y P o s i t i o n > 1 1 6 0 0 < / B o o k M a r k E n t r y P o s i t i o n > < B o o k M a r k E x i t P o s i t i o n > 1 3 6 0 0 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 d e b d 8 e 5 6 - 7 b 3 9 - 4 4 f 1 - 8 1 8 0 - d a 4 6 c 6 8 4 4 3 9 2 < / I n t e r n a l I d > < N a m e > S e c r e t a r i a t B e l m o n t S t a k e s P P " S e c r e t a r i a t " c o u r s m a i n t e n a n t 0 0 : 0 0 : 1 3 . 7 - 0 0 : 0 0 : 1 6 . 1 < / N a m e > < T e x t > " S e c r e t a r i a t "   c o u r s   m a i n t e n a n t   a v e c   l e s   l e a d e r s < / T e x t > < B o o k M a r k E n t r y N a m e > S e c r e t a r i a t B e l m o n t S t a k e s P P 0 0 : 0 0 : 1 3 . 7 < / B o o k M a r k E n t r y N a m e > < B o o k M a r k E x i t N a m e > S e c r e t a r i a t B e l m o n t S t a k e s P P 0 0 : 0 0 : 1 6 . 1 < / B o o k M a r k E x i t N a m e > < B o o k M a r k E n t r y P o s i t i o n > 1 3 7 0 0 < / B o o k M a r k E n t r y P o s i t i o n > < B o o k M a r k E x i t P o s i t i o n > 1 6 1 0 0 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 0 4 b f 5 0 1 5 - 5 1 6 b - 4 2 b 7 - b 1 e 1 - 1 8 8 a 5 2 6 2 8 4 6 9 < / I n t e r n a l I d > < N a m e > S e c r e t a r i a t B e l m o n t S t a k e s P P A p r � s l e p r e m i e r 0 0 : 0 0 : 1 6 . 3 - 0 0 : 0 0 : 1 8 . 3 < / N a m e > < T e x t > A p r � s   l e   p r e m i e r   t o u r   " S e c r e t a r i a t "   e s t   t o u j o u r s   �   l  i n t � r i e u r < / T e x t > < B o o k M a r k E n t r y N a m e > S e c r e t a r i a t B e l m o n t S t a k e s P P 0 0 : 0 0 : 1 6 . 3 < / B o o k M a r k E n t r y N a m e > < B o o k M a r k E x i t N a m e > S e c r e t a r i a t B e l m o n t S t a k e s P P 0 0 : 0 0 : 1 8 . 3 < / B o o k M a r k E x i t N a m e > < B o o k M a r k E n t r y P o s i t i o n > 1 6 3 0 0 < / B o o k M a r k E n t r y P o s i t i o n > < B o o k M a r k E x i t P o s i t i o n > 1 8 3 0 0 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 2 6 4 2 2 7 1 3 - 4 9 d f - 4 6 b 9 - 9 b b 2 - d 6 1 7 1 b 1 b 7 b 0 0 < / I n t e r n a l I d > < N a m e > S e c r e t a r i a t B e l m o n t S t a k e s P P " S h a m " e s t s u r 0 0 : 0 0 : 1 8 . 4 - 0 0 : 0 0 : 2 1 . 0 < / N a m e > < T e x t > " S h a m "   e s t   s u r   l  e x t � r i e u r   e t   a v a n c e   a v e c   f o r c e < / T e x t > < B o o k M a r k E n t r y N a m e > S e c r e t a r i a t B e l m o n t S t a k e s P P 0 0 : 0 0 : 1 8 . 4 < / B o o k M a r k E n t r y N a m e > < B o o k M a r k E x i t N a m e > S e c r e t a r i a t B e l m o n t S t a k e s P P 0 0 : 0 0 : 2 1 . 0 < / B o o k M a r k E x i t N a m e > < B o o k M a r k E n t r y P o s i t i o n > 1 8 4 0 0 < / B o o k M a r k E n t r y P o s i t i o n > < B o o k M a r k E x i t P o s i t i o n > 2 1 0 0 0 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 8 f 2 1 9 4 a 3 - f 4 c e - 4 8 8 b - 8 d 2 1 - 6 9 7 5 7 f 3 e e c c 9 < / I n t e r n a l I d > < N a m e > S e c r e t a r i a t B e l m o n t S t a k e s P P E t m a i n t e n a n t , c  e s t 0 0 : 0 0 : 2 1 . 1 - 0 0 : 0 0 : 2 4 . 9 < / N a m e > < T e x t > E t   m a i n t e n a n t ,   c  e s t   e n t r e   " S h a m "   e t   " S e c r e t a r i a t " < / T e x t > < B o o k M a r k E n t r y N a m e > S e c r e t a r i a t B e l m o n t S t a k e s P P 0 0 : 0 0 : 2 1 . 1 < / B o o k M a r k E n t r y N a m e > < B o o k M a r k E x i t N a m e > S e c r e t a r i a t B e l m o n t S t a k e s P P 0 0 : 0 0 : 2 4 . 9 < / B o o k M a r k E x i t N a m e > < B o o k M a r k E n t r y P o s i t i o n > 2 1 1 0 0 < / B o o k M a r k E n t r y P o s i t i o n > < B o o k M a r k E x i t P o s i t i o n > 2 4 9 0 0 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 6 d 8 3 6 e 8 4 - 5 9 b 0 - 4 f c 7 - 8 9 2 4 - c 9 a 5 9 b 2 3 e f 0 f < / I n t e r n a l I d > < N a m e > S e c r e t a r i a t B e l m o n t S t a k e s P P " S h a m " e t " S e c r e t a r i a t " 0 0 : 0 0 : 2 5 . 0 - 0 0 : 0 0 : 2 7 . 5 < / N a m e > < T e x t > " S h a m "   e t   " S e c r e t a r i a t "   e n s e m b l e   d a n s   l e   p r e m i e r   t o u r < / T e x t > < B o o k M a r k E n t r y N a m e > S e c r e t a r i a t B e l m o n t S t a k e s P P 0 0 : 0 0 : 2 5 . 0 < / B o o k M a r k E n t r y N a m e > < B o o k M a r k E x i t N a m e > S e c r e t a r i a t B e l m o n t S t a k e s P P 0 0 : 0 0 : 2 7 . 5 < / B o o k M a r k E x i t N a m e > < B o o k M a r k E n t r y P o s i t i o n > 2 5 0 0 0 < / B o o k M a r k E n t r y P o s i t i o n > < B o o k M a r k E x i t P o s i t i o n > 2 7 5 0 0 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 2 7 6 a b f 5 2 - 0 1 f 3 - 4 d 0 5 - 8 0 b 2 - c 8 0 f 3 2 1 d 1 9 5 c < / I n t e r n a l I d > < N a m e > S e c r e t a r i a t B e l m o n t S t a k e s P P " M y G a l l a n t " 0 0 : 0 0 : 2 7 . 6 - 0 0 : 0 0 : 2 9 . 6 < / N a m e > < T e x t > " M y   G a l l a n t "     e s t   t r o i s i � m e ,   d e r r i � r e   " S h a m "   e t   " S e c r e t a r i a t " < / T e x t > < B o o k M a r k E n t r y N a m e > S e c r e t a r i a t B e l m o n t S t a k e s P P 0 0 : 0 0 : 2 7 . 6 < / B o o k M a r k E n t r y N a m e > < B o o k M a r k E x i t N a m e > S e c r e t a r i a t B e l m o n t S t a k e s P P 0 0 : 0 0 : 2 9 . 6 < / B o o k M a r k E x i t N a m e > < B o o k M a r k E n t r y P o s i t i o n > 2 7 6 0 0 < / B o o k M a r k E n t r y P o s i t i o n > < B o o k M a r k E x i t P o s i t i o n > 2 9 6 0 0 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 6 f c 3 6 0 a 0 - c 2 3 c - 4 0 3 0 - 9 0 2 3 - 5 1 a 5 5 0 f 6 8 4 5 b < / I n t e r n a l I d > < N a m e > S e c r e t a r i a t B e l m o n t S t a k e s P P E n s u i t e " T w i c e a 0 0 : 0 0 : 2 9 . 7 - 0 0 : 0 0 : 3 3 . 6 < / N a m e > < T e x t > E n s u i t e   " T w i c e   a   P r i n c e "   e t   " P r i v a t e   S m i l e s "   s u i v e n t   d e r r i � r e < / T e x t > < B o o k M a r k E n t r y N a m e > S e c r e t a r i a t B e l m o n t S t a k e s P P 0 0 : 0 0 : 2 9 . 7 < / B o o k M a r k E n t r y N a m e > < B o o k M a r k E x i t N a m e > S e c r e t a r i a t B e l m o n t S t a k e s P P 0 0 : 0 0 : 3 3 . 6 < / B o o k M a r k E x i t N a m e > < B o o k M a r k E n t r y P o s i t i o n > 2 9 7 0 0 < / B o o k M a r k E n t r y P o s i t i o n > < B o o k M a r k E x i t P o s i t i o n > 3 3 6 0 0 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 5 7 0 2 a 6 1 8 - 2 0 a 3 - 4 f e 8 - a 9 1 f - f 4 e 7 b 8 9 3 8 3 d f < / I n t e r n a l I d > < N a m e > S e c r e t a r i a t B e l m o n t S t a k e s P P " S h a m " e t " S e c r e t a r i a t " 0 0 : 0 0 : 3 3 . 7 - 0 0 : 0 0 : 3 6 . 0 < / N a m e > < T e x t > " S h a m "   e t   " S e c r e t a r i a t "   a v e c   " S h a m "   s u r   l  e x t � r i e u r < / T e x t > < B o o k M a r k E n t r y N a m e > S e c r e t a r i a t B e l m o n t S t a k e s P P 0 0 : 0 0 : 3 3 . 7 < / B o o k M a r k E n t r y N a m e > < B o o k M a r k E x i t N a m e > S e c r e t a r i a t B e l m o n t S t a k e s P P 0 0 : 0 0 : 3 6 . 0 < / B o o k M a r k E x i t N a m e > < B o o k M a r k E n t r y P o s i t i o n > 3 3 7 0 0 < / B o o k M a r k E n t r y P o s i t i o n > < B o o k M a r k E x i t P o s i t i o n > 3 6 0 0 0 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 2 a c 3 a a 2 d - 0 4 6 f - 4 4 c a - a f e e - 6 2 d f 3 9 8 5 9 b b d < / I n t e r n a l I d > < N a m e > S e c r e t a r i a t B e l m o n t S t a k e s P P " S h a m " s  a v a n c e v e r s 0 0 : 0 0 : 3 6 . 1 - 0 0 : 0 0 : 3 8 . 8 < / N a m e > < T e x t > " S h a m "   s  a v a n c e   v e r s   l e   d e v a n t < / T e x t > < B o o k M a r k E n t r y N a m e > S e c r e t a r i a t B e l m o n t S t a k e s P P 0 0 : 0 0 : 3 6 . 1 < / B o o k M a r k E n t r y N a m e > < B o o k M a r k E x i t N a m e > S e c r e t a r i a t B e l m o n t S t a k e s P P 0 0 : 0 0 : 3 8 . 8 < / B o o k M a r k E x i t N a m e > < B o o k M a r k E n t r y P o s i t i o n > 3 6 1 0 0 < / B o o k M a r k E n t r y P o s i t i o n > < B o o k M a r k E x i t P o s i t i o n > 3 8 8 0 0 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 e 3 1 e e 3 3 c - f e 4 9 - 4 0 2 3 - a d b 0 - 7 c d d 2 1 0 1 2 8 f b < / I n t e r n a l I d > < N a m e > S e c r e t a r i a t B e l m o n t S t a k e s P P " S h a m " e t e n s u i t e 0 0 : 0 0 : 3 8 . 9 - 0 0 : 0 0 : 4 4 . 5 < / N a m e > < T e x t > " S h a m "   e t   e n s u i t e   " S e c r e t a r i a t "   A v e c   u n   � c a r t   d e   1 9   m � t r e s   s u r     " M y   G a l l a n t " < / T e x t > < B o o k M a r k E n t r y N a m e > S e c r e t a r i a t B e l m o n t S t a k e s P P 0 0 : 0 0 : 3 8 . 9 < / B o o k M a r k E n t r y N a m e > < B o o k M a r k E x i t N a m e > S e c r e t a r i a t B e l m o n t S t a k e s P P 0 0 : 0 0 : 4 4 . 5 < / B o o k M a r k E x i t N a m e > < B o o k M a r k E n t r y P o s i t i o n > 3 8 9 0 0 < / B o o k M a r k E n t r y P o s i t i o n > < B o o k M a r k E x i t P o s i t i o n > 4 4 5 0 0 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 0 2 f 2 3 b d a - c 7 7 3 - 4 3 4 0 - 8 4 2 d - c 2 c c 1 5 7 1 6 8 5 f < / I n t e r n a l I d > < N a m e > S e c r e t a r i a t B e l m o n t S t a k e s P P E n s u i t e " T w i c e a 0 0 : 0 0 : 4 4 . 6 - 0 0 : 0 0 : 4 8 . 0 < / N a m e > < T e x t > E n s u i t e   " T w i c e   a   P r i n c e "   e t   " P r i v a t e   S m i l e s "   e n   d e r n i e r < / T e x t > < B o o k M a r k E n t r y N a m e > S e c r e t a r i a t B e l m o n t S t a k e s P P 0 0 : 0 0 : 4 4 . 6 < / B o o k M a r k E n t r y N a m e > < B o o k M a r k E x i t N a m e > S e c r e t a r i a t B e l m o n t S t a k e s P P 0 0 : 0 0 : 4 8 . 0 < / B o o k M a r k E x i t N a m e > < B o o k M a r k E n t r y P o s i t i o n > 4 4 6 0 0 < / B o o k M a r k E n t r y P o s i t i o n > < B o o k M a r k E x i t P o s i t i o n > 4 8 0 0 0 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 4 b e e 6 1 0 8 - 1 8 4 4 - 4 9 8 b - a b 8 4 - a 3 c e 7 c 1 3 d b 4 e < / I n t e r n a l I d > < N a m e > S e c r e t a r i a t B e l m o n t S t a k e s P P " S h a m " e t " S e c r e t a r i a t " 0 0 : 0 0 : 4 8 . 1 - 0 0 : 0 0 : 5 0 . 0 < / N a m e > < T e x t > " S h a m "   e t   " S e c r e t a r i a t "   s u r   l e   p r e m i e r   t r o n � o n < / T e x t > < B o o k M a r k E n t r y N a m e > S e c r e t a r i a t B e l m o n t S t a k e s P P 0 0 : 0 0 : 4 8 . 1 < / B o o k M a r k E n t r y N a m e > < B o o k M a r k E x i t N a m e > S e c r e t a r i a t B e l m o n t S t a k e s P P 0 0 : 0 0 : 5 0 . 0 < / B o o k M a r k E x i t N a m e > < B o o k M a r k E n t r y P o s i t i o n > 4 8 1 0 0 < / B o o k M a r k E n t r y P o s i t i o n > < B o o k M a r k E x i t P o s i t i o n > 5 0 0 0 0 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 0 0 a a 3 0 3 f - 5 c a 7 - 4 1 f f - 8 e 1 0 - a 7 8 b b 0 8 0 3 e e 6 < / I n t e r n a l I d > < N a m e > S e c r e t a r i a t B e l m o n t S t a k e s P P I l s s o n t � 0 0 : 0 0 : 5 0 . 1 - 0 0 : 0 0 : 5 2 . 0 < / N a m e > < T e x t > I l s   s o n t   �   � g a l i t �   m a i n t e n a n t < / T e x t > < B o o k M a r k E n t r y N a m e > S e c r e t a r i a t B e l m o n t S t a k e s P P 0 0 : 0 0 : 5 0 . 1 < / B o o k M a r k E n t r y N a m e > < B o o k M a r k E x i t N a m e > S e c r e t a r i a t B e l m o n t S t a k e s P P 0 0 : 0 0 : 5 2 . 0 < / B o o k M a r k E x i t N a m e > < B o o k M a r k E n t r y P o s i t i o n > 5 0 1 0 0 < / B o o k M a r k E n t r y P o s i t i o n > < B o o k M a r k E x i t P o s i t i o n > 5 2 0 0 0 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 8 9 c 2 f a d 4 - 5 2 9 a - 4 f e 6 - a 7 1 3 - 0 b 2 b 3 5 b 9 7 8 e 9 < / I n t e r n a l I d > < N a m e > S e c r e t a r i a t B e l m o n t S t a k e s P P " S e c r e t a r i a t " � l  i n t � r i e u r , 0 0 : 0 0 : 5 2 . 0 - 0 0 : 0 0 : 5 4 . 5 < / N a m e > < T e x t > " S e c r e t a r i a t "   �   l  i n t � r i e u r ,   e s t   u n   p e u   e n   a v a n t < / T e x t > < B o o k M a r k E n t r y N a m e > S e c r e t a r i a t B e l m o n t S t a k e s P P 0 0 : 0 0 : 5 2 . 0 < / B o o k M a r k E n t r y N a m e > < B o o k M a r k E x i t N a m e > S e c r e t a r i a t B e l m o n t S t a k e s P P 0 0 : 0 0 : 5 4 . 5 < / B o o k M a r k E x i t N a m e > < B o o k M a r k E n t r y P o s i t i o n > 5 2 0 0 0 < / B o o k M a r k E n t r y P o s i t i o n > < B o o k M a r k E x i t P o s i t i o n > 5 4 5 0 0 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 9 3 b 0 c 9 d b - a b 9 b - 4 0 2 d - b 4 2 a - 4 3 f d 9 b b 3 f 1 4 2 < / I n t e r n a l I d > < N a m e > S e c r e t a r i a t B e l m o n t S t a k e s P P " S h a m " e s t � 0 0 : 0 0 : 5 4 . 5 - 0 0 : 0 0 : 5 7 . 0 < / N a m e > < T e x t > " S h a m "   e s t   �   l  e x t � r i e u r < / T e x t > < B o o k M a r k E n t r y N a m e > S e c r e t a r i a t B e l m o n t S t a k e s P P 0 0 : 0 0 : 5 4 . 5 < / B o o k M a r k E n t r y N a m e > < B o o k M a r k E x i t N a m e > S e c r e t a r i a t B e l m o n t S t a k e s P P 0 0 : 0 0 : 5 7 . 0 < / B o o k M a r k E x i t N a m e > < B o o k M a r k E n t r y P o s i t i o n > 5 4 5 0 0 < / B o o k M a r k E n t r y P o s i t i o n > < B o o k M a r k E x i t P o s i t i o n > 5 7 0 0 0 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 f d d a 7 5 5 8 - b 4 f 2 - 4 0 a c - a 3 8 9 - 8 3 8 8 7 1 7 0 3 f 3 7 < / I n t e r n a l I d > < N a m e > S e c r e t a r i a t B e l m o n t S t a k e s P P " S h a m e t " S e c r e t a r i a t " 0 0 : 0 0 : 5 7 . 1 - 0 0 : 0 1 : 0 1 . 0 < / N a m e > < T e x t > " S h a m   e t   " S e c r e t a r i a t "   o n t   u n e   a v a n c e   d e   2 4   m � t r e s < / T e x t > < B o o k M a r k E n t r y N a m e > S e c r e t a r i a t B e l m o n t S t a k e s P P 0 0 : 0 0 : 5 7 . 1 < / B o o k M a r k E n t r y N a m e > < B o o k M a r k E x i t N a m e > S e c r e t a r i a t B e l m o n t S t a k e s P P 0 0 : 0 1 : 0 1 . 0 < / B o o k M a r k E x i t N a m e > < B o o k M a r k E n t r y P o s i t i o n > 5 7 1 0 0 < / B o o k M a r k E n t r y P o s i t i o n > < B o o k M a r k E x i t P o s i t i o n > 6 1 0 0 0 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 1 0 5 e f 2 4 d - 7 8 5 d - 4 a e a - a b 7 a - 8 4 1 3 f 0 e 0 3 a b 9 < / I n t e r n a l I d > < N a m e > S e c r e t a r i a t B e l m o n t S t a k e s P P " M y G a l l a n t " , e n 0 0 : 0 1 : 0 1 . 1 - 0 0 : 0 1 : 0 4 . 0 < / N a m e > < T e x t > " M y   G a l l a n t " ,   e n   t r o i s i � m e   p o s i t i o n ,   e t     " T w i c e   a   P r i n c e "   q u a t r i � m e < / T e x t > < B o o k M a r k E n t r y N a m e > S e c r e t a r i a t B e l m o n t S t a k e s P P 0 0 : 0 1 : 0 1 . 1 < / B o o k M a r k E n t r y N a m e > < B o o k M a r k E x i t N a m e > S e c r e t a r i a t B e l m o n t S t a k e s P P 0 0 : 0 1 : 0 4 . 0 < / B o o k M a r k E x i t N a m e > < B o o k M a r k E n t r y P o s i t i o n > 6 1 1 0 0 < / B o o k M a r k E n t r y P o s i t i o n > < B o o k M a r k E x i t P o s i t i o n > 6 4 0 0 0 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 6 d 7 9 e 8 c 7 - 5 1 6 2 - 4 f 0 5 - 9 5 9 9 - 9 4 c b 0 8 2 e c 0 0 9 < / I n t e r n a l I d > < N a m e > S e c r e t a r i a t B e l m o n t S t a k e s P P E t d e r r i � r e 0 0 : 0 1 : 0 4 . 1 - 0 0 : 0 1 : 0 6 . 0 < / N a m e > < T e x t > E t   d e r r i � r e     " P r i v a t e   S m i l e s "   < / T e x t > < B o o k M a r k E n t r y N a m e > S e c r e t a r i a t B e l m o n t S t a k e s P P 0 0 : 0 1 : 0 4 . 1 < / B o o k M a r k E n t r y N a m e > < B o o k M a r k E x i t N a m e > S e c r e t a r i a t B e l m o n t S t a k e s P P 0 0 : 0 1 : 0 6 . 0 < / B o o k M a r k E x i t N a m e > < B o o k M a r k E n t r y P o s i t i o n > 6 4 1 0 0 < / B o o k M a r k E n t r y P o s i t i o n > < B o o k M a r k E x i t P o s i t i o n > 6 6 0 0 0 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 8 a a c 6 f f 2 - f 8 5 2 - 4 1 4 8 - b f c 6 - f d 0 4 0 2 5 7 a 1 b 5 < / I n t e r n a l I d > < N a m e > S e c r e t a r i a t B e l m o n t S t a k e s P P " S e c r e t a r i a t " e t " S h a m " 0 0 : 0 1 : 0 6 . 1 - 0 0 : 0 1 : 0 8 . 5 < / N a m e > < T e x t > " S e c r e t a r i a t "   e t   " S h a m "   c o n t i n u e   e n   a v a n t   < / T e x t > < B o o k M a r k E n t r y N a m e > S e c r e t a r i a t B e l m o n t S t a k e s P P 0 0 : 0 1 : 0 6 . 1 < / B o o k M a r k E n t r y N a m e > < B o o k M a r k E x i t N a m e > S e c r e t a r i a t B e l m o n t S t a k e s P P 0 0 : 0 1 : 0 8 . 5 < / B o o k M a r k E x i t N a m e > < B o o k M a r k E n t r y P o s i t i o n > 6 6 1 0 0 < / B o o k M a r k E n t r y P o s i t i o n > < B o o k M a r k E x i t P o s i t i o n > 6 8 5 0 0 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 7 9 6 3 5 7 4 4 - 8 5 3 d - 4 1 9 c - 9 f 5 a - 1 0 7 5 6 e 4 b e 8 4 9 < / I n t e r n a l I d > < N a m e > S e c r e t a r i a t B e l m o n t S t a k e s P P " S e c r e t a r i a t " d e v i a n c e 0 0 : 0 1 : 0 8 . 6 - 0 0 : 0 1 : 1 2 . 2 < / N a m e > < T e x t > " S e c r e t a r i a t "   d e v i a n c e     " S h a m "   p a r   3 . 5   m � t r e s < / T e x t > < B o o k M a r k E n t r y N a m e > S e c r e t a r i a t B e l m o n t S t a k e s P P 0 0 : 0 1 : 0 8 . 6 < / B o o k M a r k E n t r y N a m e > < B o o k M a r k E x i t N a m e > S e c r e t a r i a t B e l m o n t S t a k e s P P 0 0 : 0 1 : 1 2 . 2 < / B o o k M a r k E x i t N a m e > < B o o k M a r k E n t r y P o s i t i o n > 6 8 6 0 0 < / B o o k M a r k E n t r y P o s i t i o n > < B o o k M a r k E x i t P o s i t i o n > 7 2 2 0 0 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 3 a 1 f 7 1 a a - 5 c 4 1 - 4 c a 3 - 9 5 0 0 - 0 8 e 1 6 8 6 6 4 7 4 5 < / I n t e r n a l I d > < N a m e > S e c r e t a r i a t B e l m o n t S t a k e s P P " S e c r e t a r i a t " c o n t i n u e d  a u g m e n t e r 0 0 : 0 1 : 1 2 . 3 - 0 0 : 0 1 : 2 1 . 9 < / N a m e > < T e x t > " S e c r e t a r i a t "   c o n t i n u e   d  a u g m e n t e r   s o n   a v a n c e < / T e x t > < B o o k M a r k E n t r y N a m e > S e c r e t a r i a t B e l m o n t S t a k e s P P 0 0 : 0 1 : 1 2 . 3 < / B o o k M a r k E n t r y N a m e > < B o o k M a r k E x i t N a m e > S e c r e t a r i a t B e l m o n t S t a k e s P P 0 0 : 0 1 : 2 1 . 9 < / B o o k M a r k E x i t N a m e > < B o o k M a r k E n t r y P o s i t i o n > 7 2 3 0 0 < / B o o k M a r k E n t r y P o s i t i o n > < B o o k M a r k E x i t P o s i t i o n > 8 1 9 0 0 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 5 0 0 e 5 b 6 8 - c 2 9 8 - 4 8 f 0 - 9 0 3 7 - f 4 c c 8 e 7 6 8 3 3 e < / I n t e r n a l I d > < N a m e > S e c r e t a r i a t B e l m o n t S t a k e s P P " S e c r e t a r i a t " c o n t i n u e e n c o r e 0 0 : 0 1 : 2 2 . 0 - 0 0 : 0 1 : 2 9 . 0 < / N a m e > < T e x t > " S e c r e t a r i a t "   c o n t i n u e   e n c o r e   p l u s   d  a u g m e n t e r   s o n   a v a n c e < / T e x t > < B o o k M a r k E n t r y N a m e > S e c r e t a r i a t B e l m o n t S t a k e s P P 0 0 : 0 1 : 2 2 . 0 < / B o o k M a r k E n t r y N a m e > < B o o k M a r k E x i t N a m e > S e c r e t a r i a t B e l m o n t S t a k e s P P 0 0 : 0 1 : 2 9 . 0 < / B o o k M a r k E x i t N a m e > < B o o k M a r k E n t r y P o s i t i o n > 8 2 0 0 0 < / B o o k M a r k E n t r y P o s i t i o n > < B o o k M a r k E x i t P o s i t i o n > 8 9 0 0 0 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 9 5 4 9 6 5 9 6 - e f c 9 - 4 1 8 f - 8 0 1 6 - 1 6 d 8 2 0 6 e 3 7 6 b < / I n t e r n a l I d > < N a m e > S e c r e t a r i a t B e l m o n t S t a k e s P P A u t o u r n a n t " S e c r e t a r i a t " 0 0 : 0 1 : 3 0 . 1 - 0 0 : 0 1 : 3 8 . 0 < / N a m e > < T e x t > A u   t o u r n a n t   " S e c r e t a r i a t "   d e v i e n t   u l t r a - r a p i d e   < / T e x t > < B o o k M a r k E n t r y N a m e > S e c r e t a r i a t B e l m o n t S t a k e s P P 0 0 : 0 1 : 3 0 . 1 < / B o o k M a r k E n t r y N a m e > < B o o k M a r k E x i t N a m e > S e c r e t a r i a t B e l m o n t S t a k e s P P 0 0 : 0 1 : 3 8 . 0 < / B o o k M a r k E x i t N a m e > < B o o k M a r k E n t r y P o s i t i o n > 9 0 1 0 0 < / B o o k M a r k E n t r y P o s i t i o n > < B o o k M a r k E x i t P o s i t i o n > 9 8 0 0 0 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 9 c 8 9 4 1 3 1 - 5 8 9 2 - 4 6 9 7 - a 1 c 0 - e 3 a 9 0 7 2 8 a f c 8 < / I n t e r n a l I d > < N a m e > S e c r e t a r i a t B e l m o n t S t a k e s P P " S e c r e t a r i a t " a v a n c e l i t t � r a l e m e n t 0 0 : 0 1 : 3 8 . 1 - 0 0 : 0 1 : 4 6 . 0 < / N a m e > < T e x t > " S e c r e t a r i a t "   a v a n c e   l i t t � r a l e m e n t   c o m m e   u n e   i n c r o y a b l e   m a c h i n e < / T e x t > < B o o k M a r k E n t r y N a m e > S e c r e t a r i a t B e l m o n t S t a k e s P P 0 0 : 0 1 : 3 8 . 1 < / B o o k M a r k E n t r y N a m e > < B o o k M a r k E x i t N a m e > S e c r e t a r i a t B e l m o n t S t a k e s P P 0 0 : 0 1 : 4 6 . 0 < / B o o k M a r k E x i t N a m e > < B o o k M a r k E n t r y P o s i t i o n > 9 8 1 0 0 < / B o o k M a r k E n t r y P o s i t i o n > < B o o k M a r k E x i t P o s i t i o n > 1 0 6 0 0 0 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 3 4 8 9 e 1 9 c - 0 d 2 3 - 4 a 2 3 - 9 a 8 a - b 6 8 1 7 a 4 7 e d e 8 < / I n t e r n a l I d > < N a m e > S e c r e t a r i a t B e l m o n t S t a k e s P P " S e c r e t a r i a t " a u n e 0 0 : 0 1 : 4 6 . 1 - 0 0 : 0 1 : 4 9 . 0 < / N a m e > < T e x t > " S e c r e t a r i a t "   a   u n e   a v a n c e   d e   2 9   m � t r e s < / T e x t > < B o o k M a r k E n t r y N a m e > S e c r e t a r i a t B e l m o n t S t a k e s P P 0 0 : 0 1 : 4 6 . 1 < / B o o k M a r k E n t r y N a m e > < B o o k M a r k E x i t N a m e > S e c r e t a r i a t B e l m o n t S t a k e s P P 0 0 : 0 1 : 4 9 . 0 < / B o o k M a r k E x i t N a m e > < B o o k M a r k E n t r y P o s i t i o n > 1 0 6 1 0 0 < / B o o k M a r k E n t r y P o s i t i o n > < B o o k M a r k E x i t P o s i t i o n > 1 0 9 0 0 0 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 6 1 d 8 9 3 5 4 - 3 a 5 2 - 4 b 4 6 - b b 9 f - b 9 3 b 8 c 8 0 c 8 9 9 < / I n t e r n a l I d > < N a m e > S e c r e t a r i a t B e l m o n t S t a k e s P P " S e c r e t a r i a t " a m a i n t e n a n t 0 0 : 0 1 : 4 9 . 1 - 0 0 : 0 1 : 5 1 . 0 < / N a m e > < T e x t > " S e c r e t a r i a t "   a   m a i n t e n a n t   u n e   a v a n c e   d e   3 4   m � t r e s < / T e x t > < B o o k M a r k E n t r y N a m e > S e c r e t a r i a t B e l m o n t S t a k e s P P 0 0 : 0 1 : 4 9 . 1 < / B o o k M a r k E n t r y N a m e > < B o o k M a r k E x i t N a m e > S e c r e t a r i a t B e l m o n t S t a k e s P P 0 0 : 0 1 : 5 1 . 0 < / B o o k M a r k E x i t N a m e > < B o o k M a r k E n t r y P o s i t i o n > 1 0 9 1 0 0 < / B o o k M a r k E n t r y P o s i t i o n > < B o o k M a r k E x i t P o s i t i o n > 1 1 1 0 0 0 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 c 7 a 9 a a 9 f - c b 6 f - 4 0 0 8 - b 0 0 8 - 4 7 4 b 0 0 7 1 4 1 8 1 < / I n t e r n a l I d > < N a m e > S e c r e t a r i a t B e l m o n t S t a k e s P P " S h a m " e s t e n 0 0 : 0 1 : 5 1 . 1 - 0 0 : 0 1 : 5 4 . 0 < / N a m e > < T e x t > " S h a m "   e s t   e n   t r a i n   d e   r a l e n t i r     < / T e x t > < B o o k M a r k E n t r y N a m e > S e c r e t a r i a t B e l m o n t S t a k e s P P 0 0 : 0 1 : 5 1 . 1 < / B o o k M a r k E n t r y N a m e > < B o o k M a r k E x i t N a m e > S e c r e t a r i a t B e l m o n t S t a k e s P P 0 0 : 0 1 : 5 4 . 0 < / B o o k M a r k E x i t N a m e > < B o o k M a r k E n t r y P o s i t i o n > 1 1 1 1 0 0 < / B o o k M a r k E n t r y P o s i t i o n > < B o o k M a r k E x i t P o s i t i o n > 1 1 4 0 0 0 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 9 4 a 1 5 b 6 5 - c 0 1 f - 4 5 e 7 - a d 7 7 - 2 e 4 9 d 4 a f 9 2 8 9 < / I n t e r n a l I d > < N a m e > S e c r e t a r i a t B e l m o n t S t a k e s P P E t " S e c r e t a r i a t " � l a r g i t 0 0 : 0 1 : 5 4 . 1 - 0 0 : 0 1 : 5 9 . 0 < / N a m e > < T e x t > E t   " S e c r e t a r i a t "   � l a r g i t   e n c o r e   p l u s   s o n   a v a n c e < / T e x t > < B o o k M a r k E n t r y N a m e > S e c r e t a r i a t B e l m o n t S t a k e s P P 0 0 : 0 1 : 5 4 . 1 < / B o o k M a r k E n t r y N a m e > < B o o k M a r k E x i t N a m e > S e c r e t a r i a t B e l m o n t S t a k e s P P 0 0 : 0 1 : 5 9 . 0 < / B o o k M a r k E x i t N a m e > < B o o k M a r k E n t r y P o s i t i o n > 1 1 4 1 0 0 < / B o o k M a r k E n t r y P o s i t i o n > < B o o k M a r k E x i t P o s i t i o n > 1 1 9 0 0 0 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 d 9 7 1 9 c a 9 - 6 5 a f - 4 e 3 c - a a d 2 - a 4 7 d a 7 f b 6 8 1 5 < / I n t e r n a l I d > < N a m e > S e c r e t a r i a t B e l m o n t S t a k e s P P " S e c r e t a r i a t " e s t t o u t 0 0 : 0 1 : 5 9 . 1 - 0 0 : 0 2 : 0 3 . 0 < / N a m e > < T e x t > " S e c r e t a r i a t "   e s t   t o u t   s e u l ,   �   p l u s   d e   1 0 0   m � t r e s   d  a v a n c e   s u r   l e   d e r n i e r   c h e v a l < / T e x t > < B o o k M a r k E n t r y N a m e > S e c r e t a r i a t B e l m o n t S t a k e s P P 0 0 : 0 1 : 5 9 . 1 < / B o o k M a r k E n t r y N a m e > < B o o k M a r k E x i t N a m e > S e c r e t a r i a t B e l m o n t S t a k e s P P 0 0 : 0 2 : 0 3 . 0 < / B o o k M a r k E x i t N a m e > < B o o k M a r k E n t r y P o s i t i o n > 1 1 9 1 0 0 < / B o o k M a r k E n t r y P o s i t i o n > < B o o k M a r k E x i t P o s i t i o n > 1 2 3 0 0 0 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 2 3 e 3 4 c a 9 - 6 b 8 1 - 4 0 3 e - 9 0 8 8 - b c 1 4 2 3 5 a 5 5 4 3 < / I n t e r n a l I d > < N a m e > S e c r e t a r i a t B e l m o n t S t a k e s P P " S e c r e t a r i a t " a u n e 0 0 : 0 2 : 0 3 . 0 - 0 0 : 0 2 : 0 5 . 0 < / N a m e > < T e x t > " S e c r e t a r i a t "   a   u n e   a v a n c e   a b s o l u m e n t   i n c r o y a b l e < / T e x t > < B o o k M a r k E n t r y N a m e > S e c r e t a r i a t B e l m o n t S t a k e s P P 0 0 : 0 2 : 0 3 . 0 < / B o o k M a r k E n t r y N a m e > < B o o k M a r k E x i t N a m e > S e c r e t a r i a t B e l m o n t S t a k e s P P 0 0 : 0 2 : 0 5 . 0 < / B o o k M a r k E x i t N a m e > < B o o k M a r k E n t r y P o s i t i o n > 1 2 3 0 0 0 < / B o o k M a r k E n t r y P o s i t i o n > < B o o k M a r k E x i t P o s i t i o n > 1 2 5 0 0 0 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 2 7 2 d c 0 0 7 - 1 7 f 2 - 4 b 6 d - a d 9 6 - 5 0 c 4 9 f 0 7 a 7 d 7 < / I n t e r n a l I d > < N a m e > S e c r e t a r i a t B e l m o n t S t a k e s P P " S e c r e t a r i a t " a u n e 0 0 : 0 2 : 0 5 . 1 - 0 0 : 0 2 : 1 4 . 0 < / N a m e > < T e x t > " S e c r e t a r i a t "   a   u n e   a v a n c e   d e   4 4   m � t r e s < / T e x t > < B o o k M a r k E n t r y N a m e > S e c r e t a r i a t B e l m o n t S t a k e s P P 0 0 : 0 2 : 0 5 . 1 < / B o o k M a r k E n t r y N a m e > < B o o k M a r k E x i t N a m e > S e c r e t a r i a t B e l m o n t S t a k e s P P 0 0 : 0 2 : 1 4 . 0 < / B o o k M a r k E x i t N a m e > < B o o k M a r k E n t r y P o s i t i o n > 1 2 5 1 0 0 < / B o o k M a r k E n t r y P o s i t i o n > < B o o k M a r k E x i t P o s i t i o n > 1 3 4 0 0 0 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 f a 5 8 5 1 5 e - f 7 7 e - 4 8 9 f - 8 e 9 2 - 9 6 5 1 5 7 a 5 8 2 1 4 < / I n t e r n a l I d > < N a m e > S e c r e t a r i a t B e l m o n t S t a k e s P P " S e c r e t a r i a t " s u r l e 0 0 : 0 2 : 1 4 . 1 - 0 0 : 0 2 : 2 3 . 0 < / N a m e > < T e x t > " S e c r e t a r i a t "   s u r   l e   d e r n i e r   t r o n � o n   a   u n e   a v a n c e   d e   5 3 . 6   m � t r e s < / T e x t > < B o o k M a r k E n t r y N a m e > S e c r e t a r i a t B e l m o n t S t a k e s P P 0 0 : 0 2 : 1 4 . 1 < / B o o k M a r k E n t r y N a m e > < B o o k M a r k E x i t N a m e > S e c r e t a r i a t B e l m o n t S t a k e s P P 0 0 : 0 2 : 2 3 . 0 < / B o o k M a r k E x i t N a m e > < B o o k M a r k E n t r y P o s i t i o n > 1 3 4 1 0 0 < / B o o k M a r k E n t r y P o s i t i o n > < B o o k M a r k E x i t P o s i t i o n > 1 4 3 0 0 0 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 7 2 c 6 1 2 3 c - 4 c d 5 - 4 0 5 9 - b 5 2 2 - 8 0 6 c 9 e 0 6 7 9 1 8 < / I n t e r n a l I d > < N a m e > S e c r e t a r i a t B e l m o n t S t a k e s P P " S e c r e t a r i a t " v a g a g n e r 0 0 : 0 2 : 2 3 . 1 - 0 0 : 0 2 : 2 7 . 0 < / N a m e > < T e x t > " S e c r e t a r i a t "   v a   g a g n e r   s e s   t r o i s   c o u r o n n e s < / T e x t > < B o o k M a r k E n t r y N a m e > S e c r e t a r i a t B e l m o n t S t a k e s P P 0 0 : 0 2 : 2 3 . 1 < / B o o k M a r k E n t r y N a m e > < B o o k M a r k E x i t N a m e > S e c r e t a r i a t B e l m o n t S t a k e s P P 0 0 : 0 2 : 2 7 . 0 < / B o o k M a r k E x i t N a m e > < B o o k M a r k E n t r y P o s i t i o n > 1 4 3 1 0 0 < / B o o k M a r k E n t r y P o s i t i o n > < B o o k M a r k E x i t P o s i t i o n > 1 4 7 0 0 0 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 b 9 3 e 1 6 7 7 - e e 6 2 - 4 9 3 a - b 8 1 7 - 6 4 4 d 0 9 6 b 4 f d e < / I n t e r n a l I d > < N a m e > S e c r e t a r i a t B e l m o n t S t a k e s P P " S e c r e t a r i a t " P a s s e l a 0 0 : 0 2 : 2 7 . 1 - 0 0 : 0 2 : 3 2 . 0 < / N a m e > < T e x t > " S e c r e t a r i a t "   P a s s e   l a   l i g n e   d  a r r i v � e ,   a p r � s   u n e   c o u r s e   i n c r o y a b l e < / T e x t > < B o o k M a r k E n t r y N a m e > S e c r e t a r i a t B e l m o n t S t a k e s P P 0 0 : 0 2 : 2 7 . 1 < / B o o k M a r k E n t r y N a m e > < B o o k M a r k E x i t N a m e > S e c r e t a r i a t B e l m o n t S t a k e s P P 0 0 : 0 2 : 3 2 . 0 < / B o o k M a r k E x i t N a m e > < B o o k M a r k E n t r y P o s i t i o n > 1 4 7 1 0 0 < / B o o k M a r k E n t r y P o s i t i o n > < B o o k M a r k E x i t P o s i t i o n > 1 5 2 0 0 0 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 6 4 8 a e e 7 d - 1 d f 4 - 4 2 d 7 - 9 7 5 3 - 1 6 3 b 4 d e 6 d b c 1 < / I n t e r n a l I d > < N a m e > S e c r e t a r i a t B e l m o n t S t a k e s P P S e c r e t a r i a t " G a g n e p a r 0 0 : 0 2 : 3 2 . 1 - 0 0 : 0 2 : 4 5 . 0 < / N a m e > < T e x t > S e c r e t a r i a t "   G a g n e   p a r   6 1   m � t r e s < / T e x t > < B o o k M a r k E n t r y N a m e > S e c r e t a r i a t B e l m o n t S t a k e s P P 0 0 : 0 2 : 3 2 . 1 < / B o o k M a r k E n t r y N a m e > < B o o k M a r k E x i t N a m e > S e c r e t a r i a t B e l m o n t S t a k e s P P 0 0 : 0 2 : 4 5 . 0 < / B o o k M a r k E x i t N a m e > < B o o k M a r k E n t r y P o s i t i o n > 1 5 2 1 0 0 < / B o o k M a r k E n t r y P o s i t i o n > < B o o k M a r k E x i t P o s i t i o n > 1 6 5 0 0 0 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I n t e r n a l I d > 3 8 9 5 9 3 2 7 - 2 d 5 a - 4 0 5 4 - 8 0 7 f - 8 1 c 1 7 2 3 7 7 4 8 e < / I n t e r n a l I d > < N a m e > S e c r e t a r i a t B e l m o n t S t a k e s P P " S e c r e t a r i a t " f i n i a v e c 0 0 : 0 2 : 4 5 . 0 - 0 0 : 0 2 : 4 8 . 0 < / N a m e > < T e x t > " S e c r e t a r i a t "   f i n i   a v e c   l e   m e i l l e u r   t e m p s   d e   t o u t e   l  h i s t o i r e   d e s   c o u r s e s   d e   c h e v a u x < / T e x t > < B o o k M a r k E n t r y N a m e > S e c r e t a r i a t B e l m o n t S t a k e s P P 0 0 : 0 2 : 4 5 . 0 < / B o o k M a r k E n t r y N a m e > < B o o k M a r k E x i t N a m e > S e c r e t a r i a t B e l m o n t S t a k e s P P 0 0 : 0 2 : 4 8 . 0 < / B o o k M a r k E x i t N a m e > < B o o k M a r k E n t r y P o s i t i o n > 1 6 5 0 0 0 < / B o o k M a r k E n t r y P o s i t i o n > < B o o k M a r k E x i t P o s i t i o n > 1 6 8 0 0 0 < / B o o k M a r k E x i t P o s i t i o n > < I s E x i t P o s i t i o n D e r i v e d > f a l s e < / I s E x i t P o s i t i o n D e r i v e d > < C a p t i o n S t y l e > < F o n t N a m e > C a l i b r i < / F o n t N a m e > < F o n t S t y l e > R e g u l a r < / F o n t S t y l e > < T e x t A l i g n S t y l e P r o p e r t y > l e f t < / T e x t A l i g n S t y l e P r o p e r t y > < F o n t C o l o r I n t e g e r > 1 6 7 7 7 2 1 5 < / F o n t C o l o r I n t e g e r > < B a c k g r o u n d C o l o r I n t e g e r > 0 < / B a c k g r o u n d C o l o r I n t e g e r > < C a p t i o n L o c a t i o n > S l i d e B o t t o m < / C a p t i o n L o c a t i o n > < / C a p t i o n S t y l e > < / C a p t i o n I t e m > < / C a p t i o n I t e m s > < / C a p t i o n I t e m s L i s t > 
</file>

<file path=customXml/itemProps1.xml><?xml version="1.0" encoding="utf-8"?>
<ds:datastoreItem xmlns:ds="http://schemas.openxmlformats.org/officeDocument/2006/customXml" ds:itemID="{53BE84A3-1442-4537-AD00-513484DE435D}">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6590</TotalTime>
  <Words>3012</Words>
  <Application>Microsoft Office PowerPoint</Application>
  <PresentationFormat>On-screen Show (4:3)</PresentationFormat>
  <Paragraphs>430</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Jim</dc:creator>
  <cp:lastModifiedBy>Jonathan Hill</cp:lastModifiedBy>
  <cp:revision>822</cp:revision>
  <dcterms:created xsi:type="dcterms:W3CDTF">2014-02-14T23:59:38Z</dcterms:created>
  <dcterms:modified xsi:type="dcterms:W3CDTF">2019-09-13T23:17:56Z</dcterms:modified>
</cp:coreProperties>
</file>