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58" r:id="rId3"/>
    <p:sldId id="257" r:id="rId4"/>
    <p:sldId id="259" r:id="rId5"/>
    <p:sldId id="262" r:id="rId6"/>
    <p:sldId id="260" r:id="rId7"/>
    <p:sldId id="261" r:id="rId8"/>
    <p:sldId id="264"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9" r:id="rId33"/>
    <p:sldId id="290" r:id="rId34"/>
    <p:sldId id="291" r:id="rId35"/>
    <p:sldId id="292" r:id="rId36"/>
    <p:sldId id="293" r:id="rId37"/>
    <p:sldId id="294"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4" d="100"/>
          <a:sy n="84" d="100"/>
        </p:scale>
        <p:origin x="81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7C6F2399-FBC3-40F4-AD6E-2353BCAF8F35}" type="datetimeFigureOut">
              <a:rPr lang="en-US" smtClean="0"/>
              <a:t>12/13/2015</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4DA1621E-60A4-4D07-A395-00CF14D564F5}" type="slidenum">
              <a:rPr lang="en-US" smtClean="0"/>
              <a:t>‹#›</a:t>
            </a:fld>
            <a:endParaRPr lang="en-US"/>
          </a:p>
        </p:txBody>
      </p:sp>
    </p:spTree>
    <p:extLst>
      <p:ext uri="{BB962C8B-B14F-4D97-AF65-F5344CB8AC3E}">
        <p14:creationId xmlns:p14="http://schemas.microsoft.com/office/powerpoint/2010/main" val="217393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6F2399-FBC3-40F4-AD6E-2353BCAF8F35}" type="datetimeFigureOut">
              <a:rPr lang="en-US" smtClean="0"/>
              <a:t>12/13/2015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A1621E-60A4-4D07-A395-00CF14D564F5}" type="slidenum">
              <a:rPr lang="en-US" smtClean="0"/>
              <a:t>‹#›</a:t>
            </a:fld>
            <a:endParaRPr lang="en-US"/>
          </a:p>
        </p:txBody>
      </p:sp>
    </p:spTree>
    <p:extLst>
      <p:ext uri="{BB962C8B-B14F-4D97-AF65-F5344CB8AC3E}">
        <p14:creationId xmlns:p14="http://schemas.microsoft.com/office/powerpoint/2010/main" val="4193970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7C6F2399-FBC3-40F4-AD6E-2353BCAF8F35}" type="datetimeFigureOut">
              <a:rPr lang="en-US" smtClean="0"/>
              <a:t>12/13/2015</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4DA1621E-60A4-4D07-A395-00CF14D564F5}" type="slidenum">
              <a:rPr lang="en-US" smtClean="0"/>
              <a:t>‹#›</a:t>
            </a:fld>
            <a:endParaRPr lang="en-US"/>
          </a:p>
        </p:txBody>
      </p:sp>
    </p:spTree>
    <p:extLst>
      <p:ext uri="{BB962C8B-B14F-4D97-AF65-F5344CB8AC3E}">
        <p14:creationId xmlns:p14="http://schemas.microsoft.com/office/powerpoint/2010/main" val="1858705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7C6F2399-FBC3-40F4-AD6E-2353BCAF8F35}" type="datetimeFigureOut">
              <a:rPr lang="en-US" smtClean="0"/>
              <a:t>12/13/2015</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4DA1621E-60A4-4D07-A395-00CF14D564F5}"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522857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7C6F2399-FBC3-40F4-AD6E-2353BCAF8F35}" type="datetimeFigureOut">
              <a:rPr lang="en-US" smtClean="0"/>
              <a:t>12/13/2015</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4DA1621E-60A4-4D07-A395-00CF14D564F5}" type="slidenum">
              <a:rPr lang="en-US" smtClean="0"/>
              <a:t>‹#›</a:t>
            </a:fld>
            <a:endParaRPr lang="en-US"/>
          </a:p>
        </p:txBody>
      </p:sp>
    </p:spTree>
    <p:extLst>
      <p:ext uri="{BB962C8B-B14F-4D97-AF65-F5344CB8AC3E}">
        <p14:creationId xmlns:p14="http://schemas.microsoft.com/office/powerpoint/2010/main" val="527073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7C6F2399-FBC3-40F4-AD6E-2353BCAF8F35}" type="datetimeFigureOut">
              <a:rPr lang="en-US" smtClean="0"/>
              <a:t>12/13/2015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A1621E-60A4-4D07-A395-00CF14D564F5}" type="slidenum">
              <a:rPr lang="en-US" smtClean="0"/>
              <a:t>‹#›</a:t>
            </a:fld>
            <a:endParaRPr lang="en-US"/>
          </a:p>
        </p:txBody>
      </p:sp>
    </p:spTree>
    <p:extLst>
      <p:ext uri="{BB962C8B-B14F-4D97-AF65-F5344CB8AC3E}">
        <p14:creationId xmlns:p14="http://schemas.microsoft.com/office/powerpoint/2010/main" val="3080504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7C6F2399-FBC3-40F4-AD6E-2353BCAF8F35}" type="datetimeFigureOut">
              <a:rPr lang="en-US" smtClean="0"/>
              <a:t>12/13/2015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A1621E-60A4-4D07-A395-00CF14D564F5}" type="slidenum">
              <a:rPr lang="en-US" smtClean="0"/>
              <a:t>‹#›</a:t>
            </a:fld>
            <a:endParaRPr lang="en-US"/>
          </a:p>
        </p:txBody>
      </p:sp>
    </p:spTree>
    <p:extLst>
      <p:ext uri="{BB962C8B-B14F-4D97-AF65-F5344CB8AC3E}">
        <p14:creationId xmlns:p14="http://schemas.microsoft.com/office/powerpoint/2010/main" val="2491521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6F2399-FBC3-40F4-AD6E-2353BCAF8F35}" type="datetimeFigureOut">
              <a:rPr lang="en-US" smtClean="0"/>
              <a:t>12/13/2015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A1621E-60A4-4D07-A395-00CF14D564F5}" type="slidenum">
              <a:rPr lang="en-US" smtClean="0"/>
              <a:t>‹#›</a:t>
            </a:fld>
            <a:endParaRPr lang="en-US"/>
          </a:p>
        </p:txBody>
      </p:sp>
    </p:spTree>
    <p:extLst>
      <p:ext uri="{BB962C8B-B14F-4D97-AF65-F5344CB8AC3E}">
        <p14:creationId xmlns:p14="http://schemas.microsoft.com/office/powerpoint/2010/main" val="1491448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7C6F2399-FBC3-40F4-AD6E-2353BCAF8F35}" type="datetimeFigureOut">
              <a:rPr lang="en-US" smtClean="0"/>
              <a:t>12/13/2015</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4DA1621E-60A4-4D07-A395-00CF14D564F5}" type="slidenum">
              <a:rPr lang="en-US" smtClean="0"/>
              <a:t>‹#›</a:t>
            </a:fld>
            <a:endParaRPr lang="en-US"/>
          </a:p>
        </p:txBody>
      </p:sp>
    </p:spTree>
    <p:extLst>
      <p:ext uri="{BB962C8B-B14F-4D97-AF65-F5344CB8AC3E}">
        <p14:creationId xmlns:p14="http://schemas.microsoft.com/office/powerpoint/2010/main" val="1128933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6F2399-FBC3-40F4-AD6E-2353BCAF8F35}" type="datetimeFigureOut">
              <a:rPr lang="en-US" smtClean="0"/>
              <a:t>12/13/2015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A1621E-60A4-4D07-A395-00CF14D564F5}" type="slidenum">
              <a:rPr lang="en-US" smtClean="0"/>
              <a:t>‹#›</a:t>
            </a:fld>
            <a:endParaRPr lang="en-US"/>
          </a:p>
        </p:txBody>
      </p:sp>
    </p:spTree>
    <p:extLst>
      <p:ext uri="{BB962C8B-B14F-4D97-AF65-F5344CB8AC3E}">
        <p14:creationId xmlns:p14="http://schemas.microsoft.com/office/powerpoint/2010/main" val="2278089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7C6F2399-FBC3-40F4-AD6E-2353BCAF8F35}" type="datetimeFigureOut">
              <a:rPr lang="en-US" smtClean="0"/>
              <a:t>12/13/2015</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4DA1621E-60A4-4D07-A395-00CF14D564F5}" type="slidenum">
              <a:rPr lang="en-US" smtClean="0"/>
              <a:t>‹#›</a:t>
            </a:fld>
            <a:endParaRPr lang="en-US"/>
          </a:p>
        </p:txBody>
      </p:sp>
    </p:spTree>
    <p:extLst>
      <p:ext uri="{BB962C8B-B14F-4D97-AF65-F5344CB8AC3E}">
        <p14:creationId xmlns:p14="http://schemas.microsoft.com/office/powerpoint/2010/main" val="1862836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C6F2399-FBC3-40F4-AD6E-2353BCAF8F35}" type="datetimeFigureOut">
              <a:rPr lang="en-US" smtClean="0"/>
              <a:t>12/13/2015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A1621E-60A4-4D07-A395-00CF14D564F5}" type="slidenum">
              <a:rPr lang="en-US" smtClean="0"/>
              <a:t>‹#›</a:t>
            </a:fld>
            <a:endParaRPr lang="en-US"/>
          </a:p>
        </p:txBody>
      </p:sp>
    </p:spTree>
    <p:extLst>
      <p:ext uri="{BB962C8B-B14F-4D97-AF65-F5344CB8AC3E}">
        <p14:creationId xmlns:p14="http://schemas.microsoft.com/office/powerpoint/2010/main" val="4027330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C6F2399-FBC3-40F4-AD6E-2353BCAF8F35}" type="datetimeFigureOut">
              <a:rPr lang="en-US" smtClean="0"/>
              <a:t>12/13/2015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A1621E-60A4-4D07-A395-00CF14D564F5}" type="slidenum">
              <a:rPr lang="en-US" smtClean="0"/>
              <a:t>‹#›</a:t>
            </a:fld>
            <a:endParaRPr lang="en-US"/>
          </a:p>
        </p:txBody>
      </p:sp>
    </p:spTree>
    <p:extLst>
      <p:ext uri="{BB962C8B-B14F-4D97-AF65-F5344CB8AC3E}">
        <p14:creationId xmlns:p14="http://schemas.microsoft.com/office/powerpoint/2010/main" val="1702121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C6F2399-FBC3-40F4-AD6E-2353BCAF8F35}" type="datetimeFigureOut">
              <a:rPr lang="en-US" smtClean="0"/>
              <a:t>12/13/2015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A1621E-60A4-4D07-A395-00CF14D564F5}" type="slidenum">
              <a:rPr lang="en-US" smtClean="0"/>
              <a:t>‹#›</a:t>
            </a:fld>
            <a:endParaRPr lang="en-US"/>
          </a:p>
        </p:txBody>
      </p:sp>
    </p:spTree>
    <p:extLst>
      <p:ext uri="{BB962C8B-B14F-4D97-AF65-F5344CB8AC3E}">
        <p14:creationId xmlns:p14="http://schemas.microsoft.com/office/powerpoint/2010/main" val="1040364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6F2399-FBC3-40F4-AD6E-2353BCAF8F35}" type="datetimeFigureOut">
              <a:rPr lang="en-US" smtClean="0"/>
              <a:t>12/13/2015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A1621E-60A4-4D07-A395-00CF14D564F5}" type="slidenum">
              <a:rPr lang="en-US" smtClean="0"/>
              <a:t>‹#›</a:t>
            </a:fld>
            <a:endParaRPr lang="en-US"/>
          </a:p>
        </p:txBody>
      </p:sp>
    </p:spTree>
    <p:extLst>
      <p:ext uri="{BB962C8B-B14F-4D97-AF65-F5344CB8AC3E}">
        <p14:creationId xmlns:p14="http://schemas.microsoft.com/office/powerpoint/2010/main" val="2168653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6F2399-FBC3-40F4-AD6E-2353BCAF8F35}" type="datetimeFigureOut">
              <a:rPr lang="en-US" smtClean="0"/>
              <a:t>12/13/2015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A1621E-60A4-4D07-A395-00CF14D564F5}" type="slidenum">
              <a:rPr lang="en-US" smtClean="0"/>
              <a:t>‹#›</a:t>
            </a:fld>
            <a:endParaRPr lang="en-US"/>
          </a:p>
        </p:txBody>
      </p:sp>
    </p:spTree>
    <p:extLst>
      <p:ext uri="{BB962C8B-B14F-4D97-AF65-F5344CB8AC3E}">
        <p14:creationId xmlns:p14="http://schemas.microsoft.com/office/powerpoint/2010/main" val="332594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6F2399-FBC3-40F4-AD6E-2353BCAF8F35}" type="datetimeFigureOut">
              <a:rPr lang="en-US" smtClean="0"/>
              <a:t>12/13/2015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A1621E-60A4-4D07-A395-00CF14D564F5}" type="slidenum">
              <a:rPr lang="en-US" smtClean="0"/>
              <a:t>‹#›</a:t>
            </a:fld>
            <a:endParaRPr lang="en-US"/>
          </a:p>
        </p:txBody>
      </p:sp>
    </p:spTree>
    <p:extLst>
      <p:ext uri="{BB962C8B-B14F-4D97-AF65-F5344CB8AC3E}">
        <p14:creationId xmlns:p14="http://schemas.microsoft.com/office/powerpoint/2010/main" val="98472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C6F2399-FBC3-40F4-AD6E-2353BCAF8F35}" type="datetimeFigureOut">
              <a:rPr lang="en-US" smtClean="0"/>
              <a:t>12/13/2015</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DA1621E-60A4-4D07-A395-00CF14D564F5}" type="slidenum">
              <a:rPr lang="en-US" smtClean="0"/>
              <a:t>‹#›</a:t>
            </a:fld>
            <a:endParaRPr lang="en-US"/>
          </a:p>
        </p:txBody>
      </p:sp>
    </p:spTree>
    <p:extLst>
      <p:ext uri="{BB962C8B-B14F-4D97-AF65-F5344CB8AC3E}">
        <p14:creationId xmlns:p14="http://schemas.microsoft.com/office/powerpoint/2010/main" val="1065840632"/>
      </p:ext>
    </p:extLst>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1104" y="-677333"/>
            <a:ext cx="10782300" cy="4215190"/>
          </a:xfrm>
        </p:spPr>
        <p:txBody>
          <a:bodyPr/>
          <a:lstStyle/>
          <a:p>
            <a:r>
              <a:rPr lang="en-US" sz="9600" spc="0" dirty="0" smtClean="0">
                <a:ln w="0"/>
                <a:solidFill>
                  <a:srgbClr val="FFC000"/>
                </a:solidFill>
                <a:effectLst>
                  <a:outerShdw blurRad="38100" dist="25400" dir="5400000" algn="ctr" rotWithShape="0">
                    <a:srgbClr val="6E747A">
                      <a:alpha val="43000"/>
                    </a:srgbClr>
                  </a:outerShdw>
                </a:effectLst>
                <a:latin typeface="Bradley Hand ITC" panose="03070402050302030203" pitchFamily="66" charset="0"/>
              </a:rPr>
              <a:t>HAPPY  SABBATH</a:t>
            </a:r>
            <a:endParaRPr lang="en-US" sz="9600" spc="0" dirty="0">
              <a:ln w="0"/>
              <a:solidFill>
                <a:srgbClr val="FFC000"/>
              </a:solidFill>
              <a:effectLst>
                <a:outerShdw blurRad="38100" dist="25400" dir="5400000" algn="ctr" rotWithShape="0">
                  <a:srgbClr val="6E747A">
                    <a:alpha val="43000"/>
                  </a:srgbClr>
                </a:outerShdw>
              </a:effectLst>
              <a:latin typeface="Bradley Hand ITC" panose="03070402050302030203" pitchFamily="66" charset="0"/>
            </a:endParaRPr>
          </a:p>
        </p:txBody>
      </p:sp>
    </p:spTree>
    <p:extLst>
      <p:ext uri="{BB962C8B-B14F-4D97-AF65-F5344CB8AC3E}">
        <p14:creationId xmlns:p14="http://schemas.microsoft.com/office/powerpoint/2010/main" val="170289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936010" y="3331420"/>
            <a:ext cx="8705206" cy="1938992"/>
          </a:xfrm>
          <a:prstGeom prst="rect">
            <a:avLst/>
          </a:prstGeom>
          <a:ln>
            <a:noFill/>
          </a:ln>
        </p:spPr>
        <p:txBody>
          <a:bodyPr wrap="square">
            <a:spAutoFit/>
          </a:bodyPr>
          <a:lstStyle/>
          <a:p>
            <a:r>
              <a:rPr lang="en-US" sz="4000" dirty="0">
                <a:ln>
                  <a:solidFill>
                    <a:schemeClr val="bg2"/>
                  </a:solidFill>
                </a:ln>
                <a:solidFill>
                  <a:srgbClr val="FFFF00"/>
                </a:solidFill>
              </a:rPr>
              <a:t>No man can come to me, except the Father which hath sent me draw him</a:t>
            </a:r>
            <a:endParaRPr lang="en-US" sz="4000" dirty="0">
              <a:ln>
                <a:solidFill>
                  <a:schemeClr val="bg2"/>
                </a:solidFill>
              </a:ln>
              <a:solidFill>
                <a:srgbClr val="FFFF00"/>
              </a:solidFill>
              <a:latin typeface="Calibri" panose="020F0502020204030204" pitchFamily="34" charset="0"/>
            </a:endParaRPr>
          </a:p>
        </p:txBody>
      </p:sp>
      <p:sp>
        <p:nvSpPr>
          <p:cNvPr id="3" name="Rectangle 2"/>
          <p:cNvSpPr/>
          <p:nvPr/>
        </p:nvSpPr>
        <p:spPr>
          <a:xfrm>
            <a:off x="7879487" y="805934"/>
            <a:ext cx="3191899" cy="1015663"/>
          </a:xfrm>
          <a:prstGeom prst="rect">
            <a:avLst/>
          </a:prstGeom>
          <a:ln>
            <a:noFill/>
          </a:ln>
        </p:spPr>
        <p:txBody>
          <a:bodyPr wrap="none">
            <a:spAutoFit/>
          </a:bodyPr>
          <a:lstStyle/>
          <a:p>
            <a:r>
              <a:rPr lang="en-US" sz="6000" dirty="0">
                <a:ln>
                  <a:solidFill>
                    <a:schemeClr val="bg2"/>
                  </a:solidFill>
                </a:ln>
                <a:solidFill>
                  <a:srgbClr val="FFFF00"/>
                </a:solidFill>
                <a:latin typeface="Calibri" panose="020F0502020204030204" pitchFamily="34" charset="0"/>
              </a:rPr>
              <a:t>John </a:t>
            </a:r>
            <a:r>
              <a:rPr lang="en-US" sz="6000" dirty="0" smtClean="0">
                <a:ln>
                  <a:solidFill>
                    <a:schemeClr val="bg2"/>
                  </a:solidFill>
                </a:ln>
                <a:solidFill>
                  <a:srgbClr val="FFFF00"/>
                </a:solidFill>
                <a:latin typeface="Calibri" panose="020F0502020204030204" pitchFamily="34" charset="0"/>
              </a:rPr>
              <a:t>6:44</a:t>
            </a:r>
            <a:endParaRPr lang="en-US" sz="6000" dirty="0">
              <a:ln>
                <a:solidFill>
                  <a:schemeClr val="bg2"/>
                </a:solidFill>
              </a:ln>
              <a:solidFill>
                <a:srgbClr val="FFFF00"/>
              </a:solidFill>
              <a:latin typeface="Calibri" panose="020F050202020403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84600">
            <a:off x="3887489" y="671875"/>
            <a:ext cx="3463563" cy="2507620"/>
          </a:xfrm>
          <a:prstGeom prst="roundRect">
            <a:avLst>
              <a:gd name="adj" fmla="val 16667"/>
            </a:avLst>
          </a:prstGeom>
          <a:ln>
            <a:noFill/>
          </a:ln>
          <a:effectLst>
            <a:outerShdw blurRad="152400" dist="12000" dir="900000" sy="98000" kx="110000" ky="200000" algn="tl" rotWithShape="0">
              <a:srgbClr val="000000">
                <a:alpha val="30000"/>
              </a:srgbClr>
            </a:outerShdw>
            <a:reflection endPos="0" dist="50800" dir="5400000" sy="-100000" algn="bl" rotWithShape="0"/>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34442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936010" y="3331420"/>
            <a:ext cx="8705206" cy="1938992"/>
          </a:xfrm>
          <a:prstGeom prst="rect">
            <a:avLst/>
          </a:prstGeom>
          <a:ln>
            <a:noFill/>
          </a:ln>
        </p:spPr>
        <p:txBody>
          <a:bodyPr wrap="square">
            <a:spAutoFit/>
          </a:bodyPr>
          <a:lstStyle/>
          <a:p>
            <a:r>
              <a:rPr lang="en-US" sz="4000" dirty="0">
                <a:ln>
                  <a:solidFill>
                    <a:schemeClr val="bg2"/>
                  </a:solidFill>
                </a:ln>
                <a:solidFill>
                  <a:srgbClr val="FFFF00"/>
                </a:solidFill>
              </a:rPr>
              <a:t>The Lord is . . . not willing that any should perish, but that all should come to repentance</a:t>
            </a:r>
            <a:endParaRPr lang="en-US" sz="4000" dirty="0">
              <a:ln>
                <a:solidFill>
                  <a:schemeClr val="bg2"/>
                </a:solidFill>
              </a:ln>
              <a:solidFill>
                <a:srgbClr val="FFFF00"/>
              </a:solidFill>
              <a:latin typeface="Calibri" panose="020F0502020204030204" pitchFamily="34" charset="0"/>
            </a:endParaRPr>
          </a:p>
        </p:txBody>
      </p:sp>
      <p:sp>
        <p:nvSpPr>
          <p:cNvPr id="3" name="Rectangle 2"/>
          <p:cNvSpPr/>
          <p:nvPr/>
        </p:nvSpPr>
        <p:spPr>
          <a:xfrm>
            <a:off x="7879487" y="805934"/>
            <a:ext cx="3569695" cy="1015663"/>
          </a:xfrm>
          <a:prstGeom prst="rect">
            <a:avLst/>
          </a:prstGeom>
          <a:ln>
            <a:noFill/>
          </a:ln>
        </p:spPr>
        <p:txBody>
          <a:bodyPr wrap="none">
            <a:spAutoFit/>
          </a:bodyPr>
          <a:lstStyle/>
          <a:p>
            <a:r>
              <a:rPr lang="en-US" sz="6000" dirty="0">
                <a:ln>
                  <a:solidFill>
                    <a:schemeClr val="bg2"/>
                  </a:solidFill>
                </a:ln>
                <a:solidFill>
                  <a:srgbClr val="FFFF00"/>
                </a:solidFill>
                <a:latin typeface="Calibri" panose="020F0502020204030204" pitchFamily="34" charset="0"/>
              </a:rPr>
              <a:t>2 Peter 3:9</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84600">
            <a:off x="3887489" y="671875"/>
            <a:ext cx="3463563" cy="2507620"/>
          </a:xfrm>
          <a:prstGeom prst="roundRect">
            <a:avLst>
              <a:gd name="adj" fmla="val 16667"/>
            </a:avLst>
          </a:prstGeom>
          <a:ln>
            <a:noFill/>
          </a:ln>
          <a:effectLst>
            <a:outerShdw blurRad="152400" dist="12000" dir="900000" sy="98000" kx="110000" ky="200000" algn="tl" rotWithShape="0">
              <a:srgbClr val="000000">
                <a:alpha val="30000"/>
              </a:srgbClr>
            </a:outerShdw>
            <a:reflection endPos="0" dist="50800" dir="5400000" sy="-100000" algn="bl" rotWithShape="0"/>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677389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936009" y="3331420"/>
            <a:ext cx="10080333" cy="3416320"/>
          </a:xfrm>
          <a:prstGeom prst="rect">
            <a:avLst/>
          </a:prstGeom>
          <a:ln>
            <a:noFill/>
          </a:ln>
        </p:spPr>
        <p:txBody>
          <a:bodyPr wrap="square">
            <a:spAutoFit/>
          </a:bodyPr>
          <a:lstStyle/>
          <a:p>
            <a:r>
              <a:rPr lang="en-US" sz="3600" b="1" baseline="30000" dirty="0">
                <a:ln>
                  <a:solidFill>
                    <a:schemeClr val="bg2"/>
                  </a:solidFill>
                </a:ln>
                <a:solidFill>
                  <a:srgbClr val="FFFF00"/>
                </a:solidFill>
              </a:rPr>
              <a:t>11 </a:t>
            </a:r>
            <a:r>
              <a:rPr lang="en-US" sz="3600" dirty="0">
                <a:ln>
                  <a:solidFill>
                    <a:schemeClr val="bg2"/>
                  </a:solidFill>
                </a:ln>
                <a:solidFill>
                  <a:srgbClr val="FFFF00"/>
                </a:solidFill>
              </a:rPr>
              <a:t>for </a:t>
            </a:r>
            <a:r>
              <a:rPr lang="en-US" sz="3600" i="1" dirty="0">
                <a:ln>
                  <a:solidFill>
                    <a:schemeClr val="bg2"/>
                  </a:solidFill>
                </a:ln>
                <a:solidFill>
                  <a:srgbClr val="FFFF00"/>
                </a:solidFill>
              </a:rPr>
              <a:t>the children</a:t>
            </a:r>
            <a:r>
              <a:rPr lang="en-US" sz="3600" dirty="0">
                <a:ln>
                  <a:solidFill>
                    <a:schemeClr val="bg2"/>
                  </a:solidFill>
                </a:ln>
                <a:solidFill>
                  <a:srgbClr val="FFFF00"/>
                </a:solidFill>
              </a:rPr>
              <a:t> not yet being born, nor having done any good or evil, that the purpose of God according to election might stand, not of works but of Him who calls, </a:t>
            </a:r>
            <a:r>
              <a:rPr lang="en-US" sz="3600" b="1" baseline="30000" dirty="0">
                <a:ln>
                  <a:solidFill>
                    <a:schemeClr val="bg2"/>
                  </a:solidFill>
                </a:ln>
                <a:solidFill>
                  <a:srgbClr val="FFFF00"/>
                </a:solidFill>
              </a:rPr>
              <a:t>12 </a:t>
            </a:r>
            <a:r>
              <a:rPr lang="en-US" sz="3600" dirty="0">
                <a:ln>
                  <a:solidFill>
                    <a:schemeClr val="bg2"/>
                  </a:solidFill>
                </a:ln>
                <a:solidFill>
                  <a:srgbClr val="FFFF00"/>
                </a:solidFill>
              </a:rPr>
              <a:t>it was said to her, “The older shall serve the younger.</a:t>
            </a:r>
            <a:endParaRPr lang="en-US" sz="3600" dirty="0">
              <a:ln>
                <a:solidFill>
                  <a:schemeClr val="bg2"/>
                </a:solidFill>
              </a:ln>
              <a:solidFill>
                <a:srgbClr val="FFFF00"/>
              </a:solidFill>
              <a:latin typeface="Calibri" panose="020F0502020204030204" pitchFamily="34" charset="0"/>
            </a:endParaRPr>
          </a:p>
        </p:txBody>
      </p:sp>
      <p:sp>
        <p:nvSpPr>
          <p:cNvPr id="3" name="Rectangle 2"/>
          <p:cNvSpPr/>
          <p:nvPr/>
        </p:nvSpPr>
        <p:spPr>
          <a:xfrm>
            <a:off x="7879487" y="805934"/>
            <a:ext cx="3789820" cy="830997"/>
          </a:xfrm>
          <a:prstGeom prst="rect">
            <a:avLst/>
          </a:prstGeom>
          <a:ln>
            <a:noFill/>
          </a:ln>
        </p:spPr>
        <p:txBody>
          <a:bodyPr wrap="none">
            <a:spAutoFit/>
          </a:bodyPr>
          <a:lstStyle/>
          <a:p>
            <a:r>
              <a:rPr lang="en-US" sz="4800" dirty="0">
                <a:ln>
                  <a:solidFill>
                    <a:schemeClr val="bg2"/>
                  </a:solidFill>
                </a:ln>
                <a:solidFill>
                  <a:srgbClr val="FFFF00"/>
                </a:solidFill>
              </a:rPr>
              <a:t>Rom 9:11-12</a:t>
            </a:r>
            <a:endParaRPr lang="en-US" sz="4800" dirty="0">
              <a:ln>
                <a:solidFill>
                  <a:schemeClr val="bg2"/>
                </a:solidFill>
              </a:ln>
              <a:solidFill>
                <a:srgbClr val="FFFF00"/>
              </a:solidFill>
              <a:latin typeface="Calibri" panose="020F050202020403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84600">
            <a:off x="3887489" y="671875"/>
            <a:ext cx="3463563" cy="2507620"/>
          </a:xfrm>
          <a:prstGeom prst="roundRect">
            <a:avLst>
              <a:gd name="adj" fmla="val 16667"/>
            </a:avLst>
          </a:prstGeom>
          <a:ln>
            <a:noFill/>
          </a:ln>
          <a:effectLst>
            <a:outerShdw blurRad="152400" dist="12000" dir="900000" sy="98000" kx="110000" ky="200000" algn="tl" rotWithShape="0">
              <a:srgbClr val="000000">
                <a:alpha val="30000"/>
              </a:srgbClr>
            </a:outerShdw>
            <a:reflection endPos="0" dist="50800" dir="5400000" sy="-100000" algn="bl" rotWithShape="0"/>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572277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936009" y="3331420"/>
            <a:ext cx="10080333" cy="2308324"/>
          </a:xfrm>
          <a:prstGeom prst="rect">
            <a:avLst/>
          </a:prstGeom>
          <a:ln>
            <a:noFill/>
          </a:ln>
        </p:spPr>
        <p:txBody>
          <a:bodyPr wrap="square">
            <a:spAutoFit/>
          </a:bodyPr>
          <a:lstStyle/>
          <a:p>
            <a:r>
              <a:rPr lang="en-US" sz="4800" dirty="0">
                <a:ln>
                  <a:solidFill>
                    <a:schemeClr val="bg2"/>
                  </a:solidFill>
                </a:ln>
                <a:solidFill>
                  <a:srgbClr val="FFFF00"/>
                </a:solidFill>
                <a:latin typeface="Calibri" panose="020F0502020204030204" pitchFamily="34" charset="0"/>
              </a:rPr>
              <a:t>So then it is not of him that wills, nor of him that runs, but of God that shows mercy” (verse 16)</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84600">
            <a:off x="3887489" y="671875"/>
            <a:ext cx="3463563" cy="2507620"/>
          </a:xfrm>
          <a:prstGeom prst="roundRect">
            <a:avLst>
              <a:gd name="adj" fmla="val 16667"/>
            </a:avLst>
          </a:prstGeom>
          <a:ln>
            <a:noFill/>
          </a:ln>
          <a:effectLst>
            <a:outerShdw blurRad="152400" dist="12000" dir="900000" sy="98000" kx="110000" ky="200000" algn="tl" rotWithShape="0">
              <a:srgbClr val="000000">
                <a:alpha val="30000"/>
              </a:srgbClr>
            </a:outerShdw>
            <a:reflection endPos="0" dist="50800" dir="5400000" sy="-100000" algn="bl" rotWithShape="0"/>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471361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936009" y="3331420"/>
            <a:ext cx="10080333" cy="2800767"/>
          </a:xfrm>
          <a:prstGeom prst="rect">
            <a:avLst/>
          </a:prstGeom>
          <a:ln>
            <a:noFill/>
          </a:ln>
        </p:spPr>
        <p:txBody>
          <a:bodyPr wrap="square">
            <a:spAutoFit/>
          </a:bodyPr>
          <a:lstStyle/>
          <a:p>
            <a:r>
              <a:rPr lang="en-US" sz="4400" b="1" baseline="30000" dirty="0">
                <a:ln>
                  <a:solidFill>
                    <a:schemeClr val="bg2"/>
                  </a:solidFill>
                </a:ln>
                <a:solidFill>
                  <a:srgbClr val="FFFF00"/>
                </a:solidFill>
                <a:latin typeface="Calibri" panose="020F0502020204030204" pitchFamily="34" charset="0"/>
              </a:rPr>
              <a:t>21 </a:t>
            </a:r>
            <a:r>
              <a:rPr lang="en-US" sz="4400" dirty="0">
                <a:ln>
                  <a:solidFill>
                    <a:schemeClr val="bg2"/>
                  </a:solidFill>
                </a:ln>
                <a:solidFill>
                  <a:srgbClr val="FFFF00"/>
                </a:solidFill>
                <a:latin typeface="Calibri" panose="020F0502020204030204" pitchFamily="34" charset="0"/>
              </a:rPr>
              <a:t>Does not the potter have power over the clay, from the same lump to make one vessel for honor and another for dishonor? (Verse 21 .)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84600">
            <a:off x="3887489" y="671875"/>
            <a:ext cx="3463563" cy="2507620"/>
          </a:xfrm>
          <a:prstGeom prst="roundRect">
            <a:avLst>
              <a:gd name="adj" fmla="val 16667"/>
            </a:avLst>
          </a:prstGeom>
          <a:ln>
            <a:noFill/>
          </a:ln>
          <a:effectLst>
            <a:outerShdw blurRad="152400" dist="12000" dir="900000" sy="98000" kx="110000" ky="200000" algn="tl" rotWithShape="0">
              <a:srgbClr val="000000">
                <a:alpha val="30000"/>
              </a:srgbClr>
            </a:outerShdw>
            <a:reflection endPos="0" dist="50800" dir="5400000" sy="-100000" algn="bl" rotWithShape="0"/>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137529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199" y="1611086"/>
            <a:ext cx="7946571" cy="2893100"/>
          </a:xfrm>
          <a:prstGeom prst="rect">
            <a:avLst/>
          </a:prstGeom>
          <a:noFill/>
        </p:spPr>
        <p:txBody>
          <a:bodyPr wrap="square" rtlCol="0">
            <a:spAutoFit/>
          </a:bodyPr>
          <a:lstStyle/>
          <a:p>
            <a:r>
              <a:rPr lang="en-US" sz="4800" b="1" i="1" u="sng" dirty="0" smtClean="0">
                <a:ln>
                  <a:solidFill>
                    <a:schemeClr val="bg2"/>
                  </a:solidFill>
                </a:ln>
                <a:solidFill>
                  <a:srgbClr val="FFFF00"/>
                </a:solidFill>
                <a:latin typeface="Calibri" panose="020F0502020204030204" pitchFamily="34" charset="0"/>
              </a:rPr>
              <a:t>SECOND:</a:t>
            </a:r>
            <a:r>
              <a:rPr lang="en-US" sz="4000" b="1" dirty="0" smtClean="0">
                <a:ln>
                  <a:solidFill>
                    <a:schemeClr val="bg2"/>
                  </a:solidFill>
                </a:ln>
                <a:solidFill>
                  <a:srgbClr val="FFFF00"/>
                </a:solidFill>
                <a:latin typeface="Calibri" panose="020F0502020204030204" pitchFamily="34" charset="0"/>
              </a:rPr>
              <a:t>       </a:t>
            </a:r>
            <a:r>
              <a:rPr lang="en-US" sz="4000" dirty="0" smtClean="0">
                <a:ln>
                  <a:solidFill>
                    <a:schemeClr val="bg2"/>
                  </a:solidFill>
                </a:ln>
                <a:solidFill>
                  <a:srgbClr val="FFFF00"/>
                </a:solidFill>
                <a:latin typeface="Calibri" panose="020F0502020204030204" pitchFamily="34" charset="0"/>
              </a:rPr>
              <a:t>Weathering The Clay</a:t>
            </a:r>
            <a:endParaRPr lang="en-US" sz="4000" dirty="0">
              <a:ln>
                <a:solidFill>
                  <a:schemeClr val="bg2"/>
                </a:solidFill>
              </a:ln>
              <a:solidFill>
                <a:srgbClr val="FFFF00"/>
              </a:solidFill>
              <a:latin typeface="Calibri" panose="020F0502020204030204" pitchFamily="34" charset="0"/>
            </a:endParaRPr>
          </a:p>
          <a:p>
            <a:r>
              <a:rPr lang="en-US" sz="4000" b="1" i="1" dirty="0" smtClean="0">
                <a:ln>
                  <a:solidFill>
                    <a:schemeClr val="bg2"/>
                  </a:solidFill>
                </a:ln>
                <a:solidFill>
                  <a:srgbClr val="FFFF00"/>
                </a:solidFill>
                <a:latin typeface="Calibri" panose="020F0502020204030204" pitchFamily="34" charset="0"/>
              </a:rPr>
              <a:t>                  </a:t>
            </a:r>
          </a:p>
          <a:p>
            <a:r>
              <a:rPr lang="en-US" sz="4000" b="1" i="1" dirty="0">
                <a:ln>
                  <a:solidFill>
                    <a:schemeClr val="bg2"/>
                  </a:solidFill>
                </a:ln>
                <a:solidFill>
                  <a:srgbClr val="FFFF00"/>
                </a:solidFill>
                <a:latin typeface="Calibri" panose="020F0502020204030204" pitchFamily="34" charset="0"/>
              </a:rPr>
              <a:t> </a:t>
            </a:r>
            <a:r>
              <a:rPr lang="en-US" sz="4000" b="1" i="1" dirty="0" smtClean="0">
                <a:ln>
                  <a:solidFill>
                    <a:schemeClr val="bg2"/>
                  </a:solidFill>
                </a:ln>
                <a:solidFill>
                  <a:srgbClr val="FFFF00"/>
                </a:solidFill>
                <a:latin typeface="Calibri" panose="020F0502020204030204" pitchFamily="34" charset="0"/>
              </a:rPr>
              <a:t>  </a:t>
            </a:r>
            <a:r>
              <a:rPr lang="en-US" sz="5400" i="1" dirty="0" smtClean="0">
                <a:ln>
                  <a:solidFill>
                    <a:schemeClr val="bg2"/>
                  </a:solidFill>
                </a:ln>
                <a:solidFill>
                  <a:srgbClr val="FFFF00"/>
                </a:solidFill>
                <a:latin typeface="Calibri" panose="020F0502020204030204" pitchFamily="34" charset="0"/>
              </a:rPr>
              <a:t>Our Stinking Sins</a:t>
            </a:r>
          </a:p>
          <a:p>
            <a:r>
              <a:rPr lang="en-US" sz="4000" dirty="0">
                <a:ln>
                  <a:solidFill>
                    <a:schemeClr val="bg2"/>
                  </a:solidFill>
                </a:ln>
                <a:solidFill>
                  <a:srgbClr val="FFFF00"/>
                </a:solidFill>
                <a:latin typeface="Calibri" panose="020F0502020204030204" pitchFamily="34" charset="0"/>
              </a:rPr>
              <a:t> </a:t>
            </a:r>
            <a:r>
              <a:rPr lang="en-US" sz="4000" dirty="0" smtClean="0">
                <a:ln>
                  <a:solidFill>
                    <a:schemeClr val="bg2"/>
                  </a:solidFill>
                </a:ln>
                <a:solidFill>
                  <a:srgbClr val="FFFF00"/>
                </a:solidFill>
                <a:latin typeface="Calibri" panose="020F0502020204030204" pitchFamily="34" charset="0"/>
              </a:rPr>
              <a:t>                       </a:t>
            </a:r>
            <a:endParaRPr lang="en-US" sz="4000" dirty="0">
              <a:ln>
                <a:solidFill>
                  <a:schemeClr val="bg2"/>
                </a:solidFill>
              </a:ln>
              <a:solidFill>
                <a:srgbClr val="FFFF00"/>
              </a:solidFill>
              <a:latin typeface="Calibri" panose="020F050202020403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98349">
            <a:off x="7477511" y="2399274"/>
            <a:ext cx="3932225" cy="39322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584923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936009" y="3331420"/>
            <a:ext cx="10080333" cy="3539430"/>
          </a:xfrm>
          <a:prstGeom prst="rect">
            <a:avLst/>
          </a:prstGeom>
          <a:ln>
            <a:noFill/>
          </a:ln>
        </p:spPr>
        <p:txBody>
          <a:bodyPr wrap="square">
            <a:spAutoFit/>
          </a:bodyPr>
          <a:lstStyle/>
          <a:p>
            <a:r>
              <a:rPr lang="en-US" sz="2800" b="1" baseline="30000" dirty="0" smtClean="0">
                <a:ln>
                  <a:solidFill>
                    <a:schemeClr val="bg2"/>
                  </a:solidFill>
                </a:ln>
                <a:solidFill>
                  <a:srgbClr val="FFFF00"/>
                </a:solidFill>
                <a:latin typeface="Calibri" panose="020F0502020204030204" pitchFamily="34" charset="0"/>
              </a:rPr>
              <a:t>6</a:t>
            </a:r>
            <a:r>
              <a:rPr lang="en-US" sz="2800" b="1" dirty="0" smtClean="0">
                <a:ln>
                  <a:solidFill>
                    <a:schemeClr val="bg2"/>
                  </a:solidFill>
                </a:ln>
                <a:solidFill>
                  <a:srgbClr val="FFFF00"/>
                </a:solidFill>
                <a:latin typeface="Calibri" panose="020F0502020204030204" pitchFamily="34" charset="0"/>
              </a:rPr>
              <a:t> </a:t>
            </a:r>
            <a:r>
              <a:rPr lang="en-US" sz="2800" dirty="0" smtClean="0">
                <a:ln>
                  <a:solidFill>
                    <a:schemeClr val="bg2"/>
                  </a:solidFill>
                </a:ln>
                <a:solidFill>
                  <a:srgbClr val="FFFF00"/>
                </a:solidFill>
                <a:latin typeface="Calibri" panose="020F0502020204030204" pitchFamily="34" charset="0"/>
              </a:rPr>
              <a:t>But </a:t>
            </a:r>
            <a:r>
              <a:rPr lang="en-US" sz="2800" dirty="0">
                <a:ln>
                  <a:solidFill>
                    <a:schemeClr val="bg2"/>
                  </a:solidFill>
                </a:ln>
                <a:solidFill>
                  <a:srgbClr val="FFFF00"/>
                </a:solidFill>
                <a:latin typeface="Calibri" panose="020F0502020204030204" pitchFamily="34" charset="0"/>
              </a:rPr>
              <a:t>we are all like an unclean </a:t>
            </a:r>
            <a:r>
              <a:rPr lang="en-US" sz="2800" i="1" dirty="0">
                <a:ln>
                  <a:solidFill>
                    <a:schemeClr val="bg2"/>
                  </a:solidFill>
                </a:ln>
                <a:solidFill>
                  <a:srgbClr val="FFFF00"/>
                </a:solidFill>
                <a:latin typeface="Calibri" panose="020F0502020204030204" pitchFamily="34" charset="0"/>
              </a:rPr>
              <a:t>thing,</a:t>
            </a:r>
            <a:r>
              <a:rPr lang="en-US" sz="2800" dirty="0">
                <a:ln>
                  <a:solidFill>
                    <a:schemeClr val="bg2"/>
                  </a:solidFill>
                </a:ln>
                <a:solidFill>
                  <a:srgbClr val="FFFF00"/>
                </a:solidFill>
                <a:latin typeface="Calibri" panose="020F0502020204030204" pitchFamily="34" charset="0"/>
              </a:rPr>
              <a:t> And all our righteousnesses </a:t>
            </a:r>
            <a:r>
              <a:rPr lang="en-US" sz="2800" i="1" dirty="0">
                <a:ln>
                  <a:solidFill>
                    <a:schemeClr val="bg2"/>
                  </a:solidFill>
                </a:ln>
                <a:solidFill>
                  <a:srgbClr val="FFFF00"/>
                </a:solidFill>
                <a:latin typeface="Calibri" panose="020F0502020204030204" pitchFamily="34" charset="0"/>
              </a:rPr>
              <a:t>are</a:t>
            </a:r>
            <a:r>
              <a:rPr lang="en-US" sz="2800" dirty="0">
                <a:ln>
                  <a:solidFill>
                    <a:schemeClr val="bg2"/>
                  </a:solidFill>
                </a:ln>
                <a:solidFill>
                  <a:srgbClr val="FFFF00"/>
                </a:solidFill>
                <a:latin typeface="Calibri" panose="020F0502020204030204" pitchFamily="34" charset="0"/>
              </a:rPr>
              <a:t> like filthy rags; We all fade as a leaf,</a:t>
            </a:r>
            <a:br>
              <a:rPr lang="en-US" sz="2800" dirty="0">
                <a:ln>
                  <a:solidFill>
                    <a:schemeClr val="bg2"/>
                  </a:solidFill>
                </a:ln>
                <a:solidFill>
                  <a:srgbClr val="FFFF00"/>
                </a:solidFill>
                <a:latin typeface="Calibri" panose="020F0502020204030204" pitchFamily="34" charset="0"/>
              </a:rPr>
            </a:br>
            <a:r>
              <a:rPr lang="en-US" sz="2800" dirty="0">
                <a:ln>
                  <a:solidFill>
                    <a:schemeClr val="bg2"/>
                  </a:solidFill>
                </a:ln>
                <a:solidFill>
                  <a:srgbClr val="FFFF00"/>
                </a:solidFill>
                <a:latin typeface="Calibri" panose="020F0502020204030204" pitchFamily="34" charset="0"/>
              </a:rPr>
              <a:t>And our iniquities, like the wind, Have taken us away. </a:t>
            </a:r>
            <a:r>
              <a:rPr lang="en-US" sz="2800" b="1" baseline="30000" dirty="0">
                <a:ln>
                  <a:solidFill>
                    <a:schemeClr val="bg2"/>
                  </a:solidFill>
                </a:ln>
                <a:solidFill>
                  <a:srgbClr val="FFFF00"/>
                </a:solidFill>
                <a:latin typeface="Calibri" panose="020F0502020204030204" pitchFamily="34" charset="0"/>
              </a:rPr>
              <a:t>7 </a:t>
            </a:r>
            <a:r>
              <a:rPr lang="en-US" sz="2800" dirty="0">
                <a:ln>
                  <a:solidFill>
                    <a:schemeClr val="bg2"/>
                  </a:solidFill>
                </a:ln>
                <a:solidFill>
                  <a:srgbClr val="FFFF00"/>
                </a:solidFill>
                <a:latin typeface="Calibri" panose="020F0502020204030204" pitchFamily="34" charset="0"/>
              </a:rPr>
              <a:t>And </a:t>
            </a:r>
            <a:r>
              <a:rPr lang="en-US" sz="2800" i="1" dirty="0">
                <a:ln>
                  <a:solidFill>
                    <a:schemeClr val="bg2"/>
                  </a:solidFill>
                </a:ln>
                <a:solidFill>
                  <a:srgbClr val="FFFF00"/>
                </a:solidFill>
                <a:latin typeface="Calibri" panose="020F0502020204030204" pitchFamily="34" charset="0"/>
              </a:rPr>
              <a:t>there is</a:t>
            </a:r>
            <a:r>
              <a:rPr lang="en-US" sz="2800" dirty="0">
                <a:ln>
                  <a:solidFill>
                    <a:schemeClr val="bg2"/>
                  </a:solidFill>
                </a:ln>
                <a:solidFill>
                  <a:srgbClr val="FFFF00"/>
                </a:solidFill>
                <a:latin typeface="Calibri" panose="020F0502020204030204" pitchFamily="34" charset="0"/>
              </a:rPr>
              <a:t> no one who calls on Your name, Who stirs himself up to take hold of You; For You have hidden Your face from us, And have consumed us because of our iniquities. </a:t>
            </a:r>
            <a:r>
              <a:rPr lang="en-US" sz="2800" b="1" baseline="30000" dirty="0">
                <a:ln>
                  <a:solidFill>
                    <a:schemeClr val="bg2"/>
                  </a:solidFill>
                </a:ln>
                <a:solidFill>
                  <a:srgbClr val="FFFF00"/>
                </a:solidFill>
                <a:latin typeface="Calibri" panose="020F0502020204030204" pitchFamily="34" charset="0"/>
              </a:rPr>
              <a:t>8 </a:t>
            </a:r>
            <a:r>
              <a:rPr lang="en-US" sz="2800" dirty="0">
                <a:ln>
                  <a:solidFill>
                    <a:schemeClr val="bg2"/>
                  </a:solidFill>
                </a:ln>
                <a:solidFill>
                  <a:srgbClr val="FFFF00"/>
                </a:solidFill>
                <a:latin typeface="Calibri" panose="020F0502020204030204" pitchFamily="34" charset="0"/>
              </a:rPr>
              <a:t>But now, O </a:t>
            </a:r>
            <a:r>
              <a:rPr lang="en-US" sz="2800" cap="small" dirty="0">
                <a:ln>
                  <a:solidFill>
                    <a:schemeClr val="bg2"/>
                  </a:solidFill>
                </a:ln>
                <a:solidFill>
                  <a:srgbClr val="FFFF00"/>
                </a:solidFill>
                <a:latin typeface="Calibri" panose="020F0502020204030204" pitchFamily="34" charset="0"/>
              </a:rPr>
              <a:t>Lord</a:t>
            </a:r>
            <a:r>
              <a:rPr lang="en-US" sz="2800" dirty="0">
                <a:ln>
                  <a:solidFill>
                    <a:schemeClr val="bg2"/>
                  </a:solidFill>
                </a:ln>
                <a:solidFill>
                  <a:srgbClr val="FFFF00"/>
                </a:solidFill>
                <a:latin typeface="Calibri" panose="020F0502020204030204" pitchFamily="34" charset="0"/>
              </a:rPr>
              <a:t>, You </a:t>
            </a:r>
            <a:r>
              <a:rPr lang="en-US" sz="2800" i="1" dirty="0">
                <a:ln>
                  <a:solidFill>
                    <a:schemeClr val="bg2"/>
                  </a:solidFill>
                </a:ln>
                <a:solidFill>
                  <a:srgbClr val="FFFF00"/>
                </a:solidFill>
                <a:latin typeface="Calibri" panose="020F0502020204030204" pitchFamily="34" charset="0"/>
              </a:rPr>
              <a:t>are</a:t>
            </a:r>
            <a:r>
              <a:rPr lang="en-US" sz="2800" dirty="0">
                <a:ln>
                  <a:solidFill>
                    <a:schemeClr val="bg2"/>
                  </a:solidFill>
                </a:ln>
                <a:solidFill>
                  <a:srgbClr val="FFFF00"/>
                </a:solidFill>
                <a:latin typeface="Calibri" panose="020F0502020204030204" pitchFamily="34" charset="0"/>
              </a:rPr>
              <a:t> our Father; We </a:t>
            </a:r>
            <a:r>
              <a:rPr lang="en-US" sz="2800" i="1" dirty="0">
                <a:ln>
                  <a:solidFill>
                    <a:schemeClr val="bg2"/>
                  </a:solidFill>
                </a:ln>
                <a:solidFill>
                  <a:srgbClr val="FFFF00"/>
                </a:solidFill>
                <a:latin typeface="Calibri" panose="020F0502020204030204" pitchFamily="34" charset="0"/>
              </a:rPr>
              <a:t>are</a:t>
            </a:r>
            <a:r>
              <a:rPr lang="en-US" sz="2800" dirty="0">
                <a:ln>
                  <a:solidFill>
                    <a:schemeClr val="bg2"/>
                  </a:solidFill>
                </a:ln>
                <a:solidFill>
                  <a:srgbClr val="FFFF00"/>
                </a:solidFill>
                <a:latin typeface="Calibri" panose="020F0502020204030204" pitchFamily="34" charset="0"/>
              </a:rPr>
              <a:t> the clay, and You our potter; And all we </a:t>
            </a:r>
            <a:r>
              <a:rPr lang="en-US" sz="2800" i="1" dirty="0">
                <a:ln>
                  <a:solidFill>
                    <a:schemeClr val="bg2"/>
                  </a:solidFill>
                </a:ln>
                <a:solidFill>
                  <a:srgbClr val="FFFF00"/>
                </a:solidFill>
                <a:latin typeface="Calibri" panose="020F0502020204030204" pitchFamily="34" charset="0"/>
              </a:rPr>
              <a:t>are</a:t>
            </a:r>
            <a:r>
              <a:rPr lang="en-US" sz="2800" dirty="0">
                <a:ln>
                  <a:solidFill>
                    <a:schemeClr val="bg2"/>
                  </a:solidFill>
                </a:ln>
                <a:solidFill>
                  <a:srgbClr val="FFFF00"/>
                </a:solidFill>
                <a:latin typeface="Calibri" panose="020F0502020204030204" pitchFamily="34" charset="0"/>
              </a:rPr>
              <a:t> the work of Your hand.</a:t>
            </a:r>
          </a:p>
        </p:txBody>
      </p:sp>
      <p:sp>
        <p:nvSpPr>
          <p:cNvPr id="3" name="Rectangle 2"/>
          <p:cNvSpPr/>
          <p:nvPr/>
        </p:nvSpPr>
        <p:spPr>
          <a:xfrm>
            <a:off x="7879487" y="805934"/>
            <a:ext cx="3095719" cy="923330"/>
          </a:xfrm>
          <a:prstGeom prst="rect">
            <a:avLst/>
          </a:prstGeom>
          <a:ln>
            <a:noFill/>
          </a:ln>
        </p:spPr>
        <p:txBody>
          <a:bodyPr wrap="none">
            <a:spAutoFit/>
          </a:bodyPr>
          <a:lstStyle/>
          <a:p>
            <a:r>
              <a:rPr lang="en-US" sz="5400" dirty="0">
                <a:ln>
                  <a:solidFill>
                    <a:schemeClr val="bg2"/>
                  </a:solidFill>
                </a:ln>
                <a:solidFill>
                  <a:srgbClr val="FFFF00"/>
                </a:solidFill>
                <a:latin typeface="Calibri" panose="020F0502020204030204" pitchFamily="34" charset="0"/>
              </a:rPr>
              <a:t>Isa. 64:6-8</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84600">
            <a:off x="3854832" y="383121"/>
            <a:ext cx="3463563" cy="2507620"/>
          </a:xfrm>
          <a:prstGeom prst="roundRect">
            <a:avLst>
              <a:gd name="adj" fmla="val 16667"/>
            </a:avLst>
          </a:prstGeom>
          <a:ln>
            <a:noFill/>
          </a:ln>
          <a:effectLst>
            <a:outerShdw blurRad="152400" dist="12000" dir="900000" sy="98000" kx="110000" ky="200000" algn="tl" rotWithShape="0">
              <a:srgbClr val="000000">
                <a:alpha val="30000"/>
              </a:srgbClr>
            </a:outerShdw>
            <a:reflection endPos="0" dist="50800" dir="5400000" sy="-100000" algn="bl" rotWithShape="0"/>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247882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936009" y="3331420"/>
            <a:ext cx="10080333" cy="1446550"/>
          </a:xfrm>
          <a:prstGeom prst="rect">
            <a:avLst/>
          </a:prstGeom>
          <a:ln>
            <a:noFill/>
          </a:ln>
        </p:spPr>
        <p:txBody>
          <a:bodyPr wrap="square">
            <a:spAutoFit/>
          </a:bodyPr>
          <a:lstStyle/>
          <a:p>
            <a:r>
              <a:rPr lang="en-US" sz="4400" dirty="0">
                <a:ln>
                  <a:solidFill>
                    <a:schemeClr val="bg2"/>
                  </a:solidFill>
                </a:ln>
                <a:solidFill>
                  <a:srgbClr val="FFFF00"/>
                </a:solidFill>
                <a:latin typeface="Calibri" panose="020F0502020204030204" pitchFamily="34" charset="0"/>
              </a:rPr>
              <a:t>For I am not come to call the </a:t>
            </a:r>
            <a:r>
              <a:rPr lang="en-US" sz="4400" dirty="0" smtClean="0">
                <a:ln>
                  <a:solidFill>
                    <a:schemeClr val="bg2"/>
                  </a:solidFill>
                </a:ln>
                <a:solidFill>
                  <a:srgbClr val="FFFF00"/>
                </a:solidFill>
                <a:latin typeface="Calibri" panose="020F0502020204030204" pitchFamily="34" charset="0"/>
              </a:rPr>
              <a:t>(self-</a:t>
            </a:r>
            <a:r>
              <a:rPr lang="en-US" sz="4400" dirty="0">
                <a:ln>
                  <a:solidFill>
                    <a:schemeClr val="bg2"/>
                  </a:solidFill>
                </a:ln>
                <a:solidFill>
                  <a:srgbClr val="FFFF00"/>
                </a:solidFill>
                <a:latin typeface="Calibri" panose="020F0502020204030204" pitchFamily="34" charset="0"/>
              </a:rPr>
              <a:t>) righteous, but sinners to repentance</a:t>
            </a:r>
          </a:p>
        </p:txBody>
      </p:sp>
      <p:sp>
        <p:nvSpPr>
          <p:cNvPr id="3" name="Rectangle 2"/>
          <p:cNvSpPr/>
          <p:nvPr/>
        </p:nvSpPr>
        <p:spPr>
          <a:xfrm>
            <a:off x="8195172" y="827706"/>
            <a:ext cx="3284682" cy="923330"/>
          </a:xfrm>
          <a:prstGeom prst="rect">
            <a:avLst/>
          </a:prstGeom>
          <a:ln>
            <a:noFill/>
          </a:ln>
        </p:spPr>
        <p:txBody>
          <a:bodyPr wrap="none">
            <a:spAutoFit/>
          </a:bodyPr>
          <a:lstStyle/>
          <a:p>
            <a:r>
              <a:rPr lang="en-US" sz="5400" dirty="0">
                <a:ln>
                  <a:solidFill>
                    <a:schemeClr val="bg2"/>
                  </a:solidFill>
                </a:ln>
                <a:solidFill>
                  <a:srgbClr val="FFFF00"/>
                </a:solidFill>
                <a:latin typeface="Calibri" panose="020F0502020204030204" pitchFamily="34" charset="0"/>
              </a:rPr>
              <a:t>Matt. 9: 13</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84600">
            <a:off x="3854832" y="383121"/>
            <a:ext cx="3463563" cy="2507620"/>
          </a:xfrm>
          <a:prstGeom prst="roundRect">
            <a:avLst>
              <a:gd name="adj" fmla="val 16667"/>
            </a:avLst>
          </a:prstGeom>
          <a:ln>
            <a:noFill/>
          </a:ln>
          <a:effectLst>
            <a:outerShdw blurRad="152400" dist="12000" dir="900000" sy="98000" kx="110000" ky="200000" algn="tl" rotWithShape="0">
              <a:srgbClr val="000000">
                <a:alpha val="30000"/>
              </a:srgbClr>
            </a:outerShdw>
            <a:reflection endPos="0" dist="50800" dir="5400000" sy="-100000" algn="bl" rotWithShape="0"/>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4029636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84600">
            <a:off x="3854832" y="383121"/>
            <a:ext cx="3463563" cy="2507620"/>
          </a:xfrm>
          <a:prstGeom prst="roundRect">
            <a:avLst>
              <a:gd name="adj" fmla="val 16667"/>
            </a:avLst>
          </a:prstGeom>
          <a:ln>
            <a:noFill/>
          </a:ln>
          <a:effectLst>
            <a:outerShdw blurRad="152400" dist="12000" dir="900000" sy="98000" kx="110000" ky="200000" algn="tl" rotWithShape="0">
              <a:srgbClr val="000000">
                <a:alpha val="30000"/>
              </a:srgbClr>
            </a:outerShdw>
            <a:reflection endPos="0" dist="50800" dir="5400000" sy="-100000" algn="bl" rotWithShape="0"/>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Rectangle 1"/>
          <p:cNvSpPr/>
          <p:nvPr/>
        </p:nvSpPr>
        <p:spPr>
          <a:xfrm>
            <a:off x="377827" y="2329934"/>
            <a:ext cx="13174887" cy="1077218"/>
          </a:xfrm>
          <a:prstGeom prst="rect">
            <a:avLst/>
          </a:prstGeom>
          <a:ln>
            <a:noFill/>
          </a:ln>
        </p:spPr>
        <p:txBody>
          <a:bodyPr wrap="square">
            <a:spAutoFit/>
          </a:bodyPr>
          <a:lstStyle/>
          <a:p>
            <a:r>
              <a:rPr lang="en-US" sz="3200" dirty="0">
                <a:ln>
                  <a:solidFill>
                    <a:schemeClr val="bg2"/>
                  </a:solidFill>
                </a:ln>
                <a:solidFill>
                  <a:srgbClr val="FFFF00"/>
                </a:solidFill>
                <a:latin typeface="Calibri" panose="020F0502020204030204" pitchFamily="34" charset="0"/>
              </a:rPr>
              <a:t>Although You know that I am not wicked,</a:t>
            </a:r>
            <a:br>
              <a:rPr lang="en-US" sz="3200" dirty="0">
                <a:ln>
                  <a:solidFill>
                    <a:schemeClr val="bg2"/>
                  </a:solidFill>
                </a:ln>
                <a:solidFill>
                  <a:srgbClr val="FFFF00"/>
                </a:solidFill>
                <a:latin typeface="Calibri" panose="020F0502020204030204" pitchFamily="34" charset="0"/>
              </a:rPr>
            </a:br>
            <a:r>
              <a:rPr lang="en-US" sz="3200" dirty="0">
                <a:ln>
                  <a:solidFill>
                    <a:schemeClr val="bg2"/>
                  </a:solidFill>
                </a:ln>
                <a:solidFill>
                  <a:srgbClr val="FFFF00"/>
                </a:solidFill>
                <a:latin typeface="Calibri" panose="020F0502020204030204" pitchFamily="34" charset="0"/>
              </a:rPr>
              <a:t>And </a:t>
            </a:r>
            <a:r>
              <a:rPr lang="en-US" sz="3200" i="1" dirty="0">
                <a:ln>
                  <a:solidFill>
                    <a:schemeClr val="bg2"/>
                  </a:solidFill>
                </a:ln>
                <a:solidFill>
                  <a:srgbClr val="FFFF00"/>
                </a:solidFill>
                <a:latin typeface="Calibri" panose="020F0502020204030204" pitchFamily="34" charset="0"/>
              </a:rPr>
              <a:t>there is</a:t>
            </a:r>
            <a:r>
              <a:rPr lang="en-US" sz="3200" dirty="0">
                <a:ln>
                  <a:solidFill>
                    <a:schemeClr val="bg2"/>
                  </a:solidFill>
                </a:ln>
                <a:solidFill>
                  <a:srgbClr val="FFFF00"/>
                </a:solidFill>
                <a:latin typeface="Calibri" panose="020F0502020204030204" pitchFamily="34" charset="0"/>
              </a:rPr>
              <a:t> no one who can deliver from Your hand?</a:t>
            </a:r>
          </a:p>
        </p:txBody>
      </p:sp>
      <p:sp>
        <p:nvSpPr>
          <p:cNvPr id="3" name="Rectangle 2"/>
          <p:cNvSpPr/>
          <p:nvPr/>
        </p:nvSpPr>
        <p:spPr>
          <a:xfrm>
            <a:off x="8195172" y="827706"/>
            <a:ext cx="2531462" cy="923330"/>
          </a:xfrm>
          <a:prstGeom prst="rect">
            <a:avLst/>
          </a:prstGeom>
          <a:ln>
            <a:noFill/>
          </a:ln>
        </p:spPr>
        <p:txBody>
          <a:bodyPr wrap="none">
            <a:spAutoFit/>
          </a:bodyPr>
          <a:lstStyle/>
          <a:p>
            <a:r>
              <a:rPr lang="en-US" sz="5400" dirty="0" smtClean="0">
                <a:ln>
                  <a:solidFill>
                    <a:schemeClr val="bg2"/>
                  </a:solidFill>
                </a:ln>
                <a:solidFill>
                  <a:srgbClr val="FFFF00"/>
                </a:solidFill>
                <a:latin typeface="Calibri" panose="020F0502020204030204" pitchFamily="34" charset="0"/>
              </a:rPr>
              <a:t>Job 10:7</a:t>
            </a:r>
            <a:endParaRPr lang="en-US" sz="5400" dirty="0">
              <a:ln>
                <a:solidFill>
                  <a:schemeClr val="bg2"/>
                </a:solidFill>
              </a:ln>
              <a:solidFill>
                <a:srgbClr val="FFFF00"/>
              </a:solidFill>
              <a:latin typeface="Calibri" panose="020F0502020204030204" pitchFamily="34" charset="0"/>
            </a:endParaRPr>
          </a:p>
        </p:txBody>
      </p:sp>
      <p:sp>
        <p:nvSpPr>
          <p:cNvPr id="5" name="TextBox 4"/>
          <p:cNvSpPr txBox="1"/>
          <p:nvPr/>
        </p:nvSpPr>
        <p:spPr>
          <a:xfrm>
            <a:off x="8195172" y="3635829"/>
            <a:ext cx="3441657" cy="923330"/>
          </a:xfrm>
          <a:prstGeom prst="rect">
            <a:avLst/>
          </a:prstGeom>
          <a:noFill/>
        </p:spPr>
        <p:txBody>
          <a:bodyPr wrap="square" rtlCol="0">
            <a:spAutoFit/>
          </a:bodyPr>
          <a:lstStyle/>
          <a:p>
            <a:r>
              <a:rPr lang="en-US" sz="5400" dirty="0" smtClean="0">
                <a:ln>
                  <a:solidFill>
                    <a:schemeClr val="bg2"/>
                  </a:solidFill>
                </a:ln>
                <a:solidFill>
                  <a:srgbClr val="FFFF00"/>
                </a:solidFill>
                <a:latin typeface="Calibri" panose="020F0502020204030204" pitchFamily="34" charset="0"/>
              </a:rPr>
              <a:t>Job 27:6</a:t>
            </a:r>
            <a:endParaRPr lang="en-US" sz="5400" dirty="0">
              <a:ln>
                <a:solidFill>
                  <a:schemeClr val="bg2"/>
                </a:solidFill>
              </a:ln>
              <a:solidFill>
                <a:srgbClr val="FFFF00"/>
              </a:solidFill>
              <a:latin typeface="Calibri" panose="020F0502020204030204" pitchFamily="34" charset="0"/>
            </a:endParaRPr>
          </a:p>
        </p:txBody>
      </p:sp>
      <p:sp>
        <p:nvSpPr>
          <p:cNvPr id="6" name="TextBox 5"/>
          <p:cNvSpPr txBox="1"/>
          <p:nvPr/>
        </p:nvSpPr>
        <p:spPr>
          <a:xfrm>
            <a:off x="377827" y="4934579"/>
            <a:ext cx="11259002" cy="1077218"/>
          </a:xfrm>
          <a:prstGeom prst="rect">
            <a:avLst/>
          </a:prstGeom>
          <a:noFill/>
        </p:spPr>
        <p:txBody>
          <a:bodyPr wrap="square" rtlCol="0">
            <a:spAutoFit/>
          </a:bodyPr>
          <a:lstStyle/>
          <a:p>
            <a:r>
              <a:rPr lang="en-US" sz="3200" dirty="0">
                <a:ln>
                  <a:solidFill>
                    <a:schemeClr val="bg2"/>
                  </a:solidFill>
                </a:ln>
                <a:solidFill>
                  <a:srgbClr val="FFFF00"/>
                </a:solidFill>
                <a:latin typeface="Calibri" panose="020F0502020204030204" pitchFamily="34" charset="0"/>
              </a:rPr>
              <a:t>My righteousness I hold fast, and will not let it go: my heart shall not reproach me so long as I live</a:t>
            </a:r>
          </a:p>
        </p:txBody>
      </p:sp>
    </p:spTree>
    <p:extLst>
      <p:ext uri="{BB962C8B-B14F-4D97-AF65-F5344CB8AC3E}">
        <p14:creationId xmlns:p14="http://schemas.microsoft.com/office/powerpoint/2010/main" val="3824315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936009" y="3331420"/>
            <a:ext cx="11081820" cy="1446550"/>
          </a:xfrm>
          <a:prstGeom prst="rect">
            <a:avLst/>
          </a:prstGeom>
          <a:ln>
            <a:noFill/>
          </a:ln>
        </p:spPr>
        <p:txBody>
          <a:bodyPr wrap="square">
            <a:spAutoFit/>
          </a:bodyPr>
          <a:lstStyle/>
          <a:p>
            <a:r>
              <a:rPr lang="en-US" sz="4400" dirty="0">
                <a:ln>
                  <a:solidFill>
                    <a:schemeClr val="bg2"/>
                  </a:solidFill>
                </a:ln>
                <a:solidFill>
                  <a:srgbClr val="FFFF00"/>
                </a:solidFill>
                <a:latin typeface="Calibri" panose="020F0502020204030204" pitchFamily="34" charset="0"/>
              </a:rPr>
              <a:t>Wherefore I ABHOR myself, and repent in dust and ashes</a:t>
            </a:r>
          </a:p>
        </p:txBody>
      </p:sp>
      <p:sp>
        <p:nvSpPr>
          <p:cNvPr id="3" name="Rectangle 2"/>
          <p:cNvSpPr/>
          <p:nvPr/>
        </p:nvSpPr>
        <p:spPr>
          <a:xfrm>
            <a:off x="8195172" y="827706"/>
            <a:ext cx="2688557" cy="923330"/>
          </a:xfrm>
          <a:prstGeom prst="rect">
            <a:avLst/>
          </a:prstGeom>
          <a:ln>
            <a:noFill/>
          </a:ln>
        </p:spPr>
        <p:txBody>
          <a:bodyPr wrap="none">
            <a:spAutoFit/>
          </a:bodyPr>
          <a:lstStyle/>
          <a:p>
            <a:r>
              <a:rPr lang="en-US" sz="5400" dirty="0">
                <a:ln>
                  <a:solidFill>
                    <a:schemeClr val="bg2"/>
                  </a:solidFill>
                </a:ln>
                <a:solidFill>
                  <a:srgbClr val="FFFF00"/>
                </a:solidFill>
                <a:latin typeface="Calibri" panose="020F0502020204030204" pitchFamily="34" charset="0"/>
              </a:rPr>
              <a:t>Job 42 :6</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84600">
            <a:off x="3854832" y="383121"/>
            <a:ext cx="3463563" cy="2507620"/>
          </a:xfrm>
          <a:prstGeom prst="roundRect">
            <a:avLst>
              <a:gd name="adj" fmla="val 16667"/>
            </a:avLst>
          </a:prstGeom>
          <a:ln>
            <a:noFill/>
          </a:ln>
          <a:effectLst>
            <a:outerShdw blurRad="152400" dist="12000" dir="900000" sy="98000" kx="110000" ky="200000" algn="tl" rotWithShape="0">
              <a:srgbClr val="000000">
                <a:alpha val="30000"/>
              </a:srgbClr>
            </a:outerShdw>
            <a:reflection endPos="0" dist="50800" dir="5400000" sy="-100000" algn="bl" rotWithShape="0"/>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69203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25171">
            <a:off x="6074228" y="415165"/>
            <a:ext cx="4299857" cy="58621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p:cNvSpPr txBox="1"/>
          <p:nvPr/>
        </p:nvSpPr>
        <p:spPr>
          <a:xfrm rot="20871381">
            <a:off x="960725" y="1937563"/>
            <a:ext cx="4669971" cy="1323439"/>
          </a:xfrm>
          <a:prstGeom prst="rect">
            <a:avLst/>
          </a:prstGeom>
          <a:noFill/>
        </p:spPr>
        <p:txBody>
          <a:bodyPr wrap="square" rtlCol="0">
            <a:spAutoFit/>
          </a:bodyPr>
          <a:lstStyle/>
          <a:p>
            <a:pPr algn="ctr"/>
            <a:r>
              <a:rPr lang="en-US" sz="40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Sir Winston Churchill</a:t>
            </a:r>
            <a:endParaRPr lang="en-US" sz="4000" dirty="0">
              <a:solidFill>
                <a:srgbClr val="FFFF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39538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75656" y="1676401"/>
            <a:ext cx="7946571" cy="2893100"/>
          </a:xfrm>
          <a:prstGeom prst="rect">
            <a:avLst/>
          </a:prstGeom>
          <a:noFill/>
        </p:spPr>
        <p:txBody>
          <a:bodyPr wrap="square" rtlCol="0">
            <a:spAutoFit/>
          </a:bodyPr>
          <a:lstStyle/>
          <a:p>
            <a:r>
              <a:rPr lang="en-US" sz="4800" b="1" i="1" u="sng" dirty="0" smtClean="0">
                <a:ln>
                  <a:solidFill>
                    <a:schemeClr val="bg2"/>
                  </a:solidFill>
                </a:ln>
                <a:solidFill>
                  <a:srgbClr val="FFFF00"/>
                </a:solidFill>
                <a:latin typeface="Calibri" panose="020F0502020204030204" pitchFamily="34" charset="0"/>
              </a:rPr>
              <a:t>THIRD:</a:t>
            </a:r>
            <a:r>
              <a:rPr lang="en-US" sz="4000" b="1" dirty="0" smtClean="0">
                <a:ln>
                  <a:solidFill>
                    <a:schemeClr val="bg2"/>
                  </a:solidFill>
                </a:ln>
                <a:solidFill>
                  <a:srgbClr val="FFFF00"/>
                </a:solidFill>
                <a:latin typeface="Calibri" panose="020F0502020204030204" pitchFamily="34" charset="0"/>
              </a:rPr>
              <a:t>       </a:t>
            </a:r>
            <a:r>
              <a:rPr lang="en-US" sz="4000" dirty="0" smtClean="0">
                <a:ln>
                  <a:solidFill>
                    <a:schemeClr val="bg2"/>
                  </a:solidFill>
                </a:ln>
                <a:solidFill>
                  <a:srgbClr val="FFFF00"/>
                </a:solidFill>
                <a:latin typeface="Calibri" panose="020F0502020204030204" pitchFamily="34" charset="0"/>
              </a:rPr>
              <a:t>Wedging The Clay</a:t>
            </a:r>
            <a:endParaRPr lang="en-US" sz="4000" dirty="0">
              <a:ln>
                <a:solidFill>
                  <a:schemeClr val="bg2"/>
                </a:solidFill>
              </a:ln>
              <a:solidFill>
                <a:srgbClr val="FFFF00"/>
              </a:solidFill>
              <a:latin typeface="Calibri" panose="020F0502020204030204" pitchFamily="34" charset="0"/>
            </a:endParaRPr>
          </a:p>
          <a:p>
            <a:r>
              <a:rPr lang="en-US" sz="4000" b="1" i="1" dirty="0" smtClean="0">
                <a:ln>
                  <a:solidFill>
                    <a:schemeClr val="bg2"/>
                  </a:solidFill>
                </a:ln>
                <a:solidFill>
                  <a:srgbClr val="FFFF00"/>
                </a:solidFill>
                <a:latin typeface="Calibri" panose="020F0502020204030204" pitchFamily="34" charset="0"/>
              </a:rPr>
              <a:t>                  </a:t>
            </a:r>
          </a:p>
          <a:p>
            <a:r>
              <a:rPr lang="en-US" sz="4000" b="1" i="1" dirty="0">
                <a:ln>
                  <a:solidFill>
                    <a:schemeClr val="bg2"/>
                  </a:solidFill>
                </a:ln>
                <a:solidFill>
                  <a:srgbClr val="FFFF00"/>
                </a:solidFill>
                <a:latin typeface="Calibri" panose="020F0502020204030204" pitchFamily="34" charset="0"/>
              </a:rPr>
              <a:t> </a:t>
            </a:r>
            <a:r>
              <a:rPr lang="en-US" sz="4000" b="1" i="1" dirty="0" smtClean="0">
                <a:ln>
                  <a:solidFill>
                    <a:schemeClr val="bg2"/>
                  </a:solidFill>
                </a:ln>
                <a:solidFill>
                  <a:srgbClr val="FFFF00"/>
                </a:solidFill>
                <a:latin typeface="Calibri" panose="020F0502020204030204" pitchFamily="34" charset="0"/>
              </a:rPr>
              <a:t>  </a:t>
            </a:r>
            <a:r>
              <a:rPr lang="en-US" sz="5400" i="1" dirty="0" smtClean="0">
                <a:ln>
                  <a:solidFill>
                    <a:schemeClr val="bg2"/>
                  </a:solidFill>
                </a:ln>
                <a:solidFill>
                  <a:srgbClr val="FFFF00"/>
                </a:solidFill>
                <a:latin typeface="Calibri" panose="020F0502020204030204" pitchFamily="34" charset="0"/>
              </a:rPr>
              <a:t>Why Beat Clay?</a:t>
            </a:r>
          </a:p>
          <a:p>
            <a:r>
              <a:rPr lang="en-US" sz="4000" dirty="0">
                <a:ln>
                  <a:solidFill>
                    <a:schemeClr val="bg2"/>
                  </a:solidFill>
                </a:ln>
                <a:solidFill>
                  <a:srgbClr val="FFFF00"/>
                </a:solidFill>
                <a:latin typeface="Calibri" panose="020F0502020204030204" pitchFamily="34" charset="0"/>
              </a:rPr>
              <a:t> </a:t>
            </a:r>
            <a:r>
              <a:rPr lang="en-US" sz="4000" dirty="0" smtClean="0">
                <a:ln>
                  <a:solidFill>
                    <a:schemeClr val="bg2"/>
                  </a:solidFill>
                </a:ln>
                <a:solidFill>
                  <a:srgbClr val="FFFF00"/>
                </a:solidFill>
                <a:latin typeface="Calibri" panose="020F0502020204030204" pitchFamily="34" charset="0"/>
              </a:rPr>
              <a:t>                       </a:t>
            </a:r>
            <a:endParaRPr lang="en-US" sz="4000" dirty="0">
              <a:ln>
                <a:solidFill>
                  <a:schemeClr val="bg2"/>
                </a:solidFill>
              </a:ln>
              <a:solidFill>
                <a:srgbClr val="FFFF00"/>
              </a:solidFill>
              <a:latin typeface="Calibri" panose="020F050202020403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744891">
            <a:off x="6760028" y="2347232"/>
            <a:ext cx="4414157" cy="331061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496269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75656" y="1676401"/>
            <a:ext cx="7946571" cy="2893100"/>
          </a:xfrm>
          <a:prstGeom prst="rect">
            <a:avLst/>
          </a:prstGeom>
          <a:noFill/>
        </p:spPr>
        <p:txBody>
          <a:bodyPr wrap="square" rtlCol="0">
            <a:spAutoFit/>
          </a:bodyPr>
          <a:lstStyle/>
          <a:p>
            <a:r>
              <a:rPr lang="en-US" sz="4800" b="1" i="1" u="sng" dirty="0" smtClean="0">
                <a:ln>
                  <a:solidFill>
                    <a:schemeClr val="bg2"/>
                  </a:solidFill>
                </a:ln>
                <a:solidFill>
                  <a:srgbClr val="FFFF00"/>
                </a:solidFill>
                <a:latin typeface="Calibri" panose="020F0502020204030204" pitchFamily="34" charset="0"/>
              </a:rPr>
              <a:t>FOURTH:</a:t>
            </a:r>
            <a:r>
              <a:rPr lang="en-US" sz="4000" b="1" dirty="0" smtClean="0">
                <a:ln>
                  <a:solidFill>
                    <a:schemeClr val="bg2"/>
                  </a:solidFill>
                </a:ln>
                <a:solidFill>
                  <a:srgbClr val="FFFF00"/>
                </a:solidFill>
                <a:latin typeface="Calibri" panose="020F0502020204030204" pitchFamily="34" charset="0"/>
              </a:rPr>
              <a:t>       </a:t>
            </a:r>
            <a:r>
              <a:rPr lang="en-US" sz="4000" dirty="0" smtClean="0">
                <a:ln>
                  <a:solidFill>
                    <a:schemeClr val="bg2"/>
                  </a:solidFill>
                </a:ln>
                <a:solidFill>
                  <a:srgbClr val="FFFF00"/>
                </a:solidFill>
                <a:latin typeface="Calibri" panose="020F0502020204030204" pitchFamily="34" charset="0"/>
              </a:rPr>
              <a:t>Shaping The Clay</a:t>
            </a:r>
            <a:endParaRPr lang="en-US" sz="4000" dirty="0">
              <a:ln>
                <a:solidFill>
                  <a:schemeClr val="bg2"/>
                </a:solidFill>
              </a:ln>
              <a:solidFill>
                <a:srgbClr val="FFFF00"/>
              </a:solidFill>
              <a:latin typeface="Calibri" panose="020F0502020204030204" pitchFamily="34" charset="0"/>
            </a:endParaRPr>
          </a:p>
          <a:p>
            <a:r>
              <a:rPr lang="en-US" sz="4000" b="1" i="1" dirty="0" smtClean="0">
                <a:ln>
                  <a:solidFill>
                    <a:schemeClr val="bg2"/>
                  </a:solidFill>
                </a:ln>
                <a:solidFill>
                  <a:srgbClr val="FFFF00"/>
                </a:solidFill>
                <a:latin typeface="Calibri" panose="020F0502020204030204" pitchFamily="34" charset="0"/>
              </a:rPr>
              <a:t>                  </a:t>
            </a:r>
          </a:p>
          <a:p>
            <a:r>
              <a:rPr lang="en-US" sz="4000" b="1" i="1" dirty="0">
                <a:ln>
                  <a:solidFill>
                    <a:schemeClr val="bg2"/>
                  </a:solidFill>
                </a:ln>
                <a:solidFill>
                  <a:srgbClr val="FFFF00"/>
                </a:solidFill>
                <a:latin typeface="Calibri" panose="020F0502020204030204" pitchFamily="34" charset="0"/>
              </a:rPr>
              <a:t> </a:t>
            </a:r>
            <a:r>
              <a:rPr lang="en-US" sz="4000" b="1" i="1" dirty="0" smtClean="0">
                <a:ln>
                  <a:solidFill>
                    <a:schemeClr val="bg2"/>
                  </a:solidFill>
                </a:ln>
                <a:solidFill>
                  <a:srgbClr val="FFFF00"/>
                </a:solidFill>
                <a:latin typeface="Calibri" panose="020F0502020204030204" pitchFamily="34" charset="0"/>
              </a:rPr>
              <a:t>  </a:t>
            </a:r>
            <a:r>
              <a:rPr lang="en-US" sz="5400" i="1" dirty="0" smtClean="0">
                <a:ln>
                  <a:solidFill>
                    <a:schemeClr val="bg2"/>
                  </a:solidFill>
                </a:ln>
                <a:solidFill>
                  <a:srgbClr val="FFFF00"/>
                </a:solidFill>
                <a:latin typeface="Calibri" panose="020F0502020204030204" pitchFamily="34" charset="0"/>
              </a:rPr>
              <a:t>Molding The Pottery</a:t>
            </a:r>
          </a:p>
          <a:p>
            <a:r>
              <a:rPr lang="en-US" sz="4000" dirty="0">
                <a:ln>
                  <a:solidFill>
                    <a:schemeClr val="bg2"/>
                  </a:solidFill>
                </a:ln>
                <a:solidFill>
                  <a:srgbClr val="FFFF00"/>
                </a:solidFill>
                <a:latin typeface="Calibri" panose="020F0502020204030204" pitchFamily="34" charset="0"/>
              </a:rPr>
              <a:t> </a:t>
            </a:r>
            <a:r>
              <a:rPr lang="en-US" sz="4000" dirty="0" smtClean="0">
                <a:ln>
                  <a:solidFill>
                    <a:schemeClr val="bg2"/>
                  </a:solidFill>
                </a:ln>
                <a:solidFill>
                  <a:srgbClr val="FFFF00"/>
                </a:solidFill>
                <a:latin typeface="Calibri" panose="020F0502020204030204" pitchFamily="34" charset="0"/>
              </a:rPr>
              <a:t>                       </a:t>
            </a:r>
            <a:endParaRPr lang="en-US" sz="4000" dirty="0">
              <a:ln>
                <a:solidFill>
                  <a:schemeClr val="bg2"/>
                </a:solidFill>
              </a:ln>
              <a:solidFill>
                <a:srgbClr val="FFFF00"/>
              </a:solidFill>
              <a:latin typeface="Calibri" panose="020F050202020403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76027">
            <a:off x="7313479" y="2805520"/>
            <a:ext cx="4127408" cy="332728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756245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936009" y="3331420"/>
            <a:ext cx="11081820" cy="2862322"/>
          </a:xfrm>
          <a:prstGeom prst="rect">
            <a:avLst/>
          </a:prstGeom>
          <a:ln>
            <a:noFill/>
          </a:ln>
        </p:spPr>
        <p:txBody>
          <a:bodyPr wrap="square">
            <a:spAutoFit/>
          </a:bodyPr>
          <a:lstStyle/>
          <a:p>
            <a:r>
              <a:rPr lang="en-US" sz="3600" dirty="0">
                <a:ln>
                  <a:solidFill>
                    <a:schemeClr val="bg2"/>
                  </a:solidFill>
                </a:ln>
                <a:solidFill>
                  <a:srgbClr val="FFFF00"/>
                </a:solidFill>
                <a:latin typeface="Calibri" panose="020F0502020204030204" pitchFamily="34" charset="0"/>
              </a:rPr>
              <a:t>If any man thirst, let him come unto me, and drink. He that believeth on me, as the scripture hath said, out of his belly [or innermost </a:t>
            </a:r>
            <a:r>
              <a:rPr lang="en-US" sz="3600" dirty="0" smtClean="0">
                <a:ln>
                  <a:solidFill>
                    <a:schemeClr val="bg2"/>
                  </a:solidFill>
                </a:ln>
                <a:solidFill>
                  <a:srgbClr val="FFFF00"/>
                </a:solidFill>
                <a:latin typeface="Calibri" panose="020F0502020204030204" pitchFamily="34" charset="0"/>
              </a:rPr>
              <a:t>being] </a:t>
            </a:r>
            <a:r>
              <a:rPr lang="en-US" sz="3600" dirty="0">
                <a:ln>
                  <a:solidFill>
                    <a:schemeClr val="bg2"/>
                  </a:solidFill>
                </a:ln>
                <a:solidFill>
                  <a:srgbClr val="FFFF00"/>
                </a:solidFill>
                <a:latin typeface="Calibri" panose="020F0502020204030204" pitchFamily="34" charset="0"/>
              </a:rPr>
              <a:t>shall flow rivers of living WATER. </a:t>
            </a:r>
            <a:r>
              <a:rPr lang="en-US" sz="3600" dirty="0" smtClean="0">
                <a:ln>
                  <a:solidFill>
                    <a:schemeClr val="bg2"/>
                  </a:solidFill>
                </a:ln>
                <a:solidFill>
                  <a:srgbClr val="FFFF00"/>
                </a:solidFill>
                <a:latin typeface="Calibri" panose="020F0502020204030204" pitchFamily="34" charset="0"/>
              </a:rPr>
              <a:t>But </a:t>
            </a:r>
            <a:r>
              <a:rPr lang="en-US" sz="3600" dirty="0">
                <a:ln>
                  <a:solidFill>
                    <a:schemeClr val="bg2"/>
                  </a:solidFill>
                </a:ln>
                <a:solidFill>
                  <a:srgbClr val="FFFF00"/>
                </a:solidFill>
                <a:latin typeface="Calibri" panose="020F0502020204030204" pitchFamily="34" charset="0"/>
              </a:rPr>
              <a:t>this he spoke of the Spirit, which they that believe in him should receive: for the Holy Spirit was not yet given. . .</a:t>
            </a:r>
          </a:p>
        </p:txBody>
      </p:sp>
      <p:sp>
        <p:nvSpPr>
          <p:cNvPr id="3" name="Rectangle 2"/>
          <p:cNvSpPr/>
          <p:nvPr/>
        </p:nvSpPr>
        <p:spPr>
          <a:xfrm>
            <a:off x="8195172" y="827706"/>
            <a:ext cx="3809056" cy="923330"/>
          </a:xfrm>
          <a:prstGeom prst="rect">
            <a:avLst/>
          </a:prstGeom>
          <a:ln>
            <a:noFill/>
          </a:ln>
        </p:spPr>
        <p:txBody>
          <a:bodyPr wrap="none">
            <a:spAutoFit/>
          </a:bodyPr>
          <a:lstStyle/>
          <a:p>
            <a:r>
              <a:rPr lang="en-US" sz="5400" dirty="0">
                <a:ln>
                  <a:solidFill>
                    <a:schemeClr val="bg2"/>
                  </a:solidFill>
                </a:ln>
                <a:solidFill>
                  <a:srgbClr val="FFFF00"/>
                </a:solidFill>
                <a:latin typeface="Calibri" panose="020F0502020204030204" pitchFamily="34" charset="0"/>
              </a:rPr>
              <a:t>John 7:37-39</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84600">
            <a:off x="3854832" y="383121"/>
            <a:ext cx="3463563" cy="2507620"/>
          </a:xfrm>
          <a:prstGeom prst="roundRect">
            <a:avLst>
              <a:gd name="adj" fmla="val 16667"/>
            </a:avLst>
          </a:prstGeom>
          <a:ln>
            <a:noFill/>
          </a:ln>
          <a:effectLst>
            <a:outerShdw blurRad="152400" dist="12000" dir="900000" sy="98000" kx="110000" ky="200000" algn="tl" rotWithShape="0">
              <a:srgbClr val="000000">
                <a:alpha val="30000"/>
              </a:srgbClr>
            </a:outerShdw>
            <a:reflection endPos="0" dist="50800" dir="5400000" sy="-100000" algn="bl" rotWithShape="0"/>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96345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84600">
            <a:off x="3854832" y="383121"/>
            <a:ext cx="3463563" cy="2507620"/>
          </a:xfrm>
          <a:prstGeom prst="roundRect">
            <a:avLst>
              <a:gd name="adj" fmla="val 16667"/>
            </a:avLst>
          </a:prstGeom>
          <a:ln>
            <a:noFill/>
          </a:ln>
          <a:effectLst>
            <a:outerShdw blurRad="152400" dist="12000" dir="900000" sy="98000" kx="110000" ky="200000" algn="tl" rotWithShape="0">
              <a:srgbClr val="000000">
                <a:alpha val="30000"/>
              </a:srgbClr>
            </a:outerShdw>
            <a:reflection endPos="0" dist="50800" dir="5400000" sy="-100000" algn="bl" rotWithShape="0"/>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Rectangle 1"/>
          <p:cNvSpPr/>
          <p:nvPr/>
        </p:nvSpPr>
        <p:spPr>
          <a:xfrm>
            <a:off x="707408" y="2678276"/>
            <a:ext cx="11081820" cy="646331"/>
          </a:xfrm>
          <a:prstGeom prst="rect">
            <a:avLst/>
          </a:prstGeom>
          <a:ln>
            <a:noFill/>
          </a:ln>
        </p:spPr>
        <p:txBody>
          <a:bodyPr wrap="square">
            <a:spAutoFit/>
          </a:bodyPr>
          <a:lstStyle/>
          <a:p>
            <a:r>
              <a:rPr lang="en-US" sz="3600" dirty="0">
                <a:ln>
                  <a:solidFill>
                    <a:schemeClr val="bg2"/>
                  </a:solidFill>
                </a:ln>
                <a:solidFill>
                  <a:srgbClr val="FFFF00"/>
                </a:solidFill>
                <a:latin typeface="Calibri" panose="020F0502020204030204" pitchFamily="34" charset="0"/>
              </a:rPr>
              <a:t>YIELD YOURSELVES UNTO GOD</a:t>
            </a:r>
          </a:p>
        </p:txBody>
      </p:sp>
      <p:sp>
        <p:nvSpPr>
          <p:cNvPr id="3" name="Rectangle 2"/>
          <p:cNvSpPr/>
          <p:nvPr/>
        </p:nvSpPr>
        <p:spPr>
          <a:xfrm>
            <a:off x="8195172" y="827706"/>
            <a:ext cx="3071675" cy="830997"/>
          </a:xfrm>
          <a:prstGeom prst="rect">
            <a:avLst/>
          </a:prstGeom>
          <a:ln>
            <a:noFill/>
          </a:ln>
        </p:spPr>
        <p:txBody>
          <a:bodyPr wrap="none">
            <a:spAutoFit/>
          </a:bodyPr>
          <a:lstStyle/>
          <a:p>
            <a:r>
              <a:rPr lang="en-US" sz="4800" dirty="0">
                <a:solidFill>
                  <a:srgbClr val="FFFF00"/>
                </a:solidFill>
              </a:rPr>
              <a:t>Rom. 6:13</a:t>
            </a:r>
            <a:endParaRPr lang="en-US" sz="4800" dirty="0">
              <a:ln>
                <a:solidFill>
                  <a:schemeClr val="bg2"/>
                </a:solidFill>
              </a:ln>
              <a:solidFill>
                <a:srgbClr val="FFFF00"/>
              </a:solidFill>
              <a:latin typeface="Calibri" panose="020F0502020204030204" pitchFamily="34" charset="0"/>
            </a:endParaRPr>
          </a:p>
        </p:txBody>
      </p:sp>
      <p:sp>
        <p:nvSpPr>
          <p:cNvPr id="5" name="TextBox 4"/>
          <p:cNvSpPr txBox="1"/>
          <p:nvPr/>
        </p:nvSpPr>
        <p:spPr>
          <a:xfrm>
            <a:off x="8195172" y="3450771"/>
            <a:ext cx="3071675" cy="923330"/>
          </a:xfrm>
          <a:prstGeom prst="rect">
            <a:avLst/>
          </a:prstGeom>
          <a:noFill/>
        </p:spPr>
        <p:txBody>
          <a:bodyPr wrap="square" rtlCol="0">
            <a:spAutoFit/>
          </a:bodyPr>
          <a:lstStyle/>
          <a:p>
            <a:r>
              <a:rPr lang="en-US" sz="5400" dirty="0">
                <a:ln>
                  <a:solidFill>
                    <a:schemeClr val="bg2"/>
                  </a:solidFill>
                </a:ln>
                <a:solidFill>
                  <a:srgbClr val="FFFF00"/>
                </a:solidFill>
                <a:latin typeface="Calibri" panose="020F0502020204030204" pitchFamily="34" charset="0"/>
              </a:rPr>
              <a:t>Rom. 12:1</a:t>
            </a:r>
          </a:p>
        </p:txBody>
      </p:sp>
      <p:sp>
        <p:nvSpPr>
          <p:cNvPr id="6" name="TextBox 5"/>
          <p:cNvSpPr txBox="1"/>
          <p:nvPr/>
        </p:nvSpPr>
        <p:spPr>
          <a:xfrm>
            <a:off x="783771" y="4844143"/>
            <a:ext cx="11146972" cy="1200329"/>
          </a:xfrm>
          <a:prstGeom prst="rect">
            <a:avLst/>
          </a:prstGeom>
          <a:noFill/>
        </p:spPr>
        <p:txBody>
          <a:bodyPr wrap="square" rtlCol="0">
            <a:spAutoFit/>
          </a:bodyPr>
          <a:lstStyle/>
          <a:p>
            <a:r>
              <a:rPr lang="en-US" sz="3600" dirty="0">
                <a:ln>
                  <a:solidFill>
                    <a:schemeClr val="bg2"/>
                  </a:solidFill>
                </a:ln>
                <a:solidFill>
                  <a:srgbClr val="FFFF00"/>
                </a:solidFill>
                <a:latin typeface="Calibri" panose="020F0502020204030204" pitchFamily="34" charset="0"/>
              </a:rPr>
              <a:t>a living sacrifice, holy, acceptable unto God, which is your reasonable service</a:t>
            </a:r>
          </a:p>
        </p:txBody>
      </p:sp>
    </p:spTree>
    <p:extLst>
      <p:ext uri="{BB962C8B-B14F-4D97-AF65-F5344CB8AC3E}">
        <p14:creationId xmlns:p14="http://schemas.microsoft.com/office/powerpoint/2010/main" val="398407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75656" y="1676401"/>
            <a:ext cx="7946571" cy="2893100"/>
          </a:xfrm>
          <a:prstGeom prst="rect">
            <a:avLst/>
          </a:prstGeom>
          <a:noFill/>
        </p:spPr>
        <p:txBody>
          <a:bodyPr wrap="square" rtlCol="0">
            <a:spAutoFit/>
          </a:bodyPr>
          <a:lstStyle/>
          <a:p>
            <a:r>
              <a:rPr lang="en-US" sz="4800" b="1" i="1" u="sng" dirty="0" smtClean="0">
                <a:ln>
                  <a:solidFill>
                    <a:schemeClr val="bg2"/>
                  </a:solidFill>
                </a:ln>
                <a:solidFill>
                  <a:srgbClr val="FFFF00"/>
                </a:solidFill>
                <a:latin typeface="Calibri" panose="020F0502020204030204" pitchFamily="34" charset="0"/>
              </a:rPr>
              <a:t>FIFTH:</a:t>
            </a:r>
            <a:r>
              <a:rPr lang="en-US" sz="4000" b="1" dirty="0" smtClean="0">
                <a:ln>
                  <a:solidFill>
                    <a:schemeClr val="bg2"/>
                  </a:solidFill>
                </a:ln>
                <a:solidFill>
                  <a:srgbClr val="FFFF00"/>
                </a:solidFill>
                <a:latin typeface="Calibri" panose="020F0502020204030204" pitchFamily="34" charset="0"/>
              </a:rPr>
              <a:t>       </a:t>
            </a:r>
            <a:r>
              <a:rPr lang="en-US" sz="4000" dirty="0" smtClean="0">
                <a:ln>
                  <a:solidFill>
                    <a:schemeClr val="bg2"/>
                  </a:solidFill>
                </a:ln>
                <a:solidFill>
                  <a:srgbClr val="FFFF00"/>
                </a:solidFill>
                <a:latin typeface="Calibri" panose="020F0502020204030204" pitchFamily="34" charset="0"/>
              </a:rPr>
              <a:t>Firing The Clay</a:t>
            </a:r>
            <a:endParaRPr lang="en-US" sz="4000" dirty="0">
              <a:ln>
                <a:solidFill>
                  <a:schemeClr val="bg2"/>
                </a:solidFill>
              </a:ln>
              <a:solidFill>
                <a:srgbClr val="FFFF00"/>
              </a:solidFill>
              <a:latin typeface="Calibri" panose="020F0502020204030204" pitchFamily="34" charset="0"/>
            </a:endParaRPr>
          </a:p>
          <a:p>
            <a:r>
              <a:rPr lang="en-US" sz="4000" b="1" i="1" dirty="0" smtClean="0">
                <a:ln>
                  <a:solidFill>
                    <a:schemeClr val="bg2"/>
                  </a:solidFill>
                </a:ln>
                <a:solidFill>
                  <a:srgbClr val="FFFF00"/>
                </a:solidFill>
                <a:latin typeface="Calibri" panose="020F0502020204030204" pitchFamily="34" charset="0"/>
              </a:rPr>
              <a:t>                  </a:t>
            </a:r>
          </a:p>
          <a:p>
            <a:r>
              <a:rPr lang="en-US" sz="4000" b="1" i="1" dirty="0">
                <a:ln>
                  <a:solidFill>
                    <a:schemeClr val="bg2"/>
                  </a:solidFill>
                </a:ln>
                <a:solidFill>
                  <a:srgbClr val="FFFF00"/>
                </a:solidFill>
                <a:latin typeface="Calibri" panose="020F0502020204030204" pitchFamily="34" charset="0"/>
              </a:rPr>
              <a:t> </a:t>
            </a:r>
            <a:r>
              <a:rPr lang="en-US" sz="4000" b="1" i="1" dirty="0" smtClean="0">
                <a:ln>
                  <a:solidFill>
                    <a:schemeClr val="bg2"/>
                  </a:solidFill>
                </a:ln>
                <a:solidFill>
                  <a:srgbClr val="FFFF00"/>
                </a:solidFill>
                <a:latin typeface="Calibri" panose="020F0502020204030204" pitchFamily="34" charset="0"/>
              </a:rPr>
              <a:t>  </a:t>
            </a:r>
            <a:r>
              <a:rPr lang="en-US" sz="5400" i="1" dirty="0" smtClean="0">
                <a:ln>
                  <a:solidFill>
                    <a:schemeClr val="bg2"/>
                  </a:solidFill>
                </a:ln>
                <a:solidFill>
                  <a:srgbClr val="FFFF00"/>
                </a:solidFill>
                <a:latin typeface="Calibri" panose="020F0502020204030204" pitchFamily="34" charset="0"/>
              </a:rPr>
              <a:t>Plunged Into Fire</a:t>
            </a:r>
          </a:p>
          <a:p>
            <a:r>
              <a:rPr lang="en-US" sz="4000" dirty="0">
                <a:ln>
                  <a:solidFill>
                    <a:schemeClr val="bg2"/>
                  </a:solidFill>
                </a:ln>
                <a:solidFill>
                  <a:srgbClr val="FFFF00"/>
                </a:solidFill>
                <a:latin typeface="Calibri" panose="020F0502020204030204" pitchFamily="34" charset="0"/>
              </a:rPr>
              <a:t> </a:t>
            </a:r>
            <a:r>
              <a:rPr lang="en-US" sz="4000" dirty="0" smtClean="0">
                <a:ln>
                  <a:solidFill>
                    <a:schemeClr val="bg2"/>
                  </a:solidFill>
                </a:ln>
                <a:solidFill>
                  <a:srgbClr val="FFFF00"/>
                </a:solidFill>
                <a:latin typeface="Calibri" panose="020F0502020204030204" pitchFamily="34" charset="0"/>
              </a:rPr>
              <a:t>                       </a:t>
            </a:r>
            <a:endParaRPr lang="en-US" sz="4000" dirty="0">
              <a:ln>
                <a:solidFill>
                  <a:schemeClr val="bg2"/>
                </a:solidFill>
              </a:ln>
              <a:solidFill>
                <a:srgbClr val="FFFF00"/>
              </a:solidFill>
              <a:latin typeface="Calibri" panose="020F050202020403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083610">
            <a:off x="6882257" y="2044723"/>
            <a:ext cx="4689257" cy="410570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396736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936009" y="3331420"/>
            <a:ext cx="11081820" cy="1877437"/>
          </a:xfrm>
          <a:prstGeom prst="rect">
            <a:avLst/>
          </a:prstGeom>
          <a:ln>
            <a:noFill/>
          </a:ln>
        </p:spPr>
        <p:txBody>
          <a:bodyPr wrap="square">
            <a:spAutoFit/>
          </a:bodyPr>
          <a:lstStyle/>
          <a:p>
            <a:r>
              <a:rPr lang="en-US" sz="3600" b="1" baseline="30000" dirty="0">
                <a:ln>
                  <a:solidFill>
                    <a:schemeClr val="bg2"/>
                  </a:solidFill>
                </a:ln>
                <a:solidFill>
                  <a:srgbClr val="FFFF00"/>
                </a:solidFill>
                <a:latin typeface="Calibri" panose="020F0502020204030204" pitchFamily="34" charset="0"/>
              </a:rPr>
              <a:t>13 </a:t>
            </a:r>
            <a:r>
              <a:rPr lang="en-US" sz="3600" dirty="0">
                <a:ln>
                  <a:solidFill>
                    <a:schemeClr val="bg2"/>
                  </a:solidFill>
                </a:ln>
                <a:solidFill>
                  <a:srgbClr val="FFFF00"/>
                </a:solidFill>
                <a:latin typeface="Calibri" panose="020F0502020204030204" pitchFamily="34" charset="0"/>
              </a:rPr>
              <a:t>Let no one say when he is tempted, “I am tempted by God”; for God cannot be tempted by evil, </a:t>
            </a:r>
            <a:r>
              <a:rPr lang="en-US" sz="4000" b="1" i="1" dirty="0">
                <a:ln>
                  <a:solidFill>
                    <a:schemeClr val="bg2"/>
                  </a:solidFill>
                </a:ln>
                <a:solidFill>
                  <a:schemeClr val="accent2"/>
                </a:solidFill>
                <a:latin typeface="Calibri" panose="020F0502020204030204" pitchFamily="34" charset="0"/>
              </a:rPr>
              <a:t>nor does He Himself tempt anyone.</a:t>
            </a:r>
          </a:p>
        </p:txBody>
      </p:sp>
      <p:sp>
        <p:nvSpPr>
          <p:cNvPr id="3" name="Rectangle 2"/>
          <p:cNvSpPr/>
          <p:nvPr/>
        </p:nvSpPr>
        <p:spPr>
          <a:xfrm>
            <a:off x="8195172" y="827706"/>
            <a:ext cx="3302507" cy="923330"/>
          </a:xfrm>
          <a:prstGeom prst="rect">
            <a:avLst/>
          </a:prstGeom>
          <a:ln>
            <a:noFill/>
          </a:ln>
        </p:spPr>
        <p:txBody>
          <a:bodyPr wrap="none">
            <a:spAutoFit/>
          </a:bodyPr>
          <a:lstStyle/>
          <a:p>
            <a:r>
              <a:rPr lang="en-US" sz="5400" dirty="0" smtClean="0">
                <a:ln>
                  <a:solidFill>
                    <a:schemeClr val="bg2"/>
                  </a:solidFill>
                </a:ln>
                <a:solidFill>
                  <a:srgbClr val="FFFF00"/>
                </a:solidFill>
                <a:latin typeface="Calibri" panose="020F0502020204030204" pitchFamily="34" charset="0"/>
              </a:rPr>
              <a:t>James 1:13</a:t>
            </a:r>
            <a:endParaRPr lang="en-US" sz="5400" dirty="0">
              <a:ln>
                <a:solidFill>
                  <a:schemeClr val="bg2"/>
                </a:solidFill>
              </a:ln>
              <a:solidFill>
                <a:srgbClr val="FFFF00"/>
              </a:solidFill>
              <a:latin typeface="Calibri" panose="020F050202020403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84600">
            <a:off x="3854832" y="383121"/>
            <a:ext cx="3463563" cy="2507620"/>
          </a:xfrm>
          <a:prstGeom prst="roundRect">
            <a:avLst>
              <a:gd name="adj" fmla="val 16667"/>
            </a:avLst>
          </a:prstGeom>
          <a:ln>
            <a:noFill/>
          </a:ln>
          <a:effectLst>
            <a:outerShdw blurRad="152400" dist="12000" dir="900000" sy="98000" kx="110000" ky="200000" algn="tl" rotWithShape="0">
              <a:srgbClr val="000000">
                <a:alpha val="30000"/>
              </a:srgbClr>
            </a:outerShdw>
            <a:reflection endPos="0" dist="50800" dir="5400000" sy="-100000" algn="bl" rotWithShape="0"/>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793732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936009" y="3331420"/>
            <a:ext cx="11081820" cy="2554545"/>
          </a:xfrm>
          <a:prstGeom prst="rect">
            <a:avLst/>
          </a:prstGeom>
          <a:ln>
            <a:noFill/>
          </a:ln>
        </p:spPr>
        <p:txBody>
          <a:bodyPr wrap="square">
            <a:spAutoFit/>
          </a:bodyPr>
          <a:lstStyle/>
          <a:p>
            <a:r>
              <a:rPr lang="en-US" sz="3200" b="1" baseline="30000" dirty="0">
                <a:ln>
                  <a:solidFill>
                    <a:schemeClr val="bg2"/>
                  </a:solidFill>
                </a:ln>
                <a:solidFill>
                  <a:srgbClr val="FFFF00"/>
                </a:solidFill>
                <a:latin typeface="Calibri" panose="020F0502020204030204" pitchFamily="34" charset="0"/>
              </a:rPr>
              <a:t>6 </a:t>
            </a:r>
            <a:r>
              <a:rPr lang="en-US" sz="3200" dirty="0">
                <a:ln>
                  <a:solidFill>
                    <a:schemeClr val="bg2"/>
                  </a:solidFill>
                </a:ln>
                <a:solidFill>
                  <a:srgbClr val="FFFF00"/>
                </a:solidFill>
                <a:latin typeface="Calibri" panose="020F0502020204030204" pitchFamily="34" charset="0"/>
              </a:rPr>
              <a:t>In this you greatly rejoice, though now for a little while, if need be, you have been grieved by various trials, </a:t>
            </a:r>
            <a:r>
              <a:rPr lang="en-US" sz="3200" b="1" baseline="30000" dirty="0">
                <a:ln>
                  <a:solidFill>
                    <a:schemeClr val="bg2"/>
                  </a:solidFill>
                </a:ln>
                <a:solidFill>
                  <a:srgbClr val="FFFF00"/>
                </a:solidFill>
                <a:latin typeface="Calibri" panose="020F0502020204030204" pitchFamily="34" charset="0"/>
              </a:rPr>
              <a:t>7 </a:t>
            </a:r>
            <a:r>
              <a:rPr lang="en-US" sz="3200" dirty="0">
                <a:ln>
                  <a:solidFill>
                    <a:schemeClr val="bg2"/>
                  </a:solidFill>
                </a:ln>
                <a:solidFill>
                  <a:srgbClr val="FFFF00"/>
                </a:solidFill>
                <a:latin typeface="Calibri" panose="020F0502020204030204" pitchFamily="34" charset="0"/>
              </a:rPr>
              <a:t>that the genuineness of your faith, </a:t>
            </a:r>
            <a:r>
              <a:rPr lang="en-US" sz="3200" i="1" dirty="0">
                <a:ln>
                  <a:solidFill>
                    <a:schemeClr val="bg2"/>
                  </a:solidFill>
                </a:ln>
                <a:solidFill>
                  <a:srgbClr val="FFFF00"/>
                </a:solidFill>
                <a:latin typeface="Calibri" panose="020F0502020204030204" pitchFamily="34" charset="0"/>
              </a:rPr>
              <a:t>being</a:t>
            </a:r>
            <a:r>
              <a:rPr lang="en-US" sz="3200" dirty="0">
                <a:ln>
                  <a:solidFill>
                    <a:schemeClr val="bg2"/>
                  </a:solidFill>
                </a:ln>
                <a:solidFill>
                  <a:srgbClr val="FFFF00"/>
                </a:solidFill>
                <a:latin typeface="Calibri" panose="020F0502020204030204" pitchFamily="34" charset="0"/>
              </a:rPr>
              <a:t> much more precious than gold that perishes, though it is tested by fire, may be found to praise, honor, and glory at the revelation of Jesus Christ,</a:t>
            </a:r>
            <a:endParaRPr lang="en-US" sz="3200" b="1" i="1" dirty="0">
              <a:ln>
                <a:solidFill>
                  <a:schemeClr val="bg2"/>
                </a:solidFill>
              </a:ln>
              <a:solidFill>
                <a:srgbClr val="FFFF00"/>
              </a:solidFill>
              <a:latin typeface="Calibri" panose="020F0502020204030204" pitchFamily="34" charset="0"/>
            </a:endParaRPr>
          </a:p>
        </p:txBody>
      </p:sp>
      <p:sp>
        <p:nvSpPr>
          <p:cNvPr id="3" name="Rectangle 2"/>
          <p:cNvSpPr/>
          <p:nvPr/>
        </p:nvSpPr>
        <p:spPr>
          <a:xfrm>
            <a:off x="8195172" y="827706"/>
            <a:ext cx="3397277" cy="830997"/>
          </a:xfrm>
          <a:prstGeom prst="rect">
            <a:avLst/>
          </a:prstGeom>
          <a:ln>
            <a:noFill/>
          </a:ln>
        </p:spPr>
        <p:txBody>
          <a:bodyPr wrap="none">
            <a:spAutoFit/>
          </a:bodyPr>
          <a:lstStyle/>
          <a:p>
            <a:r>
              <a:rPr lang="en-US" sz="4800" dirty="0">
                <a:ln>
                  <a:solidFill>
                    <a:schemeClr val="bg2"/>
                  </a:solidFill>
                </a:ln>
                <a:solidFill>
                  <a:srgbClr val="FFFF00"/>
                </a:solidFill>
                <a:latin typeface="Calibri" panose="020F0502020204030204" pitchFamily="34" charset="0"/>
              </a:rPr>
              <a:t>1 Peter 1:6-7</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84600">
            <a:off x="3854832" y="383121"/>
            <a:ext cx="3463563" cy="2507620"/>
          </a:xfrm>
          <a:prstGeom prst="roundRect">
            <a:avLst>
              <a:gd name="adj" fmla="val 16667"/>
            </a:avLst>
          </a:prstGeom>
          <a:ln>
            <a:noFill/>
          </a:ln>
          <a:effectLst>
            <a:outerShdw blurRad="152400" dist="12000" dir="900000" sy="98000" kx="110000" ky="200000" algn="tl" rotWithShape="0">
              <a:srgbClr val="000000">
                <a:alpha val="30000"/>
              </a:srgbClr>
            </a:outerShdw>
            <a:reflection endPos="0" dist="50800" dir="5400000" sy="-100000" algn="bl" rotWithShape="0"/>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227455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936009" y="3331420"/>
            <a:ext cx="11081820" cy="2554545"/>
          </a:xfrm>
          <a:prstGeom prst="rect">
            <a:avLst/>
          </a:prstGeom>
          <a:ln>
            <a:noFill/>
          </a:ln>
        </p:spPr>
        <p:txBody>
          <a:bodyPr wrap="square">
            <a:spAutoFit/>
          </a:bodyPr>
          <a:lstStyle/>
          <a:p>
            <a:r>
              <a:rPr lang="en-US" sz="3200" b="1" baseline="30000" dirty="0">
                <a:solidFill>
                  <a:srgbClr val="FFFF00"/>
                </a:solidFill>
                <a:latin typeface="Calibri" panose="020F0502020204030204" pitchFamily="34" charset="0"/>
              </a:rPr>
              <a:t>1</a:t>
            </a:r>
            <a:r>
              <a:rPr lang="en-US" sz="3200" b="1" baseline="30000" dirty="0">
                <a:ln>
                  <a:solidFill>
                    <a:schemeClr val="bg2"/>
                  </a:solidFill>
                </a:ln>
                <a:solidFill>
                  <a:srgbClr val="FFFF00"/>
                </a:solidFill>
                <a:latin typeface="Calibri" panose="020F0502020204030204" pitchFamily="34" charset="0"/>
              </a:rPr>
              <a:t>2 </a:t>
            </a:r>
            <a:r>
              <a:rPr lang="en-US" sz="3200" dirty="0">
                <a:ln>
                  <a:solidFill>
                    <a:schemeClr val="bg2"/>
                  </a:solidFill>
                </a:ln>
                <a:solidFill>
                  <a:srgbClr val="FFFF00"/>
                </a:solidFill>
                <a:latin typeface="Calibri" panose="020F0502020204030204" pitchFamily="34" charset="0"/>
              </a:rPr>
              <a:t>Beloved, do not think it strange concerning the fiery trial which is to try you, as though some strange thing happened to you; </a:t>
            </a:r>
            <a:r>
              <a:rPr lang="en-US" sz="3200" b="1" baseline="30000" dirty="0">
                <a:ln>
                  <a:solidFill>
                    <a:schemeClr val="bg2"/>
                  </a:solidFill>
                </a:ln>
                <a:solidFill>
                  <a:srgbClr val="FFFF00"/>
                </a:solidFill>
                <a:latin typeface="Calibri" panose="020F0502020204030204" pitchFamily="34" charset="0"/>
              </a:rPr>
              <a:t>13 </a:t>
            </a:r>
            <a:r>
              <a:rPr lang="en-US" sz="3200" dirty="0">
                <a:ln>
                  <a:solidFill>
                    <a:schemeClr val="bg2"/>
                  </a:solidFill>
                </a:ln>
                <a:solidFill>
                  <a:srgbClr val="FFFF00"/>
                </a:solidFill>
                <a:latin typeface="Calibri" panose="020F0502020204030204" pitchFamily="34" charset="0"/>
              </a:rPr>
              <a:t>but rejoice to the extent that you partake of Christ’s sufferings, that when His glory is revealed, you may also be glad with exceeding joy.</a:t>
            </a:r>
            <a:endParaRPr lang="en-US" sz="3200" b="1" i="1" dirty="0">
              <a:ln>
                <a:solidFill>
                  <a:schemeClr val="bg2"/>
                </a:solidFill>
              </a:ln>
              <a:solidFill>
                <a:srgbClr val="FFFF00"/>
              </a:solidFill>
              <a:latin typeface="Calibri" panose="020F0502020204030204" pitchFamily="34" charset="0"/>
            </a:endParaRPr>
          </a:p>
        </p:txBody>
      </p:sp>
      <p:sp>
        <p:nvSpPr>
          <p:cNvPr id="3" name="Rectangle 2"/>
          <p:cNvSpPr/>
          <p:nvPr/>
        </p:nvSpPr>
        <p:spPr>
          <a:xfrm>
            <a:off x="7792401" y="867490"/>
            <a:ext cx="3695692" cy="769441"/>
          </a:xfrm>
          <a:prstGeom prst="rect">
            <a:avLst/>
          </a:prstGeom>
          <a:ln>
            <a:noFill/>
          </a:ln>
        </p:spPr>
        <p:txBody>
          <a:bodyPr wrap="none">
            <a:spAutoFit/>
          </a:bodyPr>
          <a:lstStyle/>
          <a:p>
            <a:r>
              <a:rPr lang="en-US" sz="4400" dirty="0">
                <a:ln>
                  <a:solidFill>
                    <a:schemeClr val="bg2"/>
                  </a:solidFill>
                </a:ln>
                <a:solidFill>
                  <a:srgbClr val="FFFF00"/>
                </a:solidFill>
                <a:latin typeface="Calibri" panose="020F0502020204030204" pitchFamily="34" charset="0"/>
              </a:rPr>
              <a:t>1 Peter 4:12-13</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84600">
            <a:off x="3854832" y="383121"/>
            <a:ext cx="3463563" cy="2507620"/>
          </a:xfrm>
          <a:prstGeom prst="roundRect">
            <a:avLst>
              <a:gd name="adj" fmla="val 16667"/>
            </a:avLst>
          </a:prstGeom>
          <a:ln>
            <a:noFill/>
          </a:ln>
          <a:effectLst>
            <a:outerShdw blurRad="152400" dist="12000" dir="900000" sy="98000" kx="110000" ky="200000" algn="tl" rotWithShape="0">
              <a:srgbClr val="000000">
                <a:alpha val="30000"/>
              </a:srgbClr>
            </a:outerShdw>
            <a:reflection endPos="0" dist="50800" dir="5400000" sy="-100000" algn="bl" rotWithShape="0"/>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48487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84600">
            <a:off x="3854832" y="383121"/>
            <a:ext cx="3463563" cy="2507620"/>
          </a:xfrm>
          <a:prstGeom prst="roundRect">
            <a:avLst>
              <a:gd name="adj" fmla="val 16667"/>
            </a:avLst>
          </a:prstGeom>
          <a:ln>
            <a:noFill/>
          </a:ln>
          <a:effectLst>
            <a:outerShdw blurRad="152400" dist="12000" dir="900000" sy="98000" kx="110000" ky="200000" algn="tl" rotWithShape="0">
              <a:srgbClr val="000000">
                <a:alpha val="30000"/>
              </a:srgbClr>
            </a:outerShdw>
            <a:reflection endPos="0" dist="50800" dir="5400000" sy="-100000" algn="bl" rotWithShape="0"/>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Rectangle 1"/>
          <p:cNvSpPr/>
          <p:nvPr/>
        </p:nvSpPr>
        <p:spPr>
          <a:xfrm>
            <a:off x="511466" y="2602077"/>
            <a:ext cx="11081820" cy="1077218"/>
          </a:xfrm>
          <a:prstGeom prst="rect">
            <a:avLst/>
          </a:prstGeom>
          <a:ln>
            <a:noFill/>
          </a:ln>
        </p:spPr>
        <p:txBody>
          <a:bodyPr wrap="square">
            <a:spAutoFit/>
          </a:bodyPr>
          <a:lstStyle/>
          <a:p>
            <a:r>
              <a:rPr lang="en-US" sz="3200" b="1" baseline="30000" dirty="0">
                <a:ln>
                  <a:solidFill>
                    <a:schemeClr val="bg2"/>
                  </a:solidFill>
                </a:ln>
                <a:solidFill>
                  <a:srgbClr val="FFFF00"/>
                </a:solidFill>
                <a:latin typeface="Calibri" panose="020F0502020204030204" pitchFamily="34" charset="0"/>
              </a:rPr>
              <a:t>2 </a:t>
            </a:r>
            <a:r>
              <a:rPr lang="en-US" sz="3200" dirty="0">
                <a:ln>
                  <a:solidFill>
                    <a:schemeClr val="bg2"/>
                  </a:solidFill>
                </a:ln>
                <a:solidFill>
                  <a:srgbClr val="FFFF00"/>
                </a:solidFill>
                <a:latin typeface="Calibri" panose="020F0502020204030204" pitchFamily="34" charset="0"/>
              </a:rPr>
              <a:t>My brethren, count it all joy when you fall into various trials, </a:t>
            </a:r>
            <a:r>
              <a:rPr lang="en-US" sz="3200" b="1" baseline="30000" dirty="0">
                <a:ln>
                  <a:solidFill>
                    <a:schemeClr val="bg2"/>
                  </a:solidFill>
                </a:ln>
                <a:solidFill>
                  <a:srgbClr val="FFFF00"/>
                </a:solidFill>
                <a:latin typeface="Calibri" panose="020F0502020204030204" pitchFamily="34" charset="0"/>
              </a:rPr>
              <a:t>3 </a:t>
            </a:r>
            <a:r>
              <a:rPr lang="en-US" sz="3200" dirty="0">
                <a:ln>
                  <a:solidFill>
                    <a:schemeClr val="bg2"/>
                  </a:solidFill>
                </a:ln>
                <a:solidFill>
                  <a:srgbClr val="FFFF00"/>
                </a:solidFill>
                <a:latin typeface="Calibri" panose="020F0502020204030204" pitchFamily="34" charset="0"/>
              </a:rPr>
              <a:t>knowing that the testing of your faith produces patience.</a:t>
            </a:r>
            <a:endParaRPr lang="en-US" sz="3200" b="1" i="1" dirty="0">
              <a:ln>
                <a:solidFill>
                  <a:schemeClr val="bg2"/>
                </a:solidFill>
              </a:ln>
              <a:solidFill>
                <a:srgbClr val="FFFF00"/>
              </a:solidFill>
              <a:latin typeface="Calibri" panose="020F0502020204030204" pitchFamily="34" charset="0"/>
            </a:endParaRPr>
          </a:p>
        </p:txBody>
      </p:sp>
      <p:sp>
        <p:nvSpPr>
          <p:cNvPr id="3" name="Rectangle 2"/>
          <p:cNvSpPr/>
          <p:nvPr/>
        </p:nvSpPr>
        <p:spPr>
          <a:xfrm>
            <a:off x="7792401" y="867490"/>
            <a:ext cx="2763898" cy="707886"/>
          </a:xfrm>
          <a:prstGeom prst="rect">
            <a:avLst/>
          </a:prstGeom>
          <a:ln>
            <a:noFill/>
          </a:ln>
        </p:spPr>
        <p:txBody>
          <a:bodyPr wrap="none">
            <a:spAutoFit/>
          </a:bodyPr>
          <a:lstStyle/>
          <a:p>
            <a:r>
              <a:rPr lang="en-US" sz="4000" dirty="0">
                <a:ln>
                  <a:solidFill>
                    <a:schemeClr val="bg2"/>
                  </a:solidFill>
                </a:ln>
                <a:solidFill>
                  <a:srgbClr val="FFFF00"/>
                </a:solidFill>
                <a:latin typeface="Calibri" panose="020F0502020204030204" pitchFamily="34" charset="0"/>
              </a:rPr>
              <a:t>James 1 :2-3</a:t>
            </a:r>
          </a:p>
        </p:txBody>
      </p:sp>
      <p:sp>
        <p:nvSpPr>
          <p:cNvPr id="6" name="TextBox 5"/>
          <p:cNvSpPr txBox="1"/>
          <p:nvPr/>
        </p:nvSpPr>
        <p:spPr>
          <a:xfrm>
            <a:off x="7892143" y="3927667"/>
            <a:ext cx="3037114" cy="646331"/>
          </a:xfrm>
          <a:prstGeom prst="rect">
            <a:avLst/>
          </a:prstGeom>
          <a:noFill/>
        </p:spPr>
        <p:txBody>
          <a:bodyPr wrap="square" rtlCol="0">
            <a:spAutoFit/>
          </a:bodyPr>
          <a:lstStyle/>
          <a:p>
            <a:r>
              <a:rPr lang="en-US" sz="3600" dirty="0">
                <a:ln>
                  <a:solidFill>
                    <a:schemeClr val="bg2"/>
                  </a:solidFill>
                </a:ln>
                <a:solidFill>
                  <a:srgbClr val="FFFF00"/>
                </a:solidFill>
                <a:latin typeface="Calibri" panose="020F0502020204030204" pitchFamily="34" charset="0"/>
              </a:rPr>
              <a:t>verse 12</a:t>
            </a:r>
          </a:p>
        </p:txBody>
      </p:sp>
      <p:sp>
        <p:nvSpPr>
          <p:cNvPr id="7" name="TextBox 6"/>
          <p:cNvSpPr txBox="1"/>
          <p:nvPr/>
        </p:nvSpPr>
        <p:spPr>
          <a:xfrm>
            <a:off x="707571" y="4822371"/>
            <a:ext cx="10885715" cy="1569660"/>
          </a:xfrm>
          <a:prstGeom prst="rect">
            <a:avLst/>
          </a:prstGeom>
          <a:noFill/>
        </p:spPr>
        <p:txBody>
          <a:bodyPr wrap="square" rtlCol="0">
            <a:spAutoFit/>
          </a:bodyPr>
          <a:lstStyle/>
          <a:p>
            <a:r>
              <a:rPr lang="en-US" sz="3200" dirty="0">
                <a:ln>
                  <a:solidFill>
                    <a:schemeClr val="bg2"/>
                  </a:solidFill>
                </a:ln>
                <a:solidFill>
                  <a:srgbClr val="FFFF00"/>
                </a:solidFill>
                <a:latin typeface="Calibri" panose="020F0502020204030204" pitchFamily="34" charset="0"/>
              </a:rPr>
              <a:t>Blessed is the man that endureth temptation: for when he is Tried, he shall receive the CROWN OF LIFE, which the Lord hath promised to them that love him</a:t>
            </a:r>
          </a:p>
        </p:txBody>
      </p:sp>
    </p:spTree>
    <p:extLst>
      <p:ext uri="{BB962C8B-B14F-4D97-AF65-F5344CB8AC3E}">
        <p14:creationId xmlns:p14="http://schemas.microsoft.com/office/powerpoint/2010/main" val="3399233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936009" y="3331420"/>
            <a:ext cx="11081820" cy="584775"/>
          </a:xfrm>
          <a:prstGeom prst="rect">
            <a:avLst/>
          </a:prstGeom>
          <a:ln>
            <a:noFill/>
          </a:ln>
        </p:spPr>
        <p:txBody>
          <a:bodyPr wrap="square">
            <a:spAutoFit/>
          </a:bodyPr>
          <a:lstStyle/>
          <a:p>
            <a:r>
              <a:rPr lang="en-US" sz="3200" dirty="0">
                <a:ln>
                  <a:solidFill>
                    <a:schemeClr val="bg2"/>
                  </a:solidFill>
                </a:ln>
                <a:solidFill>
                  <a:srgbClr val="FFFF00"/>
                </a:solidFill>
                <a:latin typeface="Calibri" panose="020F0502020204030204" pitchFamily="34" charset="0"/>
              </a:rPr>
              <a:t>I WILL NEVER LEAVE YOU, NOR FORSAKE YOU</a:t>
            </a:r>
            <a:endParaRPr lang="en-US" sz="3200" b="1" i="1" dirty="0">
              <a:ln>
                <a:solidFill>
                  <a:schemeClr val="bg2"/>
                </a:solidFill>
              </a:ln>
              <a:solidFill>
                <a:srgbClr val="FFFF00"/>
              </a:solidFill>
              <a:latin typeface="Calibri" panose="020F0502020204030204" pitchFamily="34" charset="0"/>
            </a:endParaRPr>
          </a:p>
        </p:txBody>
      </p:sp>
      <p:sp>
        <p:nvSpPr>
          <p:cNvPr id="3" name="Rectangle 2"/>
          <p:cNvSpPr/>
          <p:nvPr/>
        </p:nvSpPr>
        <p:spPr>
          <a:xfrm>
            <a:off x="7792401" y="867490"/>
            <a:ext cx="2390398" cy="769441"/>
          </a:xfrm>
          <a:prstGeom prst="rect">
            <a:avLst/>
          </a:prstGeom>
          <a:ln>
            <a:noFill/>
          </a:ln>
        </p:spPr>
        <p:txBody>
          <a:bodyPr wrap="none">
            <a:spAutoFit/>
          </a:bodyPr>
          <a:lstStyle/>
          <a:p>
            <a:r>
              <a:rPr lang="en-US" sz="4400" dirty="0">
                <a:ln>
                  <a:solidFill>
                    <a:schemeClr val="bg2"/>
                  </a:solidFill>
                </a:ln>
                <a:solidFill>
                  <a:srgbClr val="FFFF00"/>
                </a:solidFill>
                <a:latin typeface="Calibri" panose="020F0502020204030204" pitchFamily="34" charset="0"/>
              </a:rPr>
              <a:t>Heb. 13:5</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84600">
            <a:off x="3854832" y="383121"/>
            <a:ext cx="3463563" cy="2507620"/>
          </a:xfrm>
          <a:prstGeom prst="roundRect">
            <a:avLst>
              <a:gd name="adj" fmla="val 16667"/>
            </a:avLst>
          </a:prstGeom>
          <a:ln>
            <a:noFill/>
          </a:ln>
          <a:effectLst>
            <a:outerShdw blurRad="152400" dist="12000" dir="900000" sy="98000" kx="110000" ky="200000" algn="tl" rotWithShape="0">
              <a:srgbClr val="000000">
                <a:alpha val="30000"/>
              </a:srgbClr>
            </a:outerShdw>
            <a:reflection endPos="0" dist="50800" dir="5400000" sy="-100000" algn="bl" rotWithShape="0"/>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91229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1093" y="3272518"/>
            <a:ext cx="4762500" cy="34480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Title 1"/>
          <p:cNvSpPr>
            <a:spLocks noGrp="1"/>
          </p:cNvSpPr>
          <p:nvPr>
            <p:ph type="ctrTitle"/>
          </p:nvPr>
        </p:nvSpPr>
        <p:spPr>
          <a:xfrm rot="21080579">
            <a:off x="1122791" y="398491"/>
            <a:ext cx="8165453" cy="3329988"/>
          </a:xfrm>
        </p:spPr>
        <p:txBody>
          <a:bodyPr>
            <a:normAutofit/>
          </a:bodyPr>
          <a:lstStyle/>
          <a:p>
            <a:pPr algn="ctr"/>
            <a:r>
              <a:rPr lang="en-US" sz="8000" cap="none" dirty="0" smtClean="0">
                <a:ln w="0">
                  <a:solidFill>
                    <a:schemeClr val="accent6">
                      <a:lumMod val="40000"/>
                      <a:lumOff val="60000"/>
                    </a:schemeClr>
                  </a:solidFill>
                </a:ln>
                <a:solidFill>
                  <a:srgbClr val="FFFF00"/>
                </a:solidFill>
                <a:effectLst>
                  <a:reflection blurRad="6350" stA="53000" endA="300" endPos="35500" dir="5400000" sy="-90000" algn="bl" rotWithShape="0"/>
                </a:effectLst>
                <a:latin typeface="Tempus Sans ITC" panose="04020404030D07020202" pitchFamily="82" charset="0"/>
              </a:rPr>
              <a:t>THE POTTER AND THE CLAY</a:t>
            </a:r>
            <a:endParaRPr lang="en-US" sz="8000" cap="none" dirty="0">
              <a:ln w="0">
                <a:solidFill>
                  <a:schemeClr val="accent6">
                    <a:lumMod val="40000"/>
                    <a:lumOff val="60000"/>
                  </a:schemeClr>
                </a:solidFill>
              </a:ln>
              <a:solidFill>
                <a:srgbClr val="FFFF00"/>
              </a:solidFill>
              <a:effectLst>
                <a:reflection blurRad="6350" stA="53000" endA="300" endPos="35500" dir="5400000" sy="-90000" algn="bl" rotWithShape="0"/>
              </a:effectLst>
              <a:latin typeface="Tempus Sans ITC" panose="04020404030D07020202" pitchFamily="82" charset="0"/>
            </a:endParaRPr>
          </a:p>
        </p:txBody>
      </p:sp>
    </p:spTree>
    <p:extLst>
      <p:ext uri="{BB962C8B-B14F-4D97-AF65-F5344CB8AC3E}">
        <p14:creationId xmlns:p14="http://schemas.microsoft.com/office/powerpoint/2010/main" val="2377694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936009" y="3331420"/>
            <a:ext cx="11081820" cy="2062103"/>
          </a:xfrm>
          <a:prstGeom prst="rect">
            <a:avLst/>
          </a:prstGeom>
          <a:ln>
            <a:noFill/>
          </a:ln>
        </p:spPr>
        <p:txBody>
          <a:bodyPr wrap="square">
            <a:spAutoFit/>
          </a:bodyPr>
          <a:lstStyle/>
          <a:p>
            <a:r>
              <a:rPr lang="en-US" sz="3200" b="1" baseline="30000" dirty="0">
                <a:ln>
                  <a:solidFill>
                    <a:schemeClr val="bg2"/>
                  </a:solidFill>
                </a:ln>
                <a:solidFill>
                  <a:srgbClr val="FFFF00"/>
                </a:solidFill>
                <a:latin typeface="Calibri" panose="020F0502020204030204" pitchFamily="34" charset="0"/>
              </a:rPr>
              <a:t>13 </a:t>
            </a:r>
            <a:r>
              <a:rPr lang="en-US" sz="3200" dirty="0">
                <a:ln>
                  <a:solidFill>
                    <a:schemeClr val="bg2"/>
                  </a:solidFill>
                </a:ln>
                <a:solidFill>
                  <a:srgbClr val="FFFF00"/>
                </a:solidFill>
                <a:latin typeface="Calibri" panose="020F0502020204030204" pitchFamily="34" charset="0"/>
              </a:rPr>
              <a:t>No temptation has overtaken you except such as is common to man; but God</a:t>
            </a:r>
            <a:r>
              <a:rPr lang="en-US" sz="3200" i="1" dirty="0">
                <a:ln>
                  <a:solidFill>
                    <a:schemeClr val="bg2"/>
                  </a:solidFill>
                </a:ln>
                <a:solidFill>
                  <a:srgbClr val="FFFF00"/>
                </a:solidFill>
                <a:latin typeface="Calibri" panose="020F0502020204030204" pitchFamily="34" charset="0"/>
              </a:rPr>
              <a:t>is</a:t>
            </a:r>
            <a:r>
              <a:rPr lang="en-US" sz="3200" dirty="0">
                <a:ln>
                  <a:solidFill>
                    <a:schemeClr val="bg2"/>
                  </a:solidFill>
                </a:ln>
                <a:solidFill>
                  <a:srgbClr val="FFFF00"/>
                </a:solidFill>
                <a:latin typeface="Calibri" panose="020F0502020204030204" pitchFamily="34" charset="0"/>
              </a:rPr>
              <a:t> faithful, who will not allow you to be tempted beyond what you are able, but with the temptation will also make the way of escape, that you may be able to bear </a:t>
            </a:r>
            <a:r>
              <a:rPr lang="en-US" sz="3200" i="1" dirty="0">
                <a:ln>
                  <a:solidFill>
                    <a:schemeClr val="bg2"/>
                  </a:solidFill>
                </a:ln>
                <a:solidFill>
                  <a:srgbClr val="FFFF00"/>
                </a:solidFill>
                <a:latin typeface="Calibri" panose="020F0502020204030204" pitchFamily="34" charset="0"/>
              </a:rPr>
              <a:t>it.</a:t>
            </a:r>
            <a:endParaRPr lang="en-US" sz="3200" b="1" i="1" dirty="0">
              <a:ln>
                <a:solidFill>
                  <a:schemeClr val="bg2"/>
                </a:solidFill>
              </a:ln>
              <a:solidFill>
                <a:srgbClr val="FFFF00"/>
              </a:solidFill>
              <a:latin typeface="Calibri" panose="020F0502020204030204" pitchFamily="34" charset="0"/>
            </a:endParaRPr>
          </a:p>
        </p:txBody>
      </p:sp>
      <p:sp>
        <p:nvSpPr>
          <p:cNvPr id="3" name="Rectangle 2"/>
          <p:cNvSpPr/>
          <p:nvPr/>
        </p:nvSpPr>
        <p:spPr>
          <a:xfrm>
            <a:off x="8554401" y="1041661"/>
            <a:ext cx="2901115" cy="769441"/>
          </a:xfrm>
          <a:prstGeom prst="rect">
            <a:avLst/>
          </a:prstGeom>
          <a:ln>
            <a:noFill/>
          </a:ln>
        </p:spPr>
        <p:txBody>
          <a:bodyPr wrap="none">
            <a:spAutoFit/>
          </a:bodyPr>
          <a:lstStyle/>
          <a:p>
            <a:r>
              <a:rPr lang="en-US" sz="4400" dirty="0">
                <a:ln>
                  <a:solidFill>
                    <a:schemeClr val="bg2"/>
                  </a:solidFill>
                </a:ln>
                <a:solidFill>
                  <a:srgbClr val="FFFF00"/>
                </a:solidFill>
                <a:latin typeface="Calibri" panose="020F0502020204030204" pitchFamily="34" charset="0"/>
              </a:rPr>
              <a:t>1 Cor. 10:13</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84600">
            <a:off x="3854832" y="383121"/>
            <a:ext cx="3463563" cy="2507620"/>
          </a:xfrm>
          <a:prstGeom prst="roundRect">
            <a:avLst>
              <a:gd name="adj" fmla="val 16667"/>
            </a:avLst>
          </a:prstGeom>
          <a:ln>
            <a:noFill/>
          </a:ln>
          <a:effectLst>
            <a:outerShdw blurRad="152400" dist="12000" dir="900000" sy="98000" kx="110000" ky="200000" algn="tl" rotWithShape="0">
              <a:srgbClr val="000000">
                <a:alpha val="30000"/>
              </a:srgbClr>
            </a:outerShdw>
            <a:reflection endPos="0" dist="50800" dir="5400000" sy="-100000" algn="bl" rotWithShape="0"/>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685802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21229" y="1676401"/>
            <a:ext cx="7946571" cy="2893100"/>
          </a:xfrm>
          <a:prstGeom prst="rect">
            <a:avLst/>
          </a:prstGeom>
          <a:noFill/>
        </p:spPr>
        <p:txBody>
          <a:bodyPr wrap="square" rtlCol="0">
            <a:spAutoFit/>
          </a:bodyPr>
          <a:lstStyle/>
          <a:p>
            <a:r>
              <a:rPr lang="en-US" sz="4800" b="1" i="1" u="sng" dirty="0" smtClean="0">
                <a:ln>
                  <a:solidFill>
                    <a:schemeClr val="bg2"/>
                  </a:solidFill>
                </a:ln>
                <a:solidFill>
                  <a:srgbClr val="FFFF00"/>
                </a:solidFill>
                <a:latin typeface="Calibri" panose="020F0502020204030204" pitchFamily="34" charset="0"/>
              </a:rPr>
              <a:t>SIXTH:</a:t>
            </a:r>
            <a:r>
              <a:rPr lang="en-US" sz="4000" b="1" dirty="0" smtClean="0">
                <a:ln>
                  <a:solidFill>
                    <a:schemeClr val="bg2"/>
                  </a:solidFill>
                </a:ln>
                <a:solidFill>
                  <a:srgbClr val="FFFF00"/>
                </a:solidFill>
                <a:latin typeface="Calibri" panose="020F0502020204030204" pitchFamily="34" charset="0"/>
              </a:rPr>
              <a:t>       </a:t>
            </a:r>
            <a:r>
              <a:rPr lang="en-US" sz="4000" dirty="0" smtClean="0">
                <a:ln>
                  <a:solidFill>
                    <a:schemeClr val="bg2"/>
                  </a:solidFill>
                </a:ln>
                <a:solidFill>
                  <a:srgbClr val="FFFF00"/>
                </a:solidFill>
                <a:latin typeface="Calibri" panose="020F0502020204030204" pitchFamily="34" charset="0"/>
              </a:rPr>
              <a:t>Decorating The Clay</a:t>
            </a:r>
            <a:endParaRPr lang="en-US" sz="4000" dirty="0">
              <a:ln>
                <a:solidFill>
                  <a:schemeClr val="bg2"/>
                </a:solidFill>
              </a:ln>
              <a:solidFill>
                <a:srgbClr val="FFFF00"/>
              </a:solidFill>
              <a:latin typeface="Calibri" panose="020F0502020204030204" pitchFamily="34" charset="0"/>
            </a:endParaRPr>
          </a:p>
          <a:p>
            <a:r>
              <a:rPr lang="en-US" sz="4000" b="1" i="1" dirty="0" smtClean="0">
                <a:ln>
                  <a:solidFill>
                    <a:schemeClr val="bg2"/>
                  </a:solidFill>
                </a:ln>
                <a:solidFill>
                  <a:srgbClr val="FFFF00"/>
                </a:solidFill>
                <a:latin typeface="Calibri" panose="020F0502020204030204" pitchFamily="34" charset="0"/>
              </a:rPr>
              <a:t>                  </a:t>
            </a:r>
          </a:p>
          <a:p>
            <a:r>
              <a:rPr lang="en-US" sz="4000" b="1" i="1" dirty="0">
                <a:ln>
                  <a:solidFill>
                    <a:schemeClr val="bg2"/>
                  </a:solidFill>
                </a:ln>
                <a:solidFill>
                  <a:srgbClr val="FFFF00"/>
                </a:solidFill>
                <a:latin typeface="Calibri" panose="020F0502020204030204" pitchFamily="34" charset="0"/>
              </a:rPr>
              <a:t> </a:t>
            </a:r>
            <a:r>
              <a:rPr lang="en-US" sz="4000" b="1" i="1" dirty="0" smtClean="0">
                <a:ln>
                  <a:solidFill>
                    <a:schemeClr val="bg2"/>
                  </a:solidFill>
                </a:ln>
                <a:solidFill>
                  <a:srgbClr val="FFFF00"/>
                </a:solidFill>
                <a:latin typeface="Calibri" panose="020F0502020204030204" pitchFamily="34" charset="0"/>
              </a:rPr>
              <a:t>  </a:t>
            </a:r>
            <a:r>
              <a:rPr lang="en-US" sz="5400" i="1" dirty="0" smtClean="0">
                <a:ln>
                  <a:solidFill>
                    <a:schemeClr val="bg2"/>
                  </a:solidFill>
                </a:ln>
                <a:solidFill>
                  <a:srgbClr val="FFFF00"/>
                </a:solidFill>
                <a:latin typeface="Calibri" panose="020F0502020204030204" pitchFamily="34" charset="0"/>
              </a:rPr>
              <a:t>Finishing Touches</a:t>
            </a:r>
          </a:p>
          <a:p>
            <a:r>
              <a:rPr lang="en-US" sz="4000" dirty="0">
                <a:ln>
                  <a:solidFill>
                    <a:schemeClr val="bg2"/>
                  </a:solidFill>
                </a:ln>
                <a:solidFill>
                  <a:srgbClr val="FFFF00"/>
                </a:solidFill>
                <a:latin typeface="Calibri" panose="020F0502020204030204" pitchFamily="34" charset="0"/>
              </a:rPr>
              <a:t> </a:t>
            </a:r>
            <a:r>
              <a:rPr lang="en-US" sz="4000" dirty="0" smtClean="0">
                <a:ln>
                  <a:solidFill>
                    <a:schemeClr val="bg2"/>
                  </a:solidFill>
                </a:ln>
                <a:solidFill>
                  <a:srgbClr val="FFFF00"/>
                </a:solidFill>
                <a:latin typeface="Calibri" panose="020F0502020204030204" pitchFamily="34" charset="0"/>
              </a:rPr>
              <a:t>                       </a:t>
            </a:r>
            <a:endParaRPr lang="en-US" sz="4000" dirty="0">
              <a:ln>
                <a:solidFill>
                  <a:schemeClr val="bg2"/>
                </a:solidFill>
              </a:ln>
              <a:solidFill>
                <a:srgbClr val="FFFF00"/>
              </a:solidFill>
              <a:latin typeface="Calibri" panose="020F050202020403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650708">
            <a:off x="6968452" y="2447009"/>
            <a:ext cx="4582251" cy="403238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252341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4286" y="1570099"/>
            <a:ext cx="7968341" cy="2893100"/>
          </a:xfrm>
          <a:prstGeom prst="rect">
            <a:avLst/>
          </a:prstGeom>
          <a:noFill/>
        </p:spPr>
        <p:txBody>
          <a:bodyPr wrap="square" rtlCol="0">
            <a:spAutoFit/>
          </a:bodyPr>
          <a:lstStyle/>
          <a:p>
            <a:r>
              <a:rPr lang="en-US" sz="4800" b="1" i="1" u="sng" dirty="0" smtClean="0">
                <a:ln>
                  <a:solidFill>
                    <a:schemeClr val="bg2"/>
                  </a:solidFill>
                </a:ln>
                <a:solidFill>
                  <a:srgbClr val="FFFF00"/>
                </a:solidFill>
                <a:latin typeface="Calibri" panose="020F0502020204030204" pitchFamily="34" charset="0"/>
              </a:rPr>
              <a:t>SEVENTH:</a:t>
            </a:r>
            <a:r>
              <a:rPr lang="en-US" sz="4000" b="1" dirty="0" smtClean="0">
                <a:ln>
                  <a:solidFill>
                    <a:schemeClr val="bg2"/>
                  </a:solidFill>
                </a:ln>
                <a:solidFill>
                  <a:srgbClr val="FFFF00"/>
                </a:solidFill>
                <a:latin typeface="Calibri" panose="020F0502020204030204" pitchFamily="34" charset="0"/>
              </a:rPr>
              <a:t>       </a:t>
            </a:r>
            <a:r>
              <a:rPr lang="en-US" sz="4000" dirty="0" smtClean="0">
                <a:ln>
                  <a:solidFill>
                    <a:schemeClr val="bg2"/>
                  </a:solidFill>
                </a:ln>
                <a:solidFill>
                  <a:srgbClr val="FFFF00"/>
                </a:solidFill>
                <a:latin typeface="Calibri" panose="020F0502020204030204" pitchFamily="34" charset="0"/>
              </a:rPr>
              <a:t>Judging The Pottery</a:t>
            </a:r>
            <a:endParaRPr lang="en-US" sz="4000" dirty="0">
              <a:ln>
                <a:solidFill>
                  <a:schemeClr val="bg2"/>
                </a:solidFill>
              </a:ln>
              <a:solidFill>
                <a:srgbClr val="FFFF00"/>
              </a:solidFill>
              <a:latin typeface="Calibri" panose="020F0502020204030204" pitchFamily="34" charset="0"/>
            </a:endParaRPr>
          </a:p>
          <a:p>
            <a:r>
              <a:rPr lang="en-US" sz="4000" b="1" i="1" dirty="0" smtClean="0">
                <a:ln>
                  <a:solidFill>
                    <a:schemeClr val="bg2"/>
                  </a:solidFill>
                </a:ln>
                <a:solidFill>
                  <a:srgbClr val="FFFF00"/>
                </a:solidFill>
                <a:latin typeface="Calibri" panose="020F0502020204030204" pitchFamily="34" charset="0"/>
              </a:rPr>
              <a:t>                  </a:t>
            </a:r>
          </a:p>
          <a:p>
            <a:r>
              <a:rPr lang="en-US" sz="4000" b="1" i="1" dirty="0">
                <a:ln>
                  <a:solidFill>
                    <a:schemeClr val="bg2"/>
                  </a:solidFill>
                </a:ln>
                <a:solidFill>
                  <a:srgbClr val="FFFF00"/>
                </a:solidFill>
                <a:latin typeface="Calibri" panose="020F0502020204030204" pitchFamily="34" charset="0"/>
              </a:rPr>
              <a:t> </a:t>
            </a:r>
            <a:r>
              <a:rPr lang="en-US" sz="4000" b="1" i="1" dirty="0" smtClean="0">
                <a:ln>
                  <a:solidFill>
                    <a:schemeClr val="bg2"/>
                  </a:solidFill>
                </a:ln>
                <a:solidFill>
                  <a:srgbClr val="FFFF00"/>
                </a:solidFill>
                <a:latin typeface="Calibri" panose="020F0502020204030204" pitchFamily="34" charset="0"/>
              </a:rPr>
              <a:t>  </a:t>
            </a:r>
            <a:r>
              <a:rPr lang="en-US" sz="5400" i="1" dirty="0" smtClean="0">
                <a:ln>
                  <a:solidFill>
                    <a:schemeClr val="bg2"/>
                  </a:solidFill>
                </a:ln>
                <a:solidFill>
                  <a:srgbClr val="FFFF00"/>
                </a:solidFill>
                <a:latin typeface="Calibri" panose="020F0502020204030204" pitchFamily="34" charset="0"/>
              </a:rPr>
              <a:t>At Last-A Work Of Art</a:t>
            </a:r>
          </a:p>
          <a:p>
            <a:r>
              <a:rPr lang="en-US" sz="4000" dirty="0">
                <a:ln>
                  <a:solidFill>
                    <a:schemeClr val="bg2"/>
                  </a:solidFill>
                </a:ln>
                <a:solidFill>
                  <a:srgbClr val="FFFF00"/>
                </a:solidFill>
                <a:latin typeface="Calibri" panose="020F0502020204030204" pitchFamily="34" charset="0"/>
              </a:rPr>
              <a:t> </a:t>
            </a:r>
            <a:r>
              <a:rPr lang="en-US" sz="4000" dirty="0" smtClean="0">
                <a:ln>
                  <a:solidFill>
                    <a:schemeClr val="bg2"/>
                  </a:solidFill>
                </a:ln>
                <a:solidFill>
                  <a:srgbClr val="FFFF00"/>
                </a:solidFill>
                <a:latin typeface="Calibri" panose="020F0502020204030204" pitchFamily="34" charset="0"/>
              </a:rPr>
              <a:t>                       </a:t>
            </a:r>
            <a:endParaRPr lang="en-US" sz="4000" dirty="0">
              <a:ln>
                <a:solidFill>
                  <a:schemeClr val="bg2"/>
                </a:solidFill>
              </a:ln>
              <a:solidFill>
                <a:srgbClr val="FFFF00"/>
              </a:solidFill>
              <a:latin typeface="Calibri" panose="020F050202020403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47375">
            <a:off x="7851168" y="2464272"/>
            <a:ext cx="3731761" cy="373176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29416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84600">
            <a:off x="4159249" y="178093"/>
            <a:ext cx="3601836" cy="2607729"/>
          </a:xfrm>
          <a:prstGeom prst="roundRect">
            <a:avLst>
              <a:gd name="adj" fmla="val 16667"/>
            </a:avLst>
          </a:prstGeom>
          <a:ln>
            <a:noFill/>
          </a:ln>
          <a:effectLst>
            <a:outerShdw blurRad="152400" dist="12000" dir="900000" sy="98000" kx="110000" ky="200000" algn="tl" rotWithShape="0">
              <a:srgbClr val="000000">
                <a:alpha val="30000"/>
              </a:srgbClr>
            </a:outerShdw>
            <a:reflection endPos="0" dist="50800" dir="5400000" sy="-100000" algn="bl" rotWithShape="0"/>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Rectangle 1"/>
          <p:cNvSpPr/>
          <p:nvPr/>
        </p:nvSpPr>
        <p:spPr>
          <a:xfrm>
            <a:off x="3300931" y="3078327"/>
            <a:ext cx="6194134" cy="2554545"/>
          </a:xfrm>
          <a:prstGeom prst="rect">
            <a:avLst/>
          </a:prstGeom>
          <a:ln>
            <a:noFill/>
          </a:ln>
        </p:spPr>
        <p:txBody>
          <a:bodyPr wrap="square">
            <a:spAutoFit/>
          </a:bodyPr>
          <a:lstStyle/>
          <a:p>
            <a:r>
              <a:rPr lang="en-US" sz="4000" dirty="0">
                <a:ln>
                  <a:solidFill>
                    <a:schemeClr val="bg2"/>
                  </a:solidFill>
                </a:ln>
                <a:solidFill>
                  <a:srgbClr val="FFFF00"/>
                </a:solidFill>
                <a:latin typeface="Calibri" panose="020F0502020204030204" pitchFamily="34" charset="0"/>
              </a:rPr>
              <a:t>Abraham (Gen. 22:1- 19</a:t>
            </a:r>
            <a:r>
              <a:rPr lang="en-US" sz="4000" dirty="0" smtClean="0">
                <a:ln>
                  <a:solidFill>
                    <a:schemeClr val="bg2"/>
                  </a:solidFill>
                </a:ln>
                <a:solidFill>
                  <a:srgbClr val="FFFF00"/>
                </a:solidFill>
                <a:latin typeface="Calibri" panose="020F0502020204030204" pitchFamily="34" charset="0"/>
              </a:rPr>
              <a:t>)</a:t>
            </a:r>
          </a:p>
          <a:p>
            <a:r>
              <a:rPr lang="en-US" sz="4000" dirty="0">
                <a:ln>
                  <a:solidFill>
                    <a:schemeClr val="bg2"/>
                  </a:solidFill>
                </a:ln>
                <a:solidFill>
                  <a:srgbClr val="FFFF00"/>
                </a:solidFill>
                <a:latin typeface="Calibri" panose="020F0502020204030204" pitchFamily="34" charset="0"/>
              </a:rPr>
              <a:t>David (Psalm 51</a:t>
            </a:r>
            <a:r>
              <a:rPr lang="en-US" sz="4000" dirty="0" smtClean="0">
                <a:ln>
                  <a:solidFill>
                    <a:schemeClr val="bg2"/>
                  </a:solidFill>
                </a:ln>
                <a:solidFill>
                  <a:srgbClr val="FFFF00"/>
                </a:solidFill>
                <a:latin typeface="Calibri" panose="020F0502020204030204" pitchFamily="34" charset="0"/>
              </a:rPr>
              <a:t>)</a:t>
            </a:r>
          </a:p>
          <a:p>
            <a:r>
              <a:rPr lang="en-US" sz="4000" dirty="0">
                <a:ln>
                  <a:solidFill>
                    <a:schemeClr val="bg2"/>
                  </a:solidFill>
                </a:ln>
                <a:solidFill>
                  <a:srgbClr val="FFFF00"/>
                </a:solidFill>
                <a:latin typeface="Calibri" panose="020F0502020204030204" pitchFamily="34" charset="0"/>
              </a:rPr>
              <a:t>Daniel (Dan. 6</a:t>
            </a:r>
            <a:r>
              <a:rPr lang="en-US" sz="4000" dirty="0" smtClean="0">
                <a:ln>
                  <a:solidFill>
                    <a:schemeClr val="bg2"/>
                  </a:solidFill>
                </a:ln>
                <a:solidFill>
                  <a:srgbClr val="FFFF00"/>
                </a:solidFill>
                <a:latin typeface="Calibri" panose="020F0502020204030204" pitchFamily="34" charset="0"/>
              </a:rPr>
              <a:t>)</a:t>
            </a:r>
          </a:p>
          <a:p>
            <a:r>
              <a:rPr lang="en-US" sz="4000" dirty="0">
                <a:ln>
                  <a:solidFill>
                    <a:schemeClr val="bg2"/>
                  </a:solidFill>
                </a:ln>
                <a:solidFill>
                  <a:srgbClr val="FFFF00"/>
                </a:solidFill>
                <a:latin typeface="Calibri" panose="020F0502020204030204" pitchFamily="34" charset="0"/>
              </a:rPr>
              <a:t>Paul (11 Cor. 11:23-28)</a:t>
            </a:r>
            <a:endParaRPr lang="en-US" sz="4000" b="1" i="1" dirty="0">
              <a:ln>
                <a:solidFill>
                  <a:schemeClr val="bg2"/>
                </a:solidFill>
              </a:ln>
              <a:solidFill>
                <a:srgbClr val="FFFF00"/>
              </a:solidFill>
              <a:latin typeface="Calibri" panose="020F0502020204030204" pitchFamily="34" charset="0"/>
            </a:endParaRPr>
          </a:p>
        </p:txBody>
      </p:sp>
    </p:spTree>
    <p:extLst>
      <p:ext uri="{BB962C8B-B14F-4D97-AF65-F5344CB8AC3E}">
        <p14:creationId xmlns:p14="http://schemas.microsoft.com/office/powerpoint/2010/main" val="1353822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84600">
            <a:off x="4159249" y="178093"/>
            <a:ext cx="3601836" cy="2607729"/>
          </a:xfrm>
          <a:prstGeom prst="roundRect">
            <a:avLst>
              <a:gd name="adj" fmla="val 16667"/>
            </a:avLst>
          </a:prstGeom>
          <a:ln>
            <a:noFill/>
          </a:ln>
          <a:effectLst>
            <a:outerShdw blurRad="152400" dist="12000" dir="900000" sy="98000" kx="110000" ky="200000" algn="tl" rotWithShape="0">
              <a:srgbClr val="000000">
                <a:alpha val="30000"/>
              </a:srgbClr>
            </a:outerShdw>
            <a:reflection endPos="0" dist="50800" dir="5400000" sy="-100000" algn="bl" rotWithShape="0"/>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Rectangle 1"/>
          <p:cNvSpPr/>
          <p:nvPr/>
        </p:nvSpPr>
        <p:spPr>
          <a:xfrm>
            <a:off x="2209957" y="2933447"/>
            <a:ext cx="7500419" cy="2062103"/>
          </a:xfrm>
          <a:prstGeom prst="rect">
            <a:avLst/>
          </a:prstGeom>
          <a:ln>
            <a:noFill/>
          </a:ln>
        </p:spPr>
        <p:txBody>
          <a:bodyPr wrap="square">
            <a:spAutoFit/>
          </a:bodyPr>
          <a:lstStyle/>
          <a:p>
            <a:pPr algn="ctr"/>
            <a:r>
              <a:rPr lang="en-US" sz="4800" b="1" dirty="0" smtClean="0">
                <a:ln>
                  <a:solidFill>
                    <a:schemeClr val="bg2"/>
                  </a:solidFill>
                </a:ln>
                <a:solidFill>
                  <a:srgbClr val="FFFF00"/>
                </a:solidFill>
                <a:latin typeface="Calibri" panose="020F0502020204030204" pitchFamily="34" charset="0"/>
              </a:rPr>
              <a:t>Jesus Christ, our Saviour</a:t>
            </a:r>
          </a:p>
          <a:p>
            <a:pPr algn="ctr"/>
            <a:r>
              <a:rPr lang="en-US" sz="4000" dirty="0" smtClean="0">
                <a:ln>
                  <a:solidFill>
                    <a:schemeClr val="bg2"/>
                  </a:solidFill>
                </a:ln>
                <a:solidFill>
                  <a:srgbClr val="FFFF00"/>
                </a:solidFill>
                <a:latin typeface="Calibri" panose="020F0502020204030204" pitchFamily="34" charset="0"/>
              </a:rPr>
              <a:t>Heb. 4:15</a:t>
            </a:r>
          </a:p>
          <a:p>
            <a:pPr algn="ctr"/>
            <a:r>
              <a:rPr lang="en-US" sz="4000" dirty="0" smtClean="0">
                <a:ln>
                  <a:solidFill>
                    <a:schemeClr val="bg2"/>
                  </a:solidFill>
                </a:ln>
                <a:solidFill>
                  <a:srgbClr val="FFFF00"/>
                </a:solidFill>
                <a:latin typeface="Calibri" panose="020F0502020204030204" pitchFamily="34" charset="0"/>
              </a:rPr>
              <a:t>Matt. 26:38 through 27:50</a:t>
            </a:r>
          </a:p>
        </p:txBody>
      </p:sp>
    </p:spTree>
    <p:extLst>
      <p:ext uri="{BB962C8B-B14F-4D97-AF65-F5344CB8AC3E}">
        <p14:creationId xmlns:p14="http://schemas.microsoft.com/office/powerpoint/2010/main" val="391336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936009" y="3331420"/>
            <a:ext cx="11081820" cy="1446550"/>
          </a:xfrm>
          <a:prstGeom prst="rect">
            <a:avLst/>
          </a:prstGeom>
          <a:ln>
            <a:noFill/>
          </a:ln>
        </p:spPr>
        <p:txBody>
          <a:bodyPr wrap="square">
            <a:spAutoFit/>
          </a:bodyPr>
          <a:lstStyle/>
          <a:p>
            <a:r>
              <a:rPr lang="en-US" sz="4400" dirty="0">
                <a:ln>
                  <a:solidFill>
                    <a:schemeClr val="bg2"/>
                  </a:solidFill>
                </a:ln>
                <a:solidFill>
                  <a:srgbClr val="FFFF00"/>
                </a:solidFill>
                <a:latin typeface="Calibri" panose="020F0502020204030204" pitchFamily="34" charset="0"/>
              </a:rPr>
              <a:t>He that shall endure unto the end, the same shall be saved</a:t>
            </a:r>
            <a:endParaRPr lang="en-US" sz="4400" b="1" i="1" dirty="0">
              <a:ln>
                <a:solidFill>
                  <a:schemeClr val="bg2"/>
                </a:solidFill>
              </a:ln>
              <a:solidFill>
                <a:srgbClr val="FFFF00"/>
              </a:solidFill>
              <a:latin typeface="Calibri" panose="020F0502020204030204" pitchFamily="34" charset="0"/>
            </a:endParaRPr>
          </a:p>
        </p:txBody>
      </p:sp>
      <p:sp>
        <p:nvSpPr>
          <p:cNvPr id="3" name="Rectangle 2"/>
          <p:cNvSpPr/>
          <p:nvPr/>
        </p:nvSpPr>
        <p:spPr>
          <a:xfrm>
            <a:off x="8554401" y="1041661"/>
            <a:ext cx="3478645" cy="923330"/>
          </a:xfrm>
          <a:prstGeom prst="rect">
            <a:avLst/>
          </a:prstGeom>
          <a:ln>
            <a:noFill/>
          </a:ln>
        </p:spPr>
        <p:txBody>
          <a:bodyPr wrap="none">
            <a:spAutoFit/>
          </a:bodyPr>
          <a:lstStyle/>
          <a:p>
            <a:r>
              <a:rPr lang="en-US" sz="5400" dirty="0">
                <a:ln>
                  <a:solidFill>
                    <a:schemeClr val="bg2"/>
                  </a:solidFill>
                </a:ln>
                <a:solidFill>
                  <a:srgbClr val="FFFF00"/>
                </a:solidFill>
                <a:latin typeface="Calibri" panose="020F0502020204030204" pitchFamily="34" charset="0"/>
              </a:rPr>
              <a:t>Matt. 24:13</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84600">
            <a:off x="3854832" y="383121"/>
            <a:ext cx="3463563" cy="2507620"/>
          </a:xfrm>
          <a:prstGeom prst="roundRect">
            <a:avLst>
              <a:gd name="adj" fmla="val 16667"/>
            </a:avLst>
          </a:prstGeom>
          <a:ln>
            <a:noFill/>
          </a:ln>
          <a:effectLst>
            <a:outerShdw blurRad="152400" dist="12000" dir="900000" sy="98000" kx="110000" ky="200000" algn="tl" rotWithShape="0">
              <a:srgbClr val="000000">
                <a:alpha val="30000"/>
              </a:srgbClr>
            </a:outerShdw>
            <a:reflection endPos="0" dist="50800" dir="5400000" sy="-100000" algn="bl" rotWithShape="0"/>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422435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936009" y="3331420"/>
            <a:ext cx="11081820" cy="2123658"/>
          </a:xfrm>
          <a:prstGeom prst="rect">
            <a:avLst/>
          </a:prstGeom>
          <a:ln>
            <a:noFill/>
          </a:ln>
        </p:spPr>
        <p:txBody>
          <a:bodyPr wrap="square">
            <a:spAutoFit/>
          </a:bodyPr>
          <a:lstStyle/>
          <a:p>
            <a:r>
              <a:rPr lang="en-US" sz="4400" dirty="0">
                <a:ln>
                  <a:solidFill>
                    <a:schemeClr val="bg2"/>
                  </a:solidFill>
                </a:ln>
                <a:solidFill>
                  <a:srgbClr val="FFFF00"/>
                </a:solidFill>
                <a:latin typeface="Calibri" panose="020F0502020204030204" pitchFamily="34" charset="0"/>
              </a:rPr>
              <a:t>He that </a:t>
            </a:r>
            <a:r>
              <a:rPr lang="en-US" sz="4400" dirty="0" smtClean="0">
                <a:ln>
                  <a:solidFill>
                    <a:schemeClr val="bg2"/>
                  </a:solidFill>
                </a:ln>
                <a:solidFill>
                  <a:srgbClr val="FFFF00"/>
                </a:solidFill>
                <a:latin typeface="Calibri" panose="020F0502020204030204" pitchFamily="34" charset="0"/>
              </a:rPr>
              <a:t>overcomes </a:t>
            </a:r>
            <a:r>
              <a:rPr lang="en-US" sz="4400" dirty="0">
                <a:ln>
                  <a:solidFill>
                    <a:schemeClr val="bg2"/>
                  </a:solidFill>
                </a:ln>
                <a:solidFill>
                  <a:srgbClr val="FFFF00"/>
                </a:solidFill>
                <a:latin typeface="Calibri" panose="020F0502020204030204" pitchFamily="34" charset="0"/>
              </a:rPr>
              <a:t>(</a:t>
            </a:r>
            <a:r>
              <a:rPr lang="en-US" sz="4400" dirty="0">
                <a:ln>
                  <a:solidFill>
                    <a:schemeClr val="bg2"/>
                  </a:solidFill>
                </a:ln>
                <a:solidFill>
                  <a:schemeClr val="accent4"/>
                </a:solidFill>
                <a:latin typeface="Calibri" panose="020F0502020204030204" pitchFamily="34" charset="0"/>
              </a:rPr>
              <a:t>sin, trials, tests, temptations</a:t>
            </a:r>
            <a:r>
              <a:rPr lang="en-US" sz="4400" dirty="0">
                <a:ln>
                  <a:solidFill>
                    <a:schemeClr val="bg2"/>
                  </a:solidFill>
                </a:ln>
                <a:solidFill>
                  <a:srgbClr val="FFFF00"/>
                </a:solidFill>
                <a:latin typeface="Calibri" panose="020F0502020204030204" pitchFamily="34" charset="0"/>
              </a:rPr>
              <a:t>) </a:t>
            </a:r>
            <a:r>
              <a:rPr lang="en-US" sz="4400" dirty="0">
                <a:solidFill>
                  <a:srgbClr val="FFFF00"/>
                </a:solidFill>
                <a:latin typeface="Calibri" panose="020F0502020204030204" pitchFamily="34" charset="0"/>
              </a:rPr>
              <a:t>SHALL INHERIT ALL THINGS</a:t>
            </a:r>
            <a:r>
              <a:rPr lang="en-US" sz="4400" dirty="0">
                <a:ln>
                  <a:solidFill>
                    <a:schemeClr val="bg2"/>
                  </a:solidFill>
                </a:ln>
                <a:solidFill>
                  <a:srgbClr val="FFFF00"/>
                </a:solidFill>
                <a:latin typeface="Calibri" panose="020F0502020204030204" pitchFamily="34" charset="0"/>
              </a:rPr>
              <a:t>; and I Will be his God, and he shall be my son</a:t>
            </a:r>
            <a:endParaRPr lang="en-US" sz="4400" b="1" i="1" dirty="0">
              <a:ln>
                <a:solidFill>
                  <a:schemeClr val="bg2"/>
                </a:solidFill>
              </a:ln>
              <a:solidFill>
                <a:srgbClr val="FFFF00"/>
              </a:solidFill>
              <a:latin typeface="Calibri" panose="020F0502020204030204" pitchFamily="34" charset="0"/>
            </a:endParaRPr>
          </a:p>
        </p:txBody>
      </p:sp>
      <p:sp>
        <p:nvSpPr>
          <p:cNvPr id="3" name="Rectangle 2"/>
          <p:cNvSpPr/>
          <p:nvPr/>
        </p:nvSpPr>
        <p:spPr>
          <a:xfrm>
            <a:off x="8554401" y="1041661"/>
            <a:ext cx="3278205" cy="1107996"/>
          </a:xfrm>
          <a:prstGeom prst="rect">
            <a:avLst/>
          </a:prstGeom>
          <a:ln>
            <a:noFill/>
          </a:ln>
        </p:spPr>
        <p:txBody>
          <a:bodyPr wrap="none">
            <a:spAutoFit/>
          </a:bodyPr>
          <a:lstStyle/>
          <a:p>
            <a:r>
              <a:rPr lang="en-US" sz="6600" dirty="0">
                <a:ln>
                  <a:solidFill>
                    <a:schemeClr val="bg2"/>
                  </a:solidFill>
                </a:ln>
                <a:solidFill>
                  <a:srgbClr val="FFFF00"/>
                </a:solidFill>
                <a:latin typeface="Calibri" panose="020F0502020204030204" pitchFamily="34" charset="0"/>
              </a:rPr>
              <a:t>Rev. 21:7</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84600">
            <a:off x="3854832" y="383121"/>
            <a:ext cx="3463563" cy="2507620"/>
          </a:xfrm>
          <a:prstGeom prst="roundRect">
            <a:avLst>
              <a:gd name="adj" fmla="val 16667"/>
            </a:avLst>
          </a:prstGeom>
          <a:ln>
            <a:noFill/>
          </a:ln>
          <a:effectLst>
            <a:outerShdw blurRad="152400" dist="12000" dir="900000" sy="98000" kx="110000" ky="200000" algn="tl" rotWithShape="0">
              <a:srgbClr val="000000">
                <a:alpha val="30000"/>
              </a:srgbClr>
            </a:outerShdw>
            <a:reflection endPos="0" dist="50800" dir="5400000" sy="-100000" algn="bl" rotWithShape="0"/>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71005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847789">
            <a:off x="8629650" y="4005279"/>
            <a:ext cx="3151431" cy="2281636"/>
          </a:xfrm>
          <a:prstGeom prst="roundRect">
            <a:avLst>
              <a:gd name="adj" fmla="val 16667"/>
            </a:avLst>
          </a:prstGeom>
          <a:ln>
            <a:noFill/>
          </a:ln>
          <a:effectLst>
            <a:outerShdw blurRad="76200" dir="13500000" sy="23000" kx="1200000" algn="br" rotWithShape="0">
              <a:prstClr val="black">
                <a:alpha val="20000"/>
              </a:prst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Title 1"/>
          <p:cNvSpPr>
            <a:spLocks noGrp="1"/>
          </p:cNvSpPr>
          <p:nvPr>
            <p:ph type="ctrTitle"/>
          </p:nvPr>
        </p:nvSpPr>
        <p:spPr>
          <a:xfrm rot="21099221">
            <a:off x="248831" y="1311488"/>
            <a:ext cx="10782300" cy="4215190"/>
          </a:xfrm>
        </p:spPr>
        <p:txBody>
          <a:bodyPr>
            <a:normAutofit/>
          </a:bodyPr>
          <a:lstStyle/>
          <a:p>
            <a:pPr algn="ctr"/>
            <a:r>
              <a:rPr lang="en-US" sz="9600" dirty="0">
                <a:ln>
                  <a:solidFill>
                    <a:schemeClr val="bg2"/>
                  </a:solidFill>
                </a:ln>
                <a:solidFill>
                  <a:srgbClr val="FFFF00"/>
                </a:solidFill>
                <a:latin typeface="Bradley Hand ITC" panose="03070402050302030203" pitchFamily="66" charset="0"/>
              </a:rPr>
              <a:t>ENJOY THE REST OF YOUR SABBATH</a:t>
            </a:r>
          </a:p>
        </p:txBody>
      </p:sp>
    </p:spTree>
    <p:extLst>
      <p:ext uri="{BB962C8B-B14F-4D97-AF65-F5344CB8AC3E}">
        <p14:creationId xmlns:p14="http://schemas.microsoft.com/office/powerpoint/2010/main" val="2401240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1371" y="2967335"/>
            <a:ext cx="10744200" cy="1938992"/>
          </a:xfrm>
          <a:prstGeom prst="rect">
            <a:avLst/>
          </a:prstGeom>
        </p:spPr>
        <p:txBody>
          <a:bodyPr wrap="square">
            <a:spAutoFit/>
          </a:bodyPr>
          <a:lstStyle/>
          <a:p>
            <a:r>
              <a:rPr lang="en-US" sz="4000" dirty="0">
                <a:solidFill>
                  <a:srgbClr val="FFFF00"/>
                </a:solidFill>
                <a:latin typeface="Calibri" panose="020F0502020204030204" pitchFamily="34" charset="0"/>
                <a:ea typeface="Calibri" panose="020F0502020204030204" pitchFamily="34" charset="0"/>
                <a:cs typeface="Times New Roman" panose="02020603050405020304" pitchFamily="18" charset="0"/>
              </a:rPr>
              <a:t>But now, O </a:t>
            </a:r>
            <a:r>
              <a:rPr lang="en-US" sz="4000" cap="small" dirty="0">
                <a:solidFill>
                  <a:srgbClr val="FFFF00"/>
                </a:solidFill>
                <a:latin typeface="Calibri" panose="020F0502020204030204" pitchFamily="34" charset="0"/>
                <a:ea typeface="Calibri" panose="020F0502020204030204" pitchFamily="34" charset="0"/>
                <a:cs typeface="Times New Roman" panose="02020603050405020304" pitchFamily="18" charset="0"/>
              </a:rPr>
              <a:t>Lord</a:t>
            </a:r>
            <a:r>
              <a:rPr lang="en-US" sz="4000" dirty="0">
                <a:solidFill>
                  <a:srgbClr val="FFFF00"/>
                </a:solidFill>
                <a:latin typeface="Calibri" panose="020F0502020204030204" pitchFamily="34" charset="0"/>
                <a:ea typeface="Calibri" panose="020F0502020204030204" pitchFamily="34" charset="0"/>
                <a:cs typeface="Times New Roman" panose="02020603050405020304" pitchFamily="18" charset="0"/>
              </a:rPr>
              <a:t>, You </a:t>
            </a:r>
            <a:r>
              <a:rPr lang="en-US" sz="4000" i="1" dirty="0">
                <a:solidFill>
                  <a:srgbClr val="FFFF00"/>
                </a:solidFill>
                <a:latin typeface="Calibri" panose="020F0502020204030204" pitchFamily="34" charset="0"/>
                <a:ea typeface="Calibri" panose="020F0502020204030204" pitchFamily="34" charset="0"/>
                <a:cs typeface="Times New Roman" panose="02020603050405020304" pitchFamily="18" charset="0"/>
              </a:rPr>
              <a:t>are</a:t>
            </a:r>
            <a:r>
              <a:rPr lang="en-US" sz="4000" dirty="0">
                <a:solidFill>
                  <a:srgbClr val="FFFF00"/>
                </a:solidFill>
                <a:latin typeface="Calibri" panose="020F0502020204030204" pitchFamily="34" charset="0"/>
                <a:ea typeface="Calibri" panose="020F0502020204030204" pitchFamily="34" charset="0"/>
                <a:cs typeface="Times New Roman" panose="02020603050405020304" pitchFamily="18" charset="0"/>
              </a:rPr>
              <a:t> our Father; We </a:t>
            </a:r>
            <a:r>
              <a:rPr lang="en-US" sz="4000" i="1" dirty="0">
                <a:solidFill>
                  <a:srgbClr val="FFFF00"/>
                </a:solidFill>
                <a:latin typeface="Calibri" panose="020F0502020204030204" pitchFamily="34" charset="0"/>
                <a:ea typeface="Calibri" panose="020F0502020204030204" pitchFamily="34" charset="0"/>
                <a:cs typeface="Times New Roman" panose="02020603050405020304" pitchFamily="18" charset="0"/>
              </a:rPr>
              <a:t>are</a:t>
            </a:r>
            <a:r>
              <a:rPr lang="en-US" sz="4000" dirty="0">
                <a:solidFill>
                  <a:srgbClr val="FFFF00"/>
                </a:solidFill>
                <a:latin typeface="Calibri" panose="020F0502020204030204" pitchFamily="34" charset="0"/>
                <a:ea typeface="Calibri" panose="020F0502020204030204" pitchFamily="34" charset="0"/>
                <a:cs typeface="Times New Roman" panose="02020603050405020304" pitchFamily="18" charset="0"/>
              </a:rPr>
              <a:t> the clay, and You our potter; And all we </a:t>
            </a:r>
            <a:r>
              <a:rPr lang="en-US" sz="4000" i="1" dirty="0">
                <a:solidFill>
                  <a:srgbClr val="FFFF00"/>
                </a:solidFill>
                <a:latin typeface="Calibri" panose="020F0502020204030204" pitchFamily="34" charset="0"/>
                <a:ea typeface="Calibri" panose="020F0502020204030204" pitchFamily="34" charset="0"/>
                <a:cs typeface="Times New Roman" panose="02020603050405020304" pitchFamily="18" charset="0"/>
              </a:rPr>
              <a:t>are</a:t>
            </a:r>
            <a:r>
              <a:rPr lang="en-US" sz="4000" dirty="0">
                <a:solidFill>
                  <a:srgbClr val="FFFF00"/>
                </a:solidFill>
                <a:latin typeface="Calibri" panose="020F0502020204030204" pitchFamily="34" charset="0"/>
                <a:ea typeface="Calibri" panose="020F0502020204030204" pitchFamily="34" charset="0"/>
                <a:cs typeface="Times New Roman" panose="02020603050405020304" pitchFamily="18" charset="0"/>
              </a:rPr>
              <a:t> the work of Your hand</a:t>
            </a:r>
            <a:endParaRPr lang="en-US" sz="4000" dirty="0">
              <a:solidFill>
                <a:srgbClr val="FFFF00"/>
              </a:solidFill>
              <a:latin typeface="Calibri" panose="020F0502020204030204" pitchFamily="34" charset="0"/>
            </a:endParaRPr>
          </a:p>
        </p:txBody>
      </p:sp>
      <p:sp>
        <p:nvSpPr>
          <p:cNvPr id="3" name="Rectangle 2"/>
          <p:cNvSpPr/>
          <p:nvPr/>
        </p:nvSpPr>
        <p:spPr>
          <a:xfrm>
            <a:off x="7536287" y="805934"/>
            <a:ext cx="2597186" cy="1015663"/>
          </a:xfrm>
          <a:prstGeom prst="rect">
            <a:avLst/>
          </a:prstGeom>
        </p:spPr>
        <p:txBody>
          <a:bodyPr wrap="none">
            <a:spAutoFit/>
          </a:bodyPr>
          <a:lstStyle/>
          <a:p>
            <a:r>
              <a:rPr lang="en-US" sz="6000" dirty="0">
                <a:solidFill>
                  <a:srgbClr val="FFFF00"/>
                </a:solidFill>
                <a:latin typeface="Calibri" panose="020F0502020204030204" pitchFamily="34" charset="0"/>
                <a:ea typeface="Calibri" panose="020F0502020204030204" pitchFamily="34" charset="0"/>
                <a:cs typeface="Times New Roman" panose="02020603050405020304" pitchFamily="18" charset="0"/>
              </a:rPr>
              <a:t>Isa 64:8</a:t>
            </a:r>
            <a:endParaRPr lang="en-US" sz="6000" dirty="0">
              <a:solidFill>
                <a:srgbClr val="FFFF00"/>
              </a:solidFill>
              <a:latin typeface="Calibri" panose="020F050202020403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4236" y="730517"/>
            <a:ext cx="2740479" cy="198410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677125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6010" y="3331420"/>
            <a:ext cx="8705206" cy="923330"/>
          </a:xfrm>
          <a:prstGeom prst="rect">
            <a:avLst/>
          </a:prstGeom>
        </p:spPr>
        <p:txBody>
          <a:bodyPr wrap="square">
            <a:spAutoFit/>
          </a:bodyPr>
          <a:lstStyle/>
          <a:p>
            <a:r>
              <a:rPr lang="en-US" sz="5400" dirty="0" smtClean="0">
                <a:solidFill>
                  <a:srgbClr val="FFFF00"/>
                </a:solidFill>
                <a:latin typeface="Calibri" panose="020F0502020204030204" pitchFamily="34" charset="0"/>
              </a:rPr>
              <a:t>I also am formed out of clay</a:t>
            </a:r>
            <a:endParaRPr lang="en-US" sz="5400" dirty="0">
              <a:solidFill>
                <a:srgbClr val="FFFF00"/>
              </a:solidFill>
              <a:latin typeface="Calibri" panose="020F0502020204030204" pitchFamily="34" charset="0"/>
            </a:endParaRPr>
          </a:p>
        </p:txBody>
      </p:sp>
      <p:sp>
        <p:nvSpPr>
          <p:cNvPr id="3" name="Rectangle 2"/>
          <p:cNvSpPr/>
          <p:nvPr/>
        </p:nvSpPr>
        <p:spPr>
          <a:xfrm>
            <a:off x="7857715" y="958334"/>
            <a:ext cx="3567002" cy="1015663"/>
          </a:xfrm>
          <a:prstGeom prst="rect">
            <a:avLst/>
          </a:prstGeom>
        </p:spPr>
        <p:txBody>
          <a:bodyPr wrap="none">
            <a:spAutoFit/>
          </a:bodyPr>
          <a:lstStyle/>
          <a:p>
            <a:r>
              <a:rPr lang="en-US" sz="6000" dirty="0">
                <a:solidFill>
                  <a:srgbClr val="FFFF00"/>
                </a:solidFill>
                <a:latin typeface="Verdana" panose="020B0604030504040204" pitchFamily="34" charset="0"/>
                <a:ea typeface="Calibri" panose="020F0502020204030204" pitchFamily="34" charset="0"/>
                <a:cs typeface="Times New Roman" panose="02020603050405020304" pitchFamily="18" charset="0"/>
              </a:rPr>
              <a:t>Job 33:6</a:t>
            </a:r>
            <a:endParaRPr lang="en-US" sz="6000" dirty="0">
              <a:solidFill>
                <a:srgbClr val="FFFF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2739" y="994282"/>
            <a:ext cx="2706393" cy="195942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421562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7637" y="282382"/>
            <a:ext cx="2076450" cy="15033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4" name="Rectangle 3"/>
          <p:cNvSpPr/>
          <p:nvPr/>
        </p:nvSpPr>
        <p:spPr>
          <a:xfrm>
            <a:off x="457201" y="1582341"/>
            <a:ext cx="11451770" cy="4832092"/>
          </a:xfrm>
          <a:prstGeom prst="rect">
            <a:avLst/>
          </a:prstGeom>
          <a:ln>
            <a:noFill/>
          </a:ln>
        </p:spPr>
        <p:txBody>
          <a:bodyPr wrap="square">
            <a:spAutoFit/>
          </a:bodyPr>
          <a:lstStyle/>
          <a:p>
            <a:r>
              <a:rPr lang="en-US" sz="2800" dirty="0">
                <a:ln>
                  <a:solidFill>
                    <a:schemeClr val="bg2"/>
                  </a:solidFill>
                </a:ln>
                <a:solidFill>
                  <a:srgbClr val="FFFF00"/>
                </a:solidFill>
                <a:latin typeface="Verdana" panose="020B0604030504040204" pitchFamily="34" charset="0"/>
                <a:ea typeface="Calibri" panose="020F0502020204030204" pitchFamily="34" charset="0"/>
                <a:cs typeface="Times New Roman" panose="02020603050405020304" pitchFamily="18" charset="0"/>
              </a:rPr>
              <a:t>The word which came to Jeremiah from the </a:t>
            </a:r>
            <a:r>
              <a:rPr lang="en-US" sz="2800" cap="small" dirty="0">
                <a:ln>
                  <a:solidFill>
                    <a:schemeClr val="bg2"/>
                  </a:solidFill>
                </a:ln>
                <a:solidFill>
                  <a:srgbClr val="FFFF00"/>
                </a:solidFill>
                <a:latin typeface="Verdana" panose="020B0604030504040204" pitchFamily="34" charset="0"/>
                <a:ea typeface="Calibri" panose="020F0502020204030204" pitchFamily="34" charset="0"/>
                <a:cs typeface="Times New Roman" panose="02020603050405020304" pitchFamily="18" charset="0"/>
              </a:rPr>
              <a:t>Lord</a:t>
            </a:r>
            <a:r>
              <a:rPr lang="en-US" sz="2800" dirty="0">
                <a:ln>
                  <a:solidFill>
                    <a:schemeClr val="bg2"/>
                  </a:solidFill>
                </a:ln>
                <a:solidFill>
                  <a:srgbClr val="FFFF00"/>
                </a:solidFill>
                <a:latin typeface="Verdana" panose="020B0604030504040204" pitchFamily="34" charset="0"/>
                <a:ea typeface="Calibri" panose="020F0502020204030204" pitchFamily="34" charset="0"/>
                <a:cs typeface="Times New Roman" panose="02020603050405020304" pitchFamily="18" charset="0"/>
              </a:rPr>
              <a:t>, saying: </a:t>
            </a:r>
            <a:r>
              <a:rPr lang="en-US" sz="2800" b="1" baseline="30000" dirty="0">
                <a:ln>
                  <a:solidFill>
                    <a:schemeClr val="bg2"/>
                  </a:solidFill>
                </a:ln>
                <a:solidFill>
                  <a:srgbClr val="FFFF00"/>
                </a:solidFill>
                <a:latin typeface="Verdana" panose="020B0604030504040204" pitchFamily="34" charset="0"/>
                <a:ea typeface="Calibri" panose="020F0502020204030204" pitchFamily="34" charset="0"/>
                <a:cs typeface="Arial" panose="020B0604020202020204" pitchFamily="34" charset="0"/>
              </a:rPr>
              <a:t>2 </a:t>
            </a:r>
            <a:r>
              <a:rPr lang="en-US" sz="2800" dirty="0">
                <a:ln>
                  <a:solidFill>
                    <a:schemeClr val="bg2"/>
                  </a:solidFill>
                </a:ln>
                <a:solidFill>
                  <a:srgbClr val="FFFF00"/>
                </a:solidFill>
                <a:latin typeface="Verdana" panose="020B0604030504040204" pitchFamily="34" charset="0"/>
                <a:ea typeface="Calibri" panose="020F0502020204030204" pitchFamily="34" charset="0"/>
                <a:cs typeface="Times New Roman" panose="02020603050405020304" pitchFamily="18" charset="0"/>
              </a:rPr>
              <a:t>“Arise and go down to the potter’s house, and there I will cause you to hear My words.”</a:t>
            </a:r>
            <a:r>
              <a:rPr lang="en-US" sz="2800" b="1" baseline="30000" dirty="0">
                <a:ln>
                  <a:solidFill>
                    <a:schemeClr val="bg2"/>
                  </a:solidFill>
                </a:ln>
                <a:solidFill>
                  <a:srgbClr val="FFFF00"/>
                </a:solidFill>
                <a:latin typeface="Verdana" panose="020B0604030504040204" pitchFamily="34" charset="0"/>
                <a:ea typeface="Calibri" panose="020F0502020204030204" pitchFamily="34" charset="0"/>
                <a:cs typeface="Arial" panose="020B0604020202020204" pitchFamily="34" charset="0"/>
              </a:rPr>
              <a:t>3 </a:t>
            </a:r>
            <a:r>
              <a:rPr lang="en-US" sz="2800" dirty="0">
                <a:ln>
                  <a:solidFill>
                    <a:schemeClr val="bg2"/>
                  </a:solidFill>
                </a:ln>
                <a:solidFill>
                  <a:srgbClr val="FFFF00"/>
                </a:solidFill>
                <a:latin typeface="Verdana" panose="020B0604030504040204" pitchFamily="34" charset="0"/>
                <a:ea typeface="Calibri" panose="020F0502020204030204" pitchFamily="34" charset="0"/>
                <a:cs typeface="Times New Roman" panose="02020603050405020304" pitchFamily="18" charset="0"/>
              </a:rPr>
              <a:t>Then I went down to the potter’s house, and there he was, making something at the wheel. </a:t>
            </a:r>
            <a:r>
              <a:rPr lang="en-US" sz="2800" b="1" baseline="30000" dirty="0">
                <a:ln>
                  <a:solidFill>
                    <a:schemeClr val="bg2"/>
                  </a:solidFill>
                </a:ln>
                <a:solidFill>
                  <a:srgbClr val="FFFF00"/>
                </a:solidFill>
                <a:latin typeface="Verdana" panose="020B0604030504040204" pitchFamily="34" charset="0"/>
                <a:ea typeface="Calibri" panose="020F0502020204030204" pitchFamily="34" charset="0"/>
                <a:cs typeface="Arial" panose="020B0604020202020204" pitchFamily="34" charset="0"/>
              </a:rPr>
              <a:t>4 </a:t>
            </a:r>
            <a:r>
              <a:rPr lang="en-US" sz="2800" dirty="0">
                <a:ln>
                  <a:solidFill>
                    <a:schemeClr val="bg2"/>
                  </a:solidFill>
                </a:ln>
                <a:solidFill>
                  <a:srgbClr val="FFFF00"/>
                </a:solidFill>
                <a:latin typeface="Verdana" panose="020B0604030504040204" pitchFamily="34" charset="0"/>
                <a:ea typeface="Calibri" panose="020F0502020204030204" pitchFamily="34" charset="0"/>
                <a:cs typeface="Times New Roman" panose="02020603050405020304" pitchFamily="18" charset="0"/>
              </a:rPr>
              <a:t>And the vessel that he made of clay was marred in the hand of the potter; so he made it again into another vessel, as it seemed good to the potter to make. </a:t>
            </a:r>
            <a:r>
              <a:rPr lang="en-US" sz="2800" b="1" baseline="30000" dirty="0">
                <a:ln>
                  <a:solidFill>
                    <a:schemeClr val="bg2"/>
                  </a:solidFill>
                </a:ln>
                <a:solidFill>
                  <a:srgbClr val="FFFF00"/>
                </a:solidFill>
                <a:latin typeface="Verdana" panose="020B0604030504040204" pitchFamily="34" charset="0"/>
                <a:ea typeface="Calibri" panose="020F0502020204030204" pitchFamily="34" charset="0"/>
                <a:cs typeface="Arial" panose="020B0604020202020204" pitchFamily="34" charset="0"/>
              </a:rPr>
              <a:t>5 </a:t>
            </a:r>
            <a:r>
              <a:rPr lang="en-US" sz="2800" dirty="0">
                <a:ln>
                  <a:solidFill>
                    <a:schemeClr val="bg2"/>
                  </a:solidFill>
                </a:ln>
                <a:solidFill>
                  <a:srgbClr val="FFFF00"/>
                </a:solidFill>
                <a:latin typeface="Verdana" panose="020B0604030504040204" pitchFamily="34" charset="0"/>
                <a:ea typeface="Calibri" panose="020F0502020204030204" pitchFamily="34" charset="0"/>
                <a:cs typeface="Times New Roman" panose="02020603050405020304" pitchFamily="18" charset="0"/>
              </a:rPr>
              <a:t>Then the word of the </a:t>
            </a:r>
            <a:r>
              <a:rPr lang="en-US" sz="2800" cap="small" dirty="0">
                <a:ln>
                  <a:solidFill>
                    <a:schemeClr val="bg2"/>
                  </a:solidFill>
                </a:ln>
                <a:solidFill>
                  <a:srgbClr val="FFFF00"/>
                </a:solidFill>
                <a:latin typeface="Verdana" panose="020B0604030504040204" pitchFamily="34" charset="0"/>
                <a:ea typeface="Calibri" panose="020F0502020204030204" pitchFamily="34" charset="0"/>
                <a:cs typeface="Times New Roman" panose="02020603050405020304" pitchFamily="18" charset="0"/>
              </a:rPr>
              <a:t>Lord</a:t>
            </a:r>
            <a:r>
              <a:rPr lang="en-US" sz="2800" dirty="0">
                <a:ln>
                  <a:solidFill>
                    <a:schemeClr val="bg2"/>
                  </a:solidFill>
                </a:ln>
                <a:solidFill>
                  <a:srgbClr val="FFFF00"/>
                </a:solidFill>
                <a:latin typeface="Verdana" panose="020B0604030504040204" pitchFamily="34" charset="0"/>
                <a:ea typeface="Calibri" panose="020F0502020204030204" pitchFamily="34" charset="0"/>
                <a:cs typeface="Times New Roman" panose="02020603050405020304" pitchFamily="18" charset="0"/>
              </a:rPr>
              <a:t> came to me, saying: </a:t>
            </a:r>
            <a:r>
              <a:rPr lang="en-US" sz="2800" b="1" baseline="30000" dirty="0">
                <a:ln>
                  <a:solidFill>
                    <a:schemeClr val="bg2"/>
                  </a:solidFill>
                </a:ln>
                <a:solidFill>
                  <a:srgbClr val="FFFF00"/>
                </a:solidFill>
                <a:latin typeface="Verdana" panose="020B0604030504040204" pitchFamily="34" charset="0"/>
                <a:ea typeface="Calibri" panose="020F0502020204030204" pitchFamily="34" charset="0"/>
                <a:cs typeface="Arial" panose="020B0604020202020204" pitchFamily="34" charset="0"/>
              </a:rPr>
              <a:t>6 </a:t>
            </a:r>
            <a:r>
              <a:rPr lang="en-US" sz="2800" dirty="0">
                <a:ln>
                  <a:solidFill>
                    <a:schemeClr val="bg2"/>
                  </a:solidFill>
                </a:ln>
                <a:solidFill>
                  <a:srgbClr val="FFFF00"/>
                </a:solidFill>
                <a:latin typeface="Verdana" panose="020B0604030504040204" pitchFamily="34" charset="0"/>
                <a:ea typeface="Calibri" panose="020F0502020204030204" pitchFamily="34" charset="0"/>
                <a:cs typeface="Times New Roman" panose="02020603050405020304" pitchFamily="18" charset="0"/>
              </a:rPr>
              <a:t>“O house of Israel, can I not do with you as this potter?” says the </a:t>
            </a:r>
            <a:r>
              <a:rPr lang="en-US" sz="2800" cap="small" dirty="0">
                <a:ln>
                  <a:solidFill>
                    <a:schemeClr val="bg2"/>
                  </a:solidFill>
                </a:ln>
                <a:solidFill>
                  <a:srgbClr val="FFFF00"/>
                </a:solidFill>
                <a:latin typeface="Verdana" panose="020B0604030504040204" pitchFamily="34" charset="0"/>
                <a:ea typeface="Calibri" panose="020F0502020204030204" pitchFamily="34" charset="0"/>
                <a:cs typeface="Times New Roman" panose="02020603050405020304" pitchFamily="18" charset="0"/>
              </a:rPr>
              <a:t>Lord</a:t>
            </a:r>
            <a:r>
              <a:rPr lang="en-US" sz="2800" dirty="0">
                <a:ln>
                  <a:solidFill>
                    <a:schemeClr val="bg2"/>
                  </a:solidFill>
                </a:ln>
                <a:solidFill>
                  <a:srgbClr val="FFFF00"/>
                </a:solidFill>
                <a:latin typeface="Verdana" panose="020B0604030504040204" pitchFamily="34" charset="0"/>
                <a:ea typeface="Calibri" panose="020F0502020204030204" pitchFamily="34" charset="0"/>
                <a:cs typeface="Times New Roman" panose="02020603050405020304" pitchFamily="18" charset="0"/>
              </a:rPr>
              <a:t>. “Look, as the clay </a:t>
            </a:r>
            <a:r>
              <a:rPr lang="en-US" sz="2800" i="1" dirty="0">
                <a:ln>
                  <a:solidFill>
                    <a:schemeClr val="bg2"/>
                  </a:solidFill>
                </a:ln>
                <a:solidFill>
                  <a:srgbClr val="FFFF00"/>
                </a:solidFill>
                <a:latin typeface="Verdana" panose="020B0604030504040204" pitchFamily="34" charset="0"/>
                <a:ea typeface="Calibri" panose="020F0502020204030204" pitchFamily="34" charset="0"/>
                <a:cs typeface="Times New Roman" panose="02020603050405020304" pitchFamily="18" charset="0"/>
              </a:rPr>
              <a:t>is</a:t>
            </a:r>
            <a:r>
              <a:rPr lang="en-US" sz="2800" dirty="0">
                <a:ln>
                  <a:solidFill>
                    <a:schemeClr val="bg2"/>
                  </a:solidFill>
                </a:ln>
                <a:solidFill>
                  <a:srgbClr val="FFFF00"/>
                </a:solidFill>
                <a:latin typeface="Verdana" panose="020B0604030504040204" pitchFamily="34" charset="0"/>
                <a:ea typeface="Calibri" panose="020F0502020204030204" pitchFamily="34" charset="0"/>
                <a:cs typeface="Times New Roman" panose="02020603050405020304" pitchFamily="18" charset="0"/>
              </a:rPr>
              <a:t> in the potter’s hand, so </a:t>
            </a:r>
            <a:r>
              <a:rPr lang="en-US" sz="2800" i="1" dirty="0">
                <a:ln>
                  <a:solidFill>
                    <a:schemeClr val="bg2"/>
                  </a:solidFill>
                </a:ln>
                <a:solidFill>
                  <a:srgbClr val="FFFF00"/>
                </a:solidFill>
                <a:latin typeface="Verdana" panose="020B0604030504040204" pitchFamily="34" charset="0"/>
                <a:ea typeface="Calibri" panose="020F0502020204030204" pitchFamily="34" charset="0"/>
                <a:cs typeface="Times New Roman" panose="02020603050405020304" pitchFamily="18" charset="0"/>
              </a:rPr>
              <a:t>are</a:t>
            </a:r>
            <a:r>
              <a:rPr lang="en-US" sz="2800" dirty="0">
                <a:ln>
                  <a:solidFill>
                    <a:schemeClr val="bg2"/>
                  </a:solidFill>
                </a:ln>
                <a:solidFill>
                  <a:srgbClr val="FFFF00"/>
                </a:solidFill>
                <a:latin typeface="Verdana" panose="020B0604030504040204" pitchFamily="34" charset="0"/>
                <a:ea typeface="Calibri" panose="020F0502020204030204" pitchFamily="34" charset="0"/>
                <a:cs typeface="Times New Roman" panose="02020603050405020304" pitchFamily="18" charset="0"/>
              </a:rPr>
              <a:t> you in My hand, O house of Israel! </a:t>
            </a:r>
            <a:endParaRPr lang="en-US" sz="2800" dirty="0">
              <a:ln>
                <a:solidFill>
                  <a:schemeClr val="bg2"/>
                </a:solidFill>
              </a:ln>
              <a:solidFill>
                <a:srgbClr val="FFFF00"/>
              </a:solidFill>
            </a:endParaRPr>
          </a:p>
        </p:txBody>
      </p:sp>
      <p:sp>
        <p:nvSpPr>
          <p:cNvPr id="5" name="Rectangle 4"/>
          <p:cNvSpPr/>
          <p:nvPr/>
        </p:nvSpPr>
        <p:spPr>
          <a:xfrm>
            <a:off x="7306053" y="392277"/>
            <a:ext cx="3994748" cy="923330"/>
          </a:xfrm>
          <a:prstGeom prst="rect">
            <a:avLst/>
          </a:prstGeom>
        </p:spPr>
        <p:txBody>
          <a:bodyPr wrap="none">
            <a:spAutoFit/>
          </a:bodyPr>
          <a:lstStyle/>
          <a:p>
            <a:r>
              <a:rPr lang="en-US" sz="5400" dirty="0">
                <a:ln>
                  <a:solidFill>
                    <a:schemeClr val="bg2"/>
                  </a:solidFill>
                </a:ln>
                <a:solidFill>
                  <a:srgbClr val="FFFF00"/>
                </a:solidFill>
                <a:latin typeface="Verdana" panose="020B0604030504040204" pitchFamily="34" charset="0"/>
                <a:ea typeface="Calibri" panose="020F0502020204030204" pitchFamily="34" charset="0"/>
                <a:cs typeface="Times New Roman" panose="02020603050405020304" pitchFamily="18" charset="0"/>
              </a:rPr>
              <a:t>Jer. 18:1-6</a:t>
            </a:r>
            <a:endParaRPr lang="en-US" sz="5400" dirty="0">
              <a:ln>
                <a:solidFill>
                  <a:schemeClr val="bg2"/>
                </a:solidFill>
              </a:ln>
              <a:solidFill>
                <a:srgbClr val="FFFF00"/>
              </a:solidFill>
            </a:endParaRPr>
          </a:p>
        </p:txBody>
      </p:sp>
    </p:spTree>
    <p:extLst>
      <p:ext uri="{BB962C8B-B14F-4D97-AF65-F5344CB8AC3E}">
        <p14:creationId xmlns:p14="http://schemas.microsoft.com/office/powerpoint/2010/main" val="627756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44687" y="468085"/>
            <a:ext cx="5747657" cy="923330"/>
          </a:xfrm>
          <a:prstGeom prst="rect">
            <a:avLst/>
          </a:prstGeom>
          <a:noFill/>
        </p:spPr>
        <p:txBody>
          <a:bodyPr wrap="square" rtlCol="0">
            <a:spAutoFit/>
          </a:bodyPr>
          <a:lstStyle/>
          <a:p>
            <a:r>
              <a:rPr lang="en-US" sz="5400" dirty="0" smtClean="0">
                <a:ln>
                  <a:solidFill>
                    <a:schemeClr val="bg2"/>
                  </a:solidFill>
                </a:ln>
                <a:solidFill>
                  <a:srgbClr val="FFFF00"/>
                </a:solidFill>
                <a:latin typeface="Calibri" panose="020F0502020204030204" pitchFamily="34" charset="0"/>
              </a:rPr>
              <a:t>7 VITAL STEPS</a:t>
            </a:r>
            <a:endParaRPr lang="en-US" sz="5400" dirty="0">
              <a:ln>
                <a:solidFill>
                  <a:schemeClr val="bg2"/>
                </a:solidFill>
              </a:ln>
              <a:solidFill>
                <a:srgbClr val="FFFF00"/>
              </a:solidFill>
              <a:latin typeface="Calibri" panose="020F050202020403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3721" y="3657601"/>
            <a:ext cx="3999447" cy="28956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4" name="TextBox 3"/>
          <p:cNvSpPr txBox="1"/>
          <p:nvPr/>
        </p:nvSpPr>
        <p:spPr>
          <a:xfrm>
            <a:off x="3842658" y="1600200"/>
            <a:ext cx="7173685" cy="3970318"/>
          </a:xfrm>
          <a:prstGeom prst="rect">
            <a:avLst/>
          </a:prstGeom>
          <a:noFill/>
        </p:spPr>
        <p:txBody>
          <a:bodyPr wrap="square" rtlCol="0">
            <a:spAutoFit/>
          </a:bodyPr>
          <a:lstStyle/>
          <a:p>
            <a:pPr marL="342900" indent="-342900">
              <a:buAutoNum type="arabicPeriod"/>
            </a:pPr>
            <a:r>
              <a:rPr lang="en-US" sz="3600" dirty="0" smtClean="0">
                <a:ln>
                  <a:solidFill>
                    <a:schemeClr val="bg2"/>
                  </a:solidFill>
                </a:ln>
                <a:solidFill>
                  <a:srgbClr val="FFFF00"/>
                </a:solidFill>
                <a:latin typeface="Calibri" panose="020F0502020204030204" pitchFamily="34" charset="0"/>
              </a:rPr>
              <a:t>Choose The Clay</a:t>
            </a:r>
          </a:p>
          <a:p>
            <a:pPr marL="342900" indent="-342900">
              <a:buAutoNum type="arabicPeriod"/>
            </a:pPr>
            <a:r>
              <a:rPr lang="en-US" sz="3600" dirty="0" smtClean="0">
                <a:ln>
                  <a:solidFill>
                    <a:schemeClr val="bg2"/>
                  </a:solidFill>
                </a:ln>
                <a:solidFill>
                  <a:srgbClr val="FFFF00"/>
                </a:solidFill>
                <a:latin typeface="Calibri" panose="020F0502020204030204" pitchFamily="34" charset="0"/>
              </a:rPr>
              <a:t>Weathering The Clay</a:t>
            </a:r>
          </a:p>
          <a:p>
            <a:pPr marL="342900" indent="-342900">
              <a:buAutoNum type="arabicPeriod"/>
            </a:pPr>
            <a:r>
              <a:rPr lang="en-US" sz="3600" dirty="0" smtClean="0">
                <a:ln>
                  <a:solidFill>
                    <a:schemeClr val="bg2"/>
                  </a:solidFill>
                </a:ln>
                <a:solidFill>
                  <a:srgbClr val="FFFF00"/>
                </a:solidFill>
                <a:latin typeface="Calibri" panose="020F0502020204030204" pitchFamily="34" charset="0"/>
              </a:rPr>
              <a:t>Wedging The Clay</a:t>
            </a:r>
          </a:p>
          <a:p>
            <a:pPr marL="342900" indent="-342900">
              <a:buAutoNum type="arabicPeriod"/>
            </a:pPr>
            <a:r>
              <a:rPr lang="en-US" sz="3600" dirty="0" smtClean="0">
                <a:ln>
                  <a:solidFill>
                    <a:schemeClr val="bg2"/>
                  </a:solidFill>
                </a:ln>
                <a:solidFill>
                  <a:srgbClr val="FFFF00"/>
                </a:solidFill>
                <a:latin typeface="Calibri" panose="020F0502020204030204" pitchFamily="34" charset="0"/>
              </a:rPr>
              <a:t>Shaping The Clay</a:t>
            </a:r>
          </a:p>
          <a:p>
            <a:pPr marL="342900" indent="-342900">
              <a:buAutoNum type="arabicPeriod"/>
            </a:pPr>
            <a:r>
              <a:rPr lang="en-US" sz="3600" dirty="0" smtClean="0">
                <a:ln>
                  <a:solidFill>
                    <a:schemeClr val="bg2"/>
                  </a:solidFill>
                </a:ln>
                <a:solidFill>
                  <a:srgbClr val="FFFF00"/>
                </a:solidFill>
                <a:latin typeface="Calibri" panose="020F0502020204030204" pitchFamily="34" charset="0"/>
              </a:rPr>
              <a:t>Firing Th Clay</a:t>
            </a:r>
          </a:p>
          <a:p>
            <a:pPr marL="342900" indent="-342900">
              <a:buAutoNum type="arabicPeriod"/>
            </a:pPr>
            <a:r>
              <a:rPr lang="en-US" sz="3600" dirty="0" smtClean="0">
                <a:ln>
                  <a:solidFill>
                    <a:schemeClr val="bg2"/>
                  </a:solidFill>
                </a:ln>
                <a:solidFill>
                  <a:srgbClr val="FFFF00"/>
                </a:solidFill>
                <a:latin typeface="Calibri" panose="020F0502020204030204" pitchFamily="34" charset="0"/>
              </a:rPr>
              <a:t>Decorating The Clay</a:t>
            </a:r>
          </a:p>
          <a:p>
            <a:pPr marL="342900" indent="-342900">
              <a:buAutoNum type="arabicPeriod"/>
            </a:pPr>
            <a:r>
              <a:rPr lang="en-US" sz="3600" dirty="0" smtClean="0">
                <a:ln>
                  <a:solidFill>
                    <a:schemeClr val="bg2"/>
                  </a:solidFill>
                </a:ln>
                <a:solidFill>
                  <a:srgbClr val="FFFF00"/>
                </a:solidFill>
                <a:latin typeface="Calibri" panose="020F0502020204030204" pitchFamily="34" charset="0"/>
              </a:rPr>
              <a:t>Judging The Pottery</a:t>
            </a:r>
            <a:endParaRPr lang="en-US" sz="3600" dirty="0">
              <a:ln>
                <a:solidFill>
                  <a:schemeClr val="bg2"/>
                </a:solidFill>
              </a:ln>
              <a:solidFill>
                <a:srgbClr val="FFFF00"/>
              </a:solidFill>
              <a:latin typeface="Calibri" panose="020F0502020204030204" pitchFamily="34" charset="0"/>
            </a:endParaRPr>
          </a:p>
        </p:txBody>
      </p:sp>
    </p:spTree>
    <p:extLst>
      <p:ext uri="{BB962C8B-B14F-4D97-AF65-F5344CB8AC3E}">
        <p14:creationId xmlns:p14="http://schemas.microsoft.com/office/powerpoint/2010/main" val="3736452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54762"/>
          <a:stretch/>
        </p:blipFill>
        <p:spPr>
          <a:xfrm rot="879898">
            <a:off x="7657490" y="1272206"/>
            <a:ext cx="3738726" cy="399453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3" name="TextBox 2"/>
          <p:cNvSpPr txBox="1"/>
          <p:nvPr/>
        </p:nvSpPr>
        <p:spPr>
          <a:xfrm>
            <a:off x="457200" y="1611086"/>
            <a:ext cx="7456714" cy="2893100"/>
          </a:xfrm>
          <a:prstGeom prst="rect">
            <a:avLst/>
          </a:prstGeom>
          <a:noFill/>
        </p:spPr>
        <p:txBody>
          <a:bodyPr wrap="square" rtlCol="0">
            <a:spAutoFit/>
          </a:bodyPr>
          <a:lstStyle/>
          <a:p>
            <a:r>
              <a:rPr lang="en-US" sz="4800" b="1" i="1" u="sng" dirty="0" smtClean="0">
                <a:ln>
                  <a:solidFill>
                    <a:schemeClr val="bg2"/>
                  </a:solidFill>
                </a:ln>
                <a:solidFill>
                  <a:srgbClr val="FFFF00"/>
                </a:solidFill>
                <a:latin typeface="Calibri" panose="020F0502020204030204" pitchFamily="34" charset="0"/>
              </a:rPr>
              <a:t>FIRST:</a:t>
            </a:r>
            <a:r>
              <a:rPr lang="en-US" sz="4800" dirty="0" smtClean="0">
                <a:ln>
                  <a:solidFill>
                    <a:schemeClr val="bg2"/>
                  </a:solidFill>
                </a:ln>
                <a:solidFill>
                  <a:srgbClr val="FFFF00"/>
                </a:solidFill>
              </a:rPr>
              <a:t>     </a:t>
            </a:r>
            <a:r>
              <a:rPr lang="en-US" sz="4000" b="1" dirty="0">
                <a:ln>
                  <a:solidFill>
                    <a:schemeClr val="bg2"/>
                  </a:solidFill>
                </a:ln>
                <a:solidFill>
                  <a:srgbClr val="FFFF00"/>
                </a:solidFill>
                <a:latin typeface="Calibri" panose="020F0502020204030204" pitchFamily="34" charset="0"/>
              </a:rPr>
              <a:t>Choosing The Clay</a:t>
            </a:r>
          </a:p>
          <a:p>
            <a:r>
              <a:rPr lang="en-US" sz="4000" b="1" i="1" dirty="0" smtClean="0">
                <a:ln>
                  <a:solidFill>
                    <a:schemeClr val="bg2"/>
                  </a:solidFill>
                </a:ln>
                <a:solidFill>
                  <a:srgbClr val="FFFF00"/>
                </a:solidFill>
                <a:latin typeface="Calibri" panose="020F0502020204030204" pitchFamily="34" charset="0"/>
              </a:rPr>
              <a:t>                  </a:t>
            </a:r>
          </a:p>
          <a:p>
            <a:r>
              <a:rPr lang="en-US" sz="4000" b="1" i="1" dirty="0">
                <a:ln>
                  <a:solidFill>
                    <a:schemeClr val="bg2"/>
                  </a:solidFill>
                </a:ln>
                <a:solidFill>
                  <a:srgbClr val="FFFF00"/>
                </a:solidFill>
                <a:latin typeface="Calibri" panose="020F0502020204030204" pitchFamily="34" charset="0"/>
              </a:rPr>
              <a:t> </a:t>
            </a:r>
            <a:r>
              <a:rPr lang="en-US" sz="4000" b="1" i="1" dirty="0" smtClean="0">
                <a:ln>
                  <a:solidFill>
                    <a:schemeClr val="bg2"/>
                  </a:solidFill>
                </a:ln>
                <a:solidFill>
                  <a:srgbClr val="FFFF00"/>
                </a:solidFill>
                <a:latin typeface="Calibri" panose="020F0502020204030204" pitchFamily="34" charset="0"/>
              </a:rPr>
              <a:t>  </a:t>
            </a:r>
            <a:r>
              <a:rPr lang="en-US" sz="5400" i="1" dirty="0" smtClean="0">
                <a:ln>
                  <a:solidFill>
                    <a:schemeClr val="bg2"/>
                  </a:solidFill>
                </a:ln>
                <a:solidFill>
                  <a:srgbClr val="FFFF00"/>
                </a:solidFill>
                <a:latin typeface="Calibri" panose="020F0502020204030204" pitchFamily="34" charset="0"/>
              </a:rPr>
              <a:t>God Must Choose Us</a:t>
            </a:r>
          </a:p>
          <a:p>
            <a:r>
              <a:rPr lang="en-US" sz="4000" dirty="0">
                <a:ln>
                  <a:solidFill>
                    <a:schemeClr val="bg2"/>
                  </a:solidFill>
                </a:ln>
                <a:solidFill>
                  <a:srgbClr val="FFFF00"/>
                </a:solidFill>
                <a:latin typeface="Calibri" panose="020F0502020204030204" pitchFamily="34" charset="0"/>
              </a:rPr>
              <a:t> </a:t>
            </a:r>
            <a:r>
              <a:rPr lang="en-US" sz="4000" dirty="0" smtClean="0">
                <a:ln>
                  <a:solidFill>
                    <a:schemeClr val="bg2"/>
                  </a:solidFill>
                </a:ln>
                <a:solidFill>
                  <a:srgbClr val="FFFF00"/>
                </a:solidFill>
                <a:latin typeface="Calibri" panose="020F0502020204030204" pitchFamily="34" charset="0"/>
              </a:rPr>
              <a:t>                       </a:t>
            </a:r>
            <a:endParaRPr lang="en-US" sz="4000" dirty="0">
              <a:ln>
                <a:solidFill>
                  <a:schemeClr val="bg2"/>
                </a:solidFill>
              </a:ln>
              <a:solidFill>
                <a:srgbClr val="FFFF00"/>
              </a:solidFill>
              <a:latin typeface="Calibri" panose="020F0502020204030204" pitchFamily="34" charset="0"/>
            </a:endParaRPr>
          </a:p>
        </p:txBody>
      </p:sp>
    </p:spTree>
    <p:extLst>
      <p:ext uri="{BB962C8B-B14F-4D97-AF65-F5344CB8AC3E}">
        <p14:creationId xmlns:p14="http://schemas.microsoft.com/office/powerpoint/2010/main" val="278624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6010" y="3331420"/>
            <a:ext cx="8705206" cy="3170099"/>
          </a:xfrm>
          <a:prstGeom prst="rect">
            <a:avLst/>
          </a:prstGeom>
        </p:spPr>
        <p:txBody>
          <a:bodyPr wrap="square">
            <a:spAutoFit/>
          </a:bodyPr>
          <a:lstStyle/>
          <a:p>
            <a:r>
              <a:rPr lang="en-US" sz="4000" b="1" baseline="30000" dirty="0">
                <a:ln>
                  <a:solidFill>
                    <a:schemeClr val="bg2"/>
                  </a:solidFill>
                </a:ln>
                <a:solidFill>
                  <a:srgbClr val="FFFF00"/>
                </a:solidFill>
                <a:latin typeface="Calibri" panose="020F0502020204030204" pitchFamily="34" charset="0"/>
              </a:rPr>
              <a:t>16 </a:t>
            </a:r>
            <a:r>
              <a:rPr lang="en-US" sz="4000" dirty="0">
                <a:ln>
                  <a:solidFill>
                    <a:schemeClr val="bg2"/>
                  </a:solidFill>
                </a:ln>
                <a:solidFill>
                  <a:srgbClr val="FFFF00"/>
                </a:solidFill>
                <a:latin typeface="Calibri" panose="020F0502020204030204" pitchFamily="34" charset="0"/>
              </a:rPr>
              <a:t>You did not choose Me, but I chose you and appointed you that you should go and bear fruit, and </a:t>
            </a:r>
            <a:r>
              <a:rPr lang="en-US" sz="4000" i="1" dirty="0">
                <a:ln>
                  <a:solidFill>
                    <a:schemeClr val="bg2"/>
                  </a:solidFill>
                </a:ln>
                <a:solidFill>
                  <a:srgbClr val="FFFF00"/>
                </a:solidFill>
                <a:latin typeface="Calibri" panose="020F0502020204030204" pitchFamily="34" charset="0"/>
              </a:rPr>
              <a:t>that</a:t>
            </a:r>
            <a:r>
              <a:rPr lang="en-US" sz="4000" dirty="0">
                <a:ln>
                  <a:solidFill>
                    <a:schemeClr val="bg2"/>
                  </a:solidFill>
                </a:ln>
                <a:solidFill>
                  <a:srgbClr val="FFFF00"/>
                </a:solidFill>
                <a:latin typeface="Calibri" panose="020F0502020204030204" pitchFamily="34" charset="0"/>
              </a:rPr>
              <a:t> your fruit should remain, that whatever you ask the Father in My name He may give you.</a:t>
            </a:r>
          </a:p>
        </p:txBody>
      </p:sp>
      <p:sp>
        <p:nvSpPr>
          <p:cNvPr id="3" name="Rectangle 2"/>
          <p:cNvSpPr/>
          <p:nvPr/>
        </p:nvSpPr>
        <p:spPr>
          <a:xfrm>
            <a:off x="7857715" y="958334"/>
            <a:ext cx="4129657" cy="1015663"/>
          </a:xfrm>
          <a:prstGeom prst="rect">
            <a:avLst/>
          </a:prstGeom>
          <a:ln>
            <a:noFill/>
          </a:ln>
        </p:spPr>
        <p:txBody>
          <a:bodyPr wrap="none">
            <a:spAutoFit/>
          </a:bodyPr>
          <a:lstStyle/>
          <a:p>
            <a:r>
              <a:rPr lang="en-US" sz="6000" dirty="0">
                <a:ln>
                  <a:solidFill>
                    <a:schemeClr val="bg2"/>
                  </a:solidFill>
                </a:ln>
                <a:solidFill>
                  <a:srgbClr val="FFFF00"/>
                </a:solidFill>
              </a:rPr>
              <a:t>John 15:16</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94360">
            <a:off x="4086783" y="534705"/>
            <a:ext cx="3475824" cy="251649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120852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Know Your Enemy</Template>
  <TotalTime>442</TotalTime>
  <Words>557</Words>
  <Application>Microsoft Office PowerPoint</Application>
  <PresentationFormat>Widescreen</PresentationFormat>
  <Paragraphs>97</Paragraphs>
  <Slides>37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Bradley Hand ITC</vt:lpstr>
      <vt:lpstr>Calibri</vt:lpstr>
      <vt:lpstr>Century Gothic</vt:lpstr>
      <vt:lpstr>Tempus Sans ITC</vt:lpstr>
      <vt:lpstr>Times New Roman</vt:lpstr>
      <vt:lpstr>Verdana</vt:lpstr>
      <vt:lpstr>Vapor Trail</vt:lpstr>
      <vt:lpstr>HAPPY  SABBATH</vt:lpstr>
      <vt:lpstr>PowerPoint Presentation</vt:lpstr>
      <vt:lpstr>THE POTTER AND THE CLAY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ENJOY THE REST OF YOUR SABBATH</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HAPPY  SABBATH</dc:title>
  <dc:creator>Jim Call</dc:creator>
  <cp:lastModifiedBy>Jim Call</cp:lastModifiedBy>
  <cp:revision>30</cp:revision>
  <dcterms:created xsi:type="dcterms:W3CDTF">2015-12-06T21:27:16Z</dcterms:created>
  <dcterms:modified xsi:type="dcterms:W3CDTF">2015-12-14T01:06:47Z</dcterms:modified>
</cp:coreProperties>
</file>