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sldIdLst>
    <p:sldId id="257" r:id="rId3"/>
    <p:sldId id="259" r:id="rId4"/>
    <p:sldId id="260" r:id="rId5"/>
    <p:sldId id="261" r:id="rId6"/>
    <p:sldId id="278" r:id="rId7"/>
    <p:sldId id="276" r:id="rId8"/>
    <p:sldId id="273" r:id="rId9"/>
    <p:sldId id="264" r:id="rId10"/>
    <p:sldId id="271" r:id="rId11"/>
    <p:sldId id="281" r:id="rId12"/>
    <p:sldId id="269" r:id="rId13"/>
    <p:sldId id="284" r:id="rId14"/>
    <p:sldId id="270" r:id="rId15"/>
    <p:sldId id="265" r:id="rId16"/>
    <p:sldId id="262" r:id="rId17"/>
    <p:sldId id="267" r:id="rId18"/>
    <p:sldId id="272" r:id="rId19"/>
    <p:sldId id="266" r:id="rId20"/>
    <p:sldId id="268" r:id="rId21"/>
    <p:sldId id="277" r:id="rId22"/>
    <p:sldId id="274" r:id="rId23"/>
    <p:sldId id="282" r:id="rId24"/>
    <p:sldId id="285" r:id="rId25"/>
    <p:sldId id="286"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9CCD51-08F6-458E-8407-0BC67DF5DC2E}"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414049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CCD51-08F6-458E-8407-0BC67DF5DC2E}"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392919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CCD51-08F6-458E-8407-0BC67DF5DC2E}"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409669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CCD51-08F6-458E-8407-0BC67DF5DC2E}"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213226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9CCD51-08F6-458E-8407-0BC67DF5DC2E}"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295569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9CCD51-08F6-458E-8407-0BC67DF5DC2E}"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114438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9CCD51-08F6-458E-8407-0BC67DF5DC2E}"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409034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9CCD51-08F6-458E-8407-0BC67DF5DC2E}"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172263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CCD51-08F6-458E-8407-0BC67DF5DC2E}"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BF43E-1C1B-4F39-AFC5-DD611F1082C3}" type="slidenum">
              <a:rPr lang="en-US" smtClean="0"/>
              <a:t>‹#›</a:t>
            </a:fld>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300244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9CCD51-08F6-458E-8407-0BC67DF5DC2E}"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79366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9CCD51-08F6-458E-8407-0BC67DF5DC2E}"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BF43E-1C1B-4F39-AFC5-DD611F1082C3}" type="slidenum">
              <a:rPr lang="en-US" smtClean="0"/>
              <a:t>‹#›</a:t>
            </a:fld>
            <a:endParaRPr lang="en-US"/>
          </a:p>
        </p:txBody>
      </p:sp>
    </p:spTree>
    <p:extLst>
      <p:ext uri="{BB962C8B-B14F-4D97-AF65-F5344CB8AC3E}">
        <p14:creationId xmlns:p14="http://schemas.microsoft.com/office/powerpoint/2010/main" val="207825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CD51-08F6-458E-8407-0BC67DF5DC2E}" type="datetimeFigureOut">
              <a:rPr lang="en-US" smtClean="0"/>
              <a:t>5/6/2016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F43E-1C1B-4F39-AFC5-DD611F1082C3}" type="slidenum">
              <a:rPr lang="en-US" smtClean="0"/>
              <a:t>‹#›</a:t>
            </a:fld>
            <a:endParaRPr lang="en-US"/>
          </a:p>
        </p:txBody>
      </p:sp>
    </p:spTree>
    <p:extLst>
      <p:ext uri="{BB962C8B-B14F-4D97-AF65-F5344CB8AC3E}">
        <p14:creationId xmlns:p14="http://schemas.microsoft.com/office/powerpoint/2010/main" val="101020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47636" y="2767780"/>
            <a:ext cx="7509164" cy="861774"/>
          </a:xfrm>
          <a:prstGeom prst="rect">
            <a:avLst/>
          </a:prstGeom>
          <a:solidFill>
            <a:schemeClr val="dk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scene3d>
              <a:camera prst="orthographicFront"/>
              <a:lightRig rig="brightRoom" dir="t"/>
            </a:scene3d>
            <a:sp3d contourW="6350" prstMaterial="plastic">
              <a:bevelT w="20320" h="20320" prst="angle"/>
              <a:contourClr>
                <a:srgbClr val="5E9CE0"/>
              </a:contourClr>
            </a:sp3d>
          </a:bodyPr>
          <a:lstStyle/>
          <a:p>
            <a:pPr algn="ctr"/>
            <a:r>
              <a:rPr lang="en-US" sz="5000" b="1" cap="all" dirty="0">
                <a:ln/>
                <a:solidFill>
                  <a:srgbClr val="5E9CE0"/>
                </a:solidFill>
                <a:effectLst>
                  <a:outerShdw blurRad="19685" dist="12700" dir="5400000" algn="tl" rotWithShape="0">
                    <a:srgbClr val="4F81BD">
                      <a:satMod val="130000"/>
                      <a:alpha val="60000"/>
                    </a:srgbClr>
                  </a:outerShdw>
                  <a:reflection blurRad="10000" stA="55000" endPos="48000" dist="500" dir="5400000" sy="-100000" algn="bl" rotWithShape="0"/>
                </a:effectLst>
              </a:rPr>
              <a:t>Mothers Day</a:t>
            </a:r>
          </a:p>
        </p:txBody>
      </p:sp>
    </p:spTree>
    <p:extLst>
      <p:ext uri="{BB962C8B-B14F-4D97-AF65-F5344CB8AC3E}">
        <p14:creationId xmlns:p14="http://schemas.microsoft.com/office/powerpoint/2010/main" val="35106320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0" presetClass="path" presetSubtype="0" accel="50000" decel="50000" fill="hold" grpId="0" nodeType="withEffect">
                                  <p:stCondLst>
                                    <p:cond delay="0"/>
                                  </p:stCondLst>
                                  <p:childTnLst>
                                    <p:animMotion origin="layout" path="M -0.73645 -3.7037E-6 L 0.34219 -3.7037E-6 C 0.23607 -3.7037E-6 0.10547 -3.7037E-6 -0.00065 -3.7037E-6 " pathEditMode="relative" rAng="0" ptsTypes="AAA">
                                      <p:cBhvr>
                                        <p:cTn id="9" dur="2000" fill="hold"/>
                                        <p:tgtEl>
                                          <p:spTgt spid="2"/>
                                        </p:tgtEl>
                                        <p:attrNameLst>
                                          <p:attrName>ppt_x</p:attrName>
                                          <p:attrName>ppt_y</p:attrName>
                                        </p:attrNameLst>
                                      </p:cBhvr>
                                      <p:rCtr x="539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Compare What Happened</a:t>
            </a:r>
          </a:p>
        </p:txBody>
      </p:sp>
      <p:sp>
        <p:nvSpPr>
          <p:cNvPr id="7" name="Content Placeholder 6"/>
          <p:cNvSpPr>
            <a:spLocks noGrp="1"/>
          </p:cNvSpPr>
          <p:nvPr>
            <p:ph sz="half" idx="1"/>
          </p:nvPr>
        </p:nvSpPr>
        <p:spPr>
          <a:xfrm>
            <a:off x="838200" y="1825625"/>
            <a:ext cx="5181600" cy="4351338"/>
          </a:xfrm>
          <a:solidFill>
            <a:schemeClr val="bg2"/>
          </a:solidFill>
          <a:ln w="38100">
            <a:solidFill>
              <a:schemeClr val="tx1"/>
            </a:solidFill>
          </a:ln>
        </p:spPr>
        <p:txBody>
          <a:bodyPr>
            <a:normAutofit/>
          </a:bodyPr>
          <a:lstStyle/>
          <a:p>
            <a:pPr marL="0" indent="0" algn="ctr">
              <a:buNone/>
            </a:pPr>
            <a:r>
              <a:rPr lang="en-US" sz="2400" b="1" dirty="0"/>
              <a:t>Zacharias and Elizabeth (Gabriel)</a:t>
            </a:r>
          </a:p>
          <a:p>
            <a:pPr marL="0" indent="0" algn="ctr">
              <a:buNone/>
            </a:pPr>
            <a:r>
              <a:rPr lang="en-US" sz="2400" b="1" dirty="0"/>
              <a:t>Luke 1:5-23</a:t>
            </a:r>
          </a:p>
          <a:p>
            <a:pPr>
              <a:buFont typeface="Wingdings" panose="05000000000000000000" pitchFamily="2" charset="2"/>
              <a:buChar char="Ø"/>
            </a:pPr>
            <a:r>
              <a:rPr lang="en-US" sz="2400" b="1" dirty="0"/>
              <a:t>Parents are introduced</a:t>
            </a:r>
          </a:p>
          <a:p>
            <a:pPr>
              <a:buFont typeface="Wingdings" panose="05000000000000000000" pitchFamily="2" charset="2"/>
              <a:buChar char="Ø"/>
            </a:pPr>
            <a:r>
              <a:rPr lang="en-US" sz="2400" b="1" dirty="0"/>
              <a:t>  Reproduction Problem (age)</a:t>
            </a:r>
          </a:p>
          <a:p>
            <a:pPr>
              <a:buFont typeface="Wingdings" panose="05000000000000000000" pitchFamily="2" charset="2"/>
              <a:buChar char="Ø"/>
            </a:pPr>
            <a:r>
              <a:rPr lang="en-US" sz="2400" b="1" dirty="0"/>
              <a:t>     Gabriel</a:t>
            </a:r>
          </a:p>
          <a:p>
            <a:pPr>
              <a:buFont typeface="Wingdings" panose="05000000000000000000" pitchFamily="2" charset="2"/>
              <a:buChar char="Ø"/>
            </a:pPr>
            <a:r>
              <a:rPr lang="en-US" sz="2400" b="1" dirty="0"/>
              <a:t>       Reaction “Do not be afraid”</a:t>
            </a:r>
          </a:p>
          <a:p>
            <a:pPr>
              <a:buFont typeface="Wingdings" panose="05000000000000000000" pitchFamily="2" charset="2"/>
              <a:buChar char="Ø"/>
            </a:pPr>
            <a:r>
              <a:rPr lang="en-US" sz="2400" b="1" dirty="0"/>
              <a:t>         Promised Son (description)</a:t>
            </a:r>
          </a:p>
          <a:p>
            <a:pPr>
              <a:buFont typeface="Wingdings" panose="05000000000000000000" pitchFamily="2" charset="2"/>
              <a:buChar char="Ø"/>
            </a:pPr>
            <a:r>
              <a:rPr lang="en-US" sz="2400" b="1" dirty="0"/>
              <a:t>           He did not believe</a:t>
            </a:r>
          </a:p>
          <a:p>
            <a:pPr>
              <a:buFont typeface="Wingdings" panose="05000000000000000000" pitchFamily="2" charset="2"/>
              <a:buChar char="Ø"/>
            </a:pPr>
            <a:endParaRPr lang="en-US" sz="2400" b="1" dirty="0"/>
          </a:p>
        </p:txBody>
      </p:sp>
      <p:sp>
        <p:nvSpPr>
          <p:cNvPr id="8" name="Content Placeholder 7"/>
          <p:cNvSpPr>
            <a:spLocks noGrp="1"/>
          </p:cNvSpPr>
          <p:nvPr>
            <p:ph sz="half" idx="2"/>
          </p:nvPr>
        </p:nvSpPr>
        <p:spPr>
          <a:solidFill>
            <a:schemeClr val="bg2"/>
          </a:solidFill>
          <a:ln w="28575">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400" b="1" dirty="0"/>
              <a:t>Mary and Gabriel</a:t>
            </a:r>
          </a:p>
          <a:p>
            <a:pPr marL="0" indent="0" algn="ctr">
              <a:buNone/>
            </a:pPr>
            <a:r>
              <a:rPr lang="en-US" sz="2400" b="1" dirty="0"/>
              <a:t>Luke 1:26-38</a:t>
            </a:r>
          </a:p>
          <a:p>
            <a:pPr>
              <a:buFont typeface="Wingdings" panose="05000000000000000000" pitchFamily="2" charset="2"/>
              <a:buChar char="Ø"/>
            </a:pPr>
            <a:r>
              <a:rPr lang="en-US" sz="2400" b="1" dirty="0"/>
              <a:t>Parents are introduced</a:t>
            </a:r>
          </a:p>
          <a:p>
            <a:pPr>
              <a:buFont typeface="Wingdings" panose="05000000000000000000" pitchFamily="2" charset="2"/>
              <a:buChar char="Ø"/>
            </a:pPr>
            <a:r>
              <a:rPr lang="en-US" sz="2400" b="1" dirty="0"/>
              <a:t>   Reproduction Problem (Virgin)</a:t>
            </a:r>
          </a:p>
          <a:p>
            <a:pPr>
              <a:buFont typeface="Wingdings" panose="05000000000000000000" pitchFamily="2" charset="2"/>
              <a:buChar char="Ø"/>
            </a:pPr>
            <a:r>
              <a:rPr lang="en-US" sz="2400" b="1" dirty="0"/>
              <a:t>      Gabriel  </a:t>
            </a:r>
          </a:p>
          <a:p>
            <a:pPr>
              <a:buFont typeface="Wingdings" panose="05000000000000000000" pitchFamily="2" charset="2"/>
              <a:buChar char="Ø"/>
            </a:pPr>
            <a:r>
              <a:rPr lang="en-US" sz="2400" b="1" dirty="0"/>
              <a:t>        Reaction “Do not be afraid”</a:t>
            </a:r>
          </a:p>
          <a:p>
            <a:pPr>
              <a:buFont typeface="Wingdings" panose="05000000000000000000" pitchFamily="2" charset="2"/>
              <a:buChar char="Ø"/>
            </a:pPr>
            <a:r>
              <a:rPr lang="en-US" sz="2400" b="1" dirty="0"/>
              <a:t>         Promised Son (description)</a:t>
            </a:r>
          </a:p>
          <a:p>
            <a:pPr>
              <a:buFont typeface="Wingdings" panose="05000000000000000000" pitchFamily="2" charset="2"/>
              <a:buChar char="Ø"/>
            </a:pPr>
            <a:r>
              <a:rPr lang="en-US" sz="2400" b="1" dirty="0"/>
              <a:t>           Mary could not understand</a:t>
            </a:r>
          </a:p>
          <a:p>
            <a:pPr marL="0" indent="0">
              <a:buNone/>
            </a:pPr>
            <a:endParaRPr lang="en-US" sz="2400" b="1" dirty="0"/>
          </a:p>
          <a:p>
            <a:endParaRPr lang="en-US" sz="2400" b="1" dirty="0"/>
          </a:p>
        </p:txBody>
      </p:sp>
    </p:spTree>
    <p:extLst>
      <p:ext uri="{BB962C8B-B14F-4D97-AF65-F5344CB8AC3E}">
        <p14:creationId xmlns:p14="http://schemas.microsoft.com/office/powerpoint/2010/main" val="10682358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59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flipV="1">
            <a:off x="5299587" y="1690688"/>
            <a:ext cx="1012724" cy="35442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561" y="528850"/>
            <a:ext cx="6754761" cy="621071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3748160"/>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en-US" b="1" dirty="0"/>
              <a:t>With God All Things Are Possible</a:t>
            </a:r>
            <a:br>
              <a:rPr lang="en-US" b="1" dirty="0"/>
            </a:br>
            <a:endParaRPr lang="en-US"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86180"/>
            <a:ext cx="8502128" cy="4771820"/>
          </a:xfrm>
        </p:spPr>
      </p:pic>
      <p:sp>
        <p:nvSpPr>
          <p:cNvPr id="10" name="Rounded Rectangle 9"/>
          <p:cNvSpPr/>
          <p:nvPr/>
        </p:nvSpPr>
        <p:spPr>
          <a:xfrm>
            <a:off x="9121879" y="1027906"/>
            <a:ext cx="2231921" cy="677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Matthew 19:26</a:t>
            </a:r>
          </a:p>
        </p:txBody>
      </p:sp>
    </p:spTree>
    <p:extLst>
      <p:ext uri="{BB962C8B-B14F-4D97-AF65-F5344CB8AC3E}">
        <p14:creationId xmlns:p14="http://schemas.microsoft.com/office/powerpoint/2010/main" val="155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lstStyle/>
          <a:p>
            <a:pPr algn="ctr"/>
            <a:r>
              <a:rPr lang="en-US" b="1" dirty="0"/>
              <a:t>The Importance of Their Time Together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561" y="2022270"/>
            <a:ext cx="6037007" cy="4351338"/>
          </a:xfrm>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Rounded Rectangle 4"/>
          <p:cNvSpPr/>
          <p:nvPr/>
        </p:nvSpPr>
        <p:spPr>
          <a:xfrm>
            <a:off x="7590503" y="2211823"/>
            <a:ext cx="4227871" cy="1504771"/>
          </a:xfrm>
          <a:prstGeom prst="roundRect">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Luke 1:39-44</a:t>
            </a:r>
          </a:p>
        </p:txBody>
      </p:sp>
      <p:sp>
        <p:nvSpPr>
          <p:cNvPr id="6" name="Rectangle 5"/>
          <p:cNvSpPr/>
          <p:nvPr/>
        </p:nvSpPr>
        <p:spPr>
          <a:xfrm>
            <a:off x="7521677" y="4306529"/>
            <a:ext cx="4296697" cy="20670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meeting would assure a very young and willing Mary that God would do exactly what the Angel had told her</a:t>
            </a:r>
          </a:p>
        </p:txBody>
      </p:sp>
    </p:spTree>
    <p:extLst>
      <p:ext uri="{BB962C8B-B14F-4D97-AF65-F5344CB8AC3E}">
        <p14:creationId xmlns:p14="http://schemas.microsoft.com/office/powerpoint/2010/main" val="113162388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lstStyle/>
          <a:p>
            <a:pPr algn="ctr"/>
            <a:r>
              <a:rPr lang="en-US" b="1" dirty="0"/>
              <a:t>Why Was Time Together So Important?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743" y="1892992"/>
            <a:ext cx="7167716" cy="4732645"/>
          </a:xfrm>
        </p:spPr>
      </p:pic>
    </p:spTree>
    <p:extLst>
      <p:ext uri="{BB962C8B-B14F-4D97-AF65-F5344CB8AC3E}">
        <p14:creationId xmlns:p14="http://schemas.microsoft.com/office/powerpoint/2010/main" val="274560796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US" sz="5400" b="1" dirty="0"/>
              <a:t>Youngest Prophet In Scripture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4114" y="1825625"/>
            <a:ext cx="3783772" cy="4351338"/>
          </a:xfrm>
        </p:spPr>
      </p:pic>
    </p:spTree>
    <p:extLst>
      <p:ext uri="{BB962C8B-B14F-4D97-AF65-F5344CB8AC3E}">
        <p14:creationId xmlns:p14="http://schemas.microsoft.com/office/powerpoint/2010/main" val="197304819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31000">
              <a:schemeClr val="bg1">
                <a:tint val="98000"/>
                <a:satMod val="130000"/>
                <a:shade val="90000"/>
                <a:lumMod val="103000"/>
              </a:schemeClr>
            </a:gs>
            <a:gs pos="58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6000" b="1" dirty="0">
                <a:solidFill>
                  <a:schemeClr val="tx1"/>
                </a:solidFill>
              </a:rPr>
              <a:t>When Did Joseph Know?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880394"/>
            <a:ext cx="5486400" cy="4241800"/>
          </a:xfrm>
        </p:spPr>
      </p:pic>
    </p:spTree>
    <p:extLst>
      <p:ext uri="{BB962C8B-B14F-4D97-AF65-F5344CB8AC3E}">
        <p14:creationId xmlns:p14="http://schemas.microsoft.com/office/powerpoint/2010/main" val="28703968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394" y="1435509"/>
            <a:ext cx="10009238" cy="275303"/>
          </a:xfrm>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99" y="974725"/>
            <a:ext cx="11064741" cy="452150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5604673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effectLst>
            <a:outerShdw blurRad="50800" dist="38100" dir="18900000" algn="bl" rotWithShape="0">
              <a:prstClr val="black">
                <a:alpha val="40000"/>
              </a:prstClr>
            </a:outerShdw>
          </a:effectLst>
        </p:spPr>
        <p:txBody>
          <a:bodyPr/>
          <a:lstStyle/>
          <a:p>
            <a:pPr algn="ctr"/>
            <a:r>
              <a:rPr lang="en-US" b="1" dirty="0"/>
              <a:t>John The Baptist The Cousin of Jesus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0645" y="1805961"/>
            <a:ext cx="9124335" cy="4351338"/>
          </a:xfrm>
          <a:effectLst>
            <a:softEdge rad="63500"/>
          </a:effectLst>
        </p:spPr>
      </p:pic>
    </p:spTree>
    <p:extLst>
      <p:ext uri="{BB962C8B-B14F-4D97-AF65-F5344CB8AC3E}">
        <p14:creationId xmlns:p14="http://schemas.microsoft.com/office/powerpoint/2010/main" val="36097010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0555" y="1101213"/>
            <a:ext cx="3156156" cy="589475"/>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702" y="300062"/>
            <a:ext cx="9655277" cy="6336276"/>
          </a:xfrm>
        </p:spPr>
      </p:pic>
    </p:spTree>
    <p:extLst>
      <p:ext uri="{BB962C8B-B14F-4D97-AF65-F5344CB8AC3E}">
        <p14:creationId xmlns:p14="http://schemas.microsoft.com/office/powerpoint/2010/main" val="420682593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1">
            <a:schemeClr val="lt2"/>
          </a:fillRef>
          <a:effectRef idx="0">
            <a:scrgbClr r="0" g="0" b="0"/>
          </a:effectRef>
          <a:fontRef idx="major"/>
        </p:style>
        <p:txBody>
          <a:bodyPr/>
          <a:lstStyle/>
          <a:p>
            <a:pPr algn="ctr"/>
            <a:r>
              <a:rPr lang="en-US" dirty="0"/>
              <a:t> </a:t>
            </a:r>
            <a:r>
              <a:rPr lang="en-US" b="1" dirty="0"/>
              <a:t>Barb Wolcott</a:t>
            </a:r>
            <a:r>
              <a:rPr lang="en-US" dirty="0"/>
              <a:t>                          </a:t>
            </a:r>
            <a:r>
              <a:rPr lang="en-US" b="1" dirty="0"/>
              <a:t>Fern </a:t>
            </a:r>
            <a:r>
              <a:rPr lang="en-US" b="1" dirty="0" err="1"/>
              <a:t>Sheppherd</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9644" y="1913755"/>
            <a:ext cx="3119919" cy="467987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27636" y="1913755"/>
            <a:ext cx="3519055" cy="467987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26905667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200" b="1" dirty="0">
                <a:latin typeface="Aharoni" panose="02010803020104030203" pitchFamily="2" charset="-79"/>
                <a:cs typeface="Aharoni" panose="02010803020104030203" pitchFamily="2" charset="-79"/>
              </a:rPr>
              <a:t>“Six months later, Jesus Christ was born. Therefore, Christ is six months younger than his cousin and was born most likely in the fall sometime in the timeframe of </a:t>
            </a:r>
            <a:r>
              <a:rPr lang="en-US" sz="3200" b="1" i="1" u="sng" dirty="0">
                <a:latin typeface="Aharoni" panose="02010803020104030203" pitchFamily="2" charset="-79"/>
                <a:cs typeface="Aharoni" panose="02010803020104030203" pitchFamily="2" charset="-79"/>
              </a:rPr>
              <a:t>September or October of that year.”</a:t>
            </a:r>
          </a:p>
        </p:txBody>
      </p:sp>
      <p:sp>
        <p:nvSpPr>
          <p:cNvPr id="6" name="Subtitle 5"/>
          <p:cNvSpPr>
            <a:spLocks noGrp="1"/>
          </p:cNvSpPr>
          <p:nvPr>
            <p:ph type="subTitle" idx="1"/>
          </p:nvPr>
        </p:nvSpPr>
        <p:spPr>
          <a:xfrm>
            <a:off x="3126657" y="4336026"/>
            <a:ext cx="58994" cy="108155"/>
          </a:xfrm>
        </p:spPr>
        <p:txBody>
          <a:bodyPr>
            <a:normAutofit fontScale="25000" lnSpcReduction="20000"/>
          </a:bodyPr>
          <a:lstStyle/>
          <a:p>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9" y="4107660"/>
            <a:ext cx="3873909" cy="2300279"/>
          </a:xfrm>
          <a:prstGeom prst="rect">
            <a:avLst/>
          </a:prstGeom>
        </p:spPr>
      </p:pic>
    </p:spTree>
    <p:extLst>
      <p:ext uri="{BB962C8B-B14F-4D97-AF65-F5344CB8AC3E}">
        <p14:creationId xmlns:p14="http://schemas.microsoft.com/office/powerpoint/2010/main" val="3862118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8000" b="1" dirty="0">
                <a:solidFill>
                  <a:schemeClr val="bg1"/>
                </a:solidFill>
                <a:latin typeface="Aldhabi" panose="01000000000000000000" pitchFamily="2" charset="-78"/>
                <a:cs typeface="Aldhabi" panose="01000000000000000000" pitchFamily="2" charset="-78"/>
              </a:rPr>
              <a:t>John Baptizing Jesus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819" y="2078780"/>
            <a:ext cx="6992845" cy="4331851"/>
          </a:xfrm>
          <a:effectLst>
            <a:outerShdw blurRad="1270000" dist="50800" dir="5400000" algn="ctr" rotWithShape="0">
              <a:srgbClr val="000000">
                <a:alpha val="43137"/>
              </a:srgbClr>
            </a:outerShdw>
            <a:reflection blurRad="6350" stA="52000" endA="300" endPos="35000" dir="5400000" sy="-100000" algn="bl" rotWithShape="0"/>
          </a:effectLst>
        </p:spPr>
      </p:pic>
    </p:spTree>
    <p:extLst>
      <p:ext uri="{BB962C8B-B14F-4D97-AF65-F5344CB8AC3E}">
        <p14:creationId xmlns:p14="http://schemas.microsoft.com/office/powerpoint/2010/main" val="6478935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25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20182" y="825910"/>
            <a:ext cx="6862916" cy="864778"/>
          </a:xfrm>
          <a:solidFill>
            <a:schemeClr val="accent2">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a:bodyPr>
          <a:lstStyle/>
          <a:p>
            <a:pPr algn="ctr"/>
            <a:r>
              <a:rPr lang="en-US" b="1" dirty="0"/>
              <a:t>Lessons Of Mothers Day</a:t>
            </a:r>
          </a:p>
        </p:txBody>
      </p:sp>
      <p:sp>
        <p:nvSpPr>
          <p:cNvPr id="6" name="Content Placeholder 5"/>
          <p:cNvSpPr>
            <a:spLocks noGrp="1"/>
          </p:cNvSpPr>
          <p:nvPr>
            <p:ph idx="1"/>
          </p:nvPr>
        </p:nvSpPr>
        <p:spPr>
          <a:xfrm>
            <a:off x="983226" y="1877962"/>
            <a:ext cx="10009240" cy="6442434"/>
          </a:xfrm>
        </p:spPr>
        <p:txBody>
          <a:bodyPr/>
          <a:lstStyle/>
          <a:p>
            <a:r>
              <a:rPr lang="en-US" u="sng" dirty="0"/>
              <a:t>Eph_5:31  "Therefore a man shall leave his father and </a:t>
            </a:r>
            <a:r>
              <a:rPr lang="en-US" b="1" u="sng" dirty="0"/>
              <a:t>mother</a:t>
            </a:r>
            <a:r>
              <a:rPr lang="en-US" u="sng" dirty="0"/>
              <a:t> and hold fast to his wife, and the two shall become one flesh." </a:t>
            </a:r>
          </a:p>
          <a:p>
            <a:r>
              <a:rPr lang="en-US" u="sng" dirty="0"/>
              <a:t>Eph_6:2  "Honor your father and </a:t>
            </a:r>
            <a:r>
              <a:rPr lang="en-US" b="1" u="sng" dirty="0"/>
              <a:t>mother</a:t>
            </a:r>
            <a:r>
              <a:rPr lang="en-US" u="sng" dirty="0"/>
              <a:t>" (this is the first commandment with a promise), </a:t>
            </a:r>
          </a:p>
          <a:p>
            <a:r>
              <a:rPr lang="en-US" u="sng" dirty="0"/>
              <a:t>1Th_2:7  But we were gentle among you, like a nursing </a:t>
            </a:r>
            <a:r>
              <a:rPr lang="en-US" b="1" u="sng" dirty="0"/>
              <a:t>mother</a:t>
            </a:r>
            <a:r>
              <a:rPr lang="en-US" u="sng" dirty="0"/>
              <a:t> taking care of her own children. </a:t>
            </a:r>
          </a:p>
          <a:p>
            <a:r>
              <a:rPr lang="en-US" u="sng" dirty="0"/>
              <a:t>2Ti_1:5  I am reminded of your sincere faith, a faith that dwelt first in your </a:t>
            </a:r>
            <a:r>
              <a:rPr lang="en-US" b="1" u="sng" dirty="0"/>
              <a:t>grandmother </a:t>
            </a:r>
            <a:r>
              <a:rPr lang="en-US" u="sng" dirty="0"/>
              <a:t>Lois and your mother Eunice and now, I am sure, dwells in you as well.  </a:t>
            </a:r>
            <a:r>
              <a:rPr lang="en-US" dirty="0"/>
              <a:t>                      (ESV)</a:t>
            </a:r>
            <a:endParaRPr lang="en-US" u="sng" dirty="0"/>
          </a:p>
          <a:p>
            <a:endParaRPr lang="en-US" dirty="0"/>
          </a:p>
        </p:txBody>
      </p:sp>
    </p:spTree>
    <p:extLst>
      <p:ext uri="{BB962C8B-B14F-4D97-AF65-F5344CB8AC3E}">
        <p14:creationId xmlns:p14="http://schemas.microsoft.com/office/powerpoint/2010/main" val="182445519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79" y="237305"/>
            <a:ext cx="10834424" cy="6500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38880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2128" y="1022555"/>
            <a:ext cx="5486401" cy="668133"/>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1666" y="589936"/>
            <a:ext cx="10590679" cy="4750389"/>
          </a:xfrm>
          <a:gradFill>
            <a:gsLst>
              <a:gs pos="0">
                <a:srgbClr val="FF66FF"/>
              </a:gs>
              <a:gs pos="50000">
                <a:schemeClr val="bg1">
                  <a:tint val="98000"/>
                  <a:satMod val="130000"/>
                  <a:shade val="90000"/>
                  <a:lumMod val="103000"/>
                </a:schemeClr>
              </a:gs>
              <a:gs pos="100000">
                <a:schemeClr val="bg1">
                  <a:shade val="63000"/>
                  <a:satMod val="120000"/>
                </a:schemeClr>
              </a:gs>
            </a:gsLst>
            <a:lin ang="5400000" scaled="0"/>
          </a:gradFill>
        </p:spPr>
      </p:pic>
    </p:spTree>
    <p:extLst>
      <p:ext uri="{BB962C8B-B14F-4D97-AF65-F5344CB8AC3E}">
        <p14:creationId xmlns:p14="http://schemas.microsoft.com/office/powerpoint/2010/main" val="308891119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72232" y="993058"/>
            <a:ext cx="4975123" cy="697630"/>
          </a:xfrm>
        </p:spPr>
        <p:txBody>
          <a:bodyPr/>
          <a:lstStyle/>
          <a:p>
            <a:endParaRPr lang="en-US" dirty="0"/>
          </a:p>
        </p:txBody>
      </p:sp>
      <p:pic>
        <p:nvPicPr>
          <p:cNvPr id="1026" name="Picture 2" descr="https://3.bp.blogspot.com/-hX0pl6iXsUI/VypUUD8VHjI/AAAAAAAAAig/61OqpgRSR6ksBMBvi-cYMa3mV4JLbuuZwCLcB/s400/Animated-Happy-Mothers-Day%2B%25281%2529.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0549" y="324465"/>
            <a:ext cx="9790471" cy="5751868"/>
          </a:xfrm>
          <a:prstGeom prst="rect">
            <a:avLst/>
          </a:prstGeom>
          <a:blipFill>
            <a:blip r:embed="rId3"/>
            <a:tile tx="0" ty="0" sx="100000" sy="100000" flip="none" algn="tl"/>
          </a:blipFill>
          <a:ln>
            <a:solidFill>
              <a:schemeClr val="tx1"/>
            </a:solidFill>
            <a:prstDash val="lgDashDotDot"/>
          </a:ln>
        </p:spPr>
      </p:pic>
    </p:spTree>
    <p:extLst>
      <p:ext uri="{BB962C8B-B14F-4D97-AF65-F5344CB8AC3E}">
        <p14:creationId xmlns:p14="http://schemas.microsoft.com/office/powerpoint/2010/main" val="256061389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2"/>
            <a:ext cx="10515600" cy="1325563"/>
          </a:xfr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3600" b="1" dirty="0"/>
              <a:t>Amanda </a:t>
            </a:r>
            <a:r>
              <a:rPr lang="en-US" sz="3600" b="1" dirty="0" err="1"/>
              <a:t>Harring</a:t>
            </a:r>
            <a:r>
              <a:rPr lang="en-US" sz="3600" b="1" dirty="0"/>
              <a:t> (</a:t>
            </a:r>
            <a:r>
              <a:rPr lang="en-US" sz="3600" b="1" dirty="0" err="1"/>
              <a:t>Damour</a:t>
            </a:r>
            <a:r>
              <a:rPr lang="en-US" sz="3600" b="1" dirty="0"/>
              <a:t>)                  Amber </a:t>
            </a:r>
            <a:r>
              <a:rPr lang="en-US" sz="3600" b="1" dirty="0" err="1"/>
              <a:t>Damour</a:t>
            </a:r>
            <a:endParaRPr lang="en-US" sz="3600" b="1"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64953"/>
            <a:ext cx="5169310" cy="40208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56187" y="1864953"/>
            <a:ext cx="4648200" cy="40208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703790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ln w="762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a:lstStyle/>
          <a:p>
            <a:pPr algn="ctr"/>
            <a:r>
              <a:rPr lang="en-US" b="1" dirty="0"/>
              <a:t>Brandy </a:t>
            </a:r>
            <a:r>
              <a:rPr lang="en-US" b="1" dirty="0" err="1"/>
              <a:t>Damour</a:t>
            </a:r>
            <a:endParaRPr lang="en-US"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9652" y="1848465"/>
            <a:ext cx="3153526" cy="473029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850937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7587" y="599769"/>
            <a:ext cx="7639665" cy="19697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000" b="1" dirty="0">
                <a:latin typeface="Aharoni" panose="02010803020104030203" pitchFamily="2" charset="-79"/>
                <a:cs typeface="Aharoni" panose="02010803020104030203" pitchFamily="2" charset="-79"/>
              </a:rPr>
              <a:t>“it seemed good to me also, having followed all things closely for some time past, to write an orderly account for you, most excellent </a:t>
            </a:r>
            <a:r>
              <a:rPr lang="en-US" sz="2000" b="1" dirty="0" err="1">
                <a:latin typeface="Aharoni" panose="02010803020104030203" pitchFamily="2" charset="-79"/>
                <a:cs typeface="Aharoni" panose="02010803020104030203" pitchFamily="2" charset="-79"/>
              </a:rPr>
              <a:t>Theophilus</a:t>
            </a:r>
            <a:r>
              <a:rPr lang="en-US" sz="2000" b="1" dirty="0">
                <a:latin typeface="Aharoni" panose="02010803020104030203" pitchFamily="2" charset="-79"/>
                <a:cs typeface="Aharoni" panose="02010803020104030203" pitchFamily="2" charset="-79"/>
              </a:rPr>
              <a:t>, that you may have certainty concerning the things you have been taught.” </a:t>
            </a:r>
          </a:p>
          <a:p>
            <a:pPr algn="r"/>
            <a:r>
              <a:rPr lang="en-US" sz="2400" dirty="0">
                <a:solidFill>
                  <a:schemeClr val="bg1"/>
                </a:solidFill>
                <a:latin typeface="Aharoni" panose="02010803020104030203" pitchFamily="2" charset="-79"/>
                <a:cs typeface="Aharoni" panose="02010803020104030203" pitchFamily="2" charset="-79"/>
              </a:rPr>
              <a:t>Luke 1:3-4 ESV</a:t>
            </a:r>
          </a:p>
          <a:p>
            <a:endParaRPr lang="en-US" dirty="0">
              <a:solidFill>
                <a:prstClr val="black"/>
              </a:solidFill>
              <a:latin typeface="Georgia" panose="02040502050405020303" pitchFamily="18" charset="0"/>
            </a:endParaRPr>
          </a:p>
        </p:txBody>
      </p:sp>
      <p:sp>
        <p:nvSpPr>
          <p:cNvPr id="5" name="Rectangle 4"/>
          <p:cNvSpPr/>
          <p:nvPr/>
        </p:nvSpPr>
        <p:spPr>
          <a:xfrm>
            <a:off x="4547419" y="2723535"/>
            <a:ext cx="7423355" cy="168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47419" y="2723534"/>
            <a:ext cx="7423355" cy="1681317"/>
          </a:xfrm>
          <a:prstGeom prst="rect">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haroni" panose="02010803020104030203" pitchFamily="2" charset="-79"/>
                <a:cs typeface="Aharoni" panose="02010803020104030203" pitchFamily="2" charset="-79"/>
              </a:rPr>
              <a:t>But they had no child, because Elizabeth was barren, and both were advanced in years. Now while he was serving as priest before God when his division was on duty, </a:t>
            </a:r>
          </a:p>
          <a:p>
            <a:r>
              <a:rPr lang="en-US" sz="2000" b="1" dirty="0">
                <a:latin typeface="Aharoni" panose="02010803020104030203" pitchFamily="2" charset="-79"/>
                <a:cs typeface="Aharoni" panose="02010803020104030203" pitchFamily="2" charset="-79"/>
              </a:rPr>
              <a:t>Luke 1:7-8 ESV</a:t>
            </a:r>
          </a:p>
          <a:p>
            <a:endParaRPr lang="en-US" dirty="0"/>
          </a:p>
        </p:txBody>
      </p:sp>
      <p:sp>
        <p:nvSpPr>
          <p:cNvPr id="7" name="Rounded Rectangle 6"/>
          <p:cNvSpPr/>
          <p:nvPr/>
        </p:nvSpPr>
        <p:spPr>
          <a:xfrm>
            <a:off x="609600" y="5102942"/>
            <a:ext cx="10589342" cy="1356852"/>
          </a:xfrm>
          <a:prstGeom prst="round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latin typeface="Aharoni" panose="02010803020104030203" pitchFamily="2" charset="-79"/>
              <a:cs typeface="Aharoni" panose="02010803020104030203" pitchFamily="2" charset="-79"/>
            </a:endParaRPr>
          </a:p>
          <a:p>
            <a:r>
              <a:rPr lang="en-US" sz="2000" b="1" dirty="0">
                <a:latin typeface="Aharoni" panose="02010803020104030203" pitchFamily="2" charset="-79"/>
                <a:cs typeface="Aharoni" panose="02010803020104030203" pitchFamily="2" charset="-79"/>
              </a:rPr>
              <a:t>Now while he was serving as priest before God when his division was on duty, according to the custom of the priesthood, he was chosen by lot to enter the temple of the Lord and burn incense. </a:t>
            </a:r>
          </a:p>
          <a:p>
            <a:r>
              <a:rPr lang="en-US" sz="2000" b="1" dirty="0">
                <a:latin typeface="Aharoni" panose="02010803020104030203" pitchFamily="2" charset="-79"/>
                <a:cs typeface="Aharoni" panose="02010803020104030203" pitchFamily="2" charset="-79"/>
              </a:rPr>
              <a:t>Luke 1:8-9 ESV</a:t>
            </a:r>
          </a:p>
          <a:p>
            <a:endParaRPr lang="en-US" dirty="0"/>
          </a:p>
        </p:txBody>
      </p:sp>
    </p:spTree>
    <p:extLst>
      <p:ext uri="{BB962C8B-B14F-4D97-AF65-F5344CB8AC3E}">
        <p14:creationId xmlns:p14="http://schemas.microsoft.com/office/powerpoint/2010/main" val="356924916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529" y="1052052"/>
            <a:ext cx="7108724" cy="638636"/>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954" y="412491"/>
            <a:ext cx="8268929" cy="5880154"/>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16961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scene3d>
            <a:camera prst="orthographicFront">
              <a:rot lat="0" lon="0" rev="0"/>
            </a:camera>
            <a:lightRig rig="chilly" dir="t">
              <a:rot lat="0" lon="0" rev="18480000"/>
            </a:lightRig>
          </a:scene3d>
          <a:sp3d prstMaterial="clear">
            <a:bevelT h="63500"/>
          </a:sp3d>
        </p:spPr>
        <p:style>
          <a:lnRef idx="0">
            <a:scrgbClr r="0" g="0" b="0"/>
          </a:lnRef>
          <a:fillRef idx="1002">
            <a:schemeClr val="dk2"/>
          </a:fillRef>
          <a:effectRef idx="0">
            <a:scrgbClr r="0" g="0" b="0"/>
          </a:effectRef>
          <a:fontRef idx="major"/>
        </p:style>
        <p:txBody>
          <a:bodyPr>
            <a:normAutofit/>
          </a:bodyPr>
          <a:lstStyle/>
          <a:p>
            <a:pPr algn="ctr"/>
            <a:r>
              <a:rPr lang="en-US" sz="4800" b="1" dirty="0"/>
              <a:t>Mary Was Young But Full of Faith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329" y="2396331"/>
            <a:ext cx="5948516" cy="4092246"/>
          </a:xfrm>
          <a:effectLst>
            <a:reflection blurRad="6350" stA="50000" endA="300" endPos="55000" dir="5400000" sy="-100000" algn="bl" rotWithShape="0"/>
          </a:effectLst>
        </p:spPr>
      </p:pic>
    </p:spTree>
    <p:extLst>
      <p:ext uri="{BB962C8B-B14F-4D97-AF65-F5344CB8AC3E}">
        <p14:creationId xmlns:p14="http://schemas.microsoft.com/office/powerpoint/2010/main" val="413229975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b="1" dirty="0"/>
              <a:t>Elizabeth Was Elderly Yet Expecting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5497" y="1882064"/>
            <a:ext cx="7561005" cy="4572000"/>
          </a:xfr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25176892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585884" y="816077"/>
            <a:ext cx="2556387" cy="874611"/>
          </a:xfrm>
        </p:spPr>
        <p:txBody>
          <a:bodyPr/>
          <a:lstStyle/>
          <a:p>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4506" y="491613"/>
            <a:ext cx="5382165" cy="5555226"/>
          </a:xfrm>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1513" y="491613"/>
            <a:ext cx="4723739" cy="5486399"/>
          </a:xfr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252536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tRebound_16x9.potx" id="{E8F64A12-3692-4CB9-8185-513A378374BD}" vid="{C4A2EC0B-33C6-43F5-B0B3-E71AC6D0FF6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AA0691D-760F-4965-B412-1EAF61D5E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Rebounding text (widescreen)</Template>
  <TotalTime>0</TotalTime>
  <Words>436</Words>
  <Application>Microsoft Office PowerPoint</Application>
  <PresentationFormat>Widescreen</PresentationFormat>
  <Paragraphs>46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Aldhabi</vt:lpstr>
      <vt:lpstr>Arial</vt:lpstr>
      <vt:lpstr>Calibri</vt:lpstr>
      <vt:lpstr>Calibri Light</vt:lpstr>
      <vt:lpstr>Georgia</vt:lpstr>
      <vt:lpstr>Wingdings</vt:lpstr>
      <vt:lpstr>Office Theme</vt:lpstr>
      <vt:lpstr>PowerPoint Presentation</vt:lpstr>
      <vt:lpstr> Barb Wolcott                          Fern Sheppherd</vt:lpstr>
      <vt:lpstr>Amanda Harring (Damour)                  Amber Damour</vt:lpstr>
      <vt:lpstr>Brandy Damour</vt:lpstr>
      <vt:lpstr>PowerPoint Presentation</vt:lpstr>
      <vt:lpstr>PowerPoint Presentation</vt:lpstr>
      <vt:lpstr>Mary Was Young But Full of Faith</vt:lpstr>
      <vt:lpstr>Elizabeth Was Elderly Yet Expecting</vt:lpstr>
      <vt:lpstr>PowerPoint Presentation</vt:lpstr>
      <vt:lpstr>Compare What Happened</vt:lpstr>
      <vt:lpstr>PowerPoint Presentation</vt:lpstr>
      <vt:lpstr>With God All Things Are Possible </vt:lpstr>
      <vt:lpstr>The Importance of Their Time Together</vt:lpstr>
      <vt:lpstr>Why Was Time Together So Important?</vt:lpstr>
      <vt:lpstr>Youngest Prophet In Scripture</vt:lpstr>
      <vt:lpstr>When Did Joseph Know?</vt:lpstr>
      <vt:lpstr>PowerPoint Presentation</vt:lpstr>
      <vt:lpstr>John The Baptist The Cousin of Jesus</vt:lpstr>
      <vt:lpstr>PowerPoint Presentation</vt:lpstr>
      <vt:lpstr>“Six months later, Jesus Christ was born. Therefore, Christ is six months younger than his cousin and was born most likely in the fall sometime in the timeframe of September or October of that year.”</vt:lpstr>
      <vt:lpstr>John Baptizing Jesus</vt:lpstr>
      <vt:lpstr>Lessons Of Mothers 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2016-05-07T04:57:38Z</dcterms:created>
  <dcterms:modified xsi:type="dcterms:W3CDTF">2016-05-07T16:54:32Z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TC040144279991</vt:lpwstr>
  </property>
</Properties>
</file>