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9" r:id="rId5"/>
    <p:sldId id="263"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6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4/25/2017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4/25/2017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4/25/2017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4/25/2017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split orient="vert"/>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alphaModFix amt="40000"/>
            <a:extLst/>
          </a:blip>
          <a:srcRect t="32915" r="9091" b="15948"/>
          <a:stretch/>
        </p:blipFill>
        <p:spPr>
          <a:xfrm>
            <a:off x="85080" y="106336"/>
            <a:ext cx="12191980" cy="6857990"/>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fontScale="90000"/>
          </a:bodyPr>
          <a:lstStyle/>
          <a:p>
            <a:pPr algn="ctr"/>
            <a:r>
              <a:rPr lang="en-US" sz="9600" b="1" dirty="0">
                <a:ln w="28575">
                  <a:solidFill>
                    <a:schemeClr val="bg2"/>
                  </a:solidFill>
                </a:ln>
                <a:solidFill>
                  <a:srgbClr val="FFC000"/>
                </a:solidFill>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t>Happy Sabbath</a:t>
            </a: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Tree>
    <p:extLst>
      <p:ext uri="{BB962C8B-B14F-4D97-AF65-F5344CB8AC3E}">
        <p14:creationId xmlns:p14="http://schemas.microsoft.com/office/powerpoint/2010/main" val="25111349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stretch>
            <a:fillRect/>
          </a:stretch>
        </p:blipFill>
        <p:spPr>
          <a:xfrm>
            <a:off x="2851555" y="2863920"/>
            <a:ext cx="6488889" cy="1130159"/>
          </a:xfrm>
          <a:prstGeom prst="rect">
            <a:avLst/>
          </a:prstGeom>
        </p:spPr>
      </p:pic>
      <p:pic>
        <p:nvPicPr>
          <p:cNvPr id="10" name="Picture 9"/>
          <p:cNvPicPr>
            <a:picLocks noChangeAspect="1"/>
          </p:cNvPicPr>
          <p:nvPr/>
        </p:nvPicPr>
        <p:blipFill>
          <a:blip r:embed="rId5"/>
          <a:stretch>
            <a:fillRect/>
          </a:stretch>
        </p:blipFill>
        <p:spPr>
          <a:xfrm>
            <a:off x="1491343" y="2863920"/>
            <a:ext cx="7849101" cy="2208823"/>
          </a:xfrm>
          <a:prstGeom prst="rect">
            <a:avLst/>
          </a:prstGeom>
        </p:spPr>
      </p:pic>
      <p:pic>
        <p:nvPicPr>
          <p:cNvPr id="14" name="Picture 13"/>
          <p:cNvPicPr>
            <a:picLocks noChangeAspect="1"/>
          </p:cNvPicPr>
          <p:nvPr/>
        </p:nvPicPr>
        <p:blipFill>
          <a:blip r:embed="rId5"/>
          <a:stretch>
            <a:fillRect/>
          </a:stretch>
        </p:blipFill>
        <p:spPr>
          <a:xfrm>
            <a:off x="2851555" y="2863920"/>
            <a:ext cx="6488889" cy="1130159"/>
          </a:xfrm>
          <a:prstGeom prst="rect">
            <a:avLst/>
          </a:prstGeom>
        </p:spPr>
      </p:pic>
      <p:pic>
        <p:nvPicPr>
          <p:cNvPr id="16" name="Picture 15"/>
          <p:cNvPicPr>
            <a:picLocks noChangeAspect="1"/>
          </p:cNvPicPr>
          <p:nvPr/>
        </p:nvPicPr>
        <p:blipFill>
          <a:blip r:embed="rId6"/>
          <a:stretch>
            <a:fillRect/>
          </a:stretch>
        </p:blipFill>
        <p:spPr>
          <a:xfrm rot="495315">
            <a:off x="115186" y="2242457"/>
            <a:ext cx="12163900" cy="2242456"/>
          </a:xfrm>
          <a:prstGeom prst="rect">
            <a:avLst/>
          </a:prstGeom>
        </p:spPr>
      </p:pic>
    </p:spTree>
    <p:extLst>
      <p:ext uri="{BB962C8B-B14F-4D97-AF65-F5344CB8AC3E}">
        <p14:creationId xmlns:p14="http://schemas.microsoft.com/office/powerpoint/2010/main" val="256276974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stretch>
            <a:fillRect/>
          </a:stretch>
        </p:blipFill>
        <p:spPr>
          <a:xfrm>
            <a:off x="8868816" y="3385106"/>
            <a:ext cx="2808513" cy="3415494"/>
          </a:xfrm>
          <a:prstGeom prst="ellipse">
            <a:avLst/>
          </a:prstGeom>
          <a:ln>
            <a:noFill/>
          </a:ln>
          <a:effectLst>
            <a:softEdge rad="112500"/>
          </a:effectLst>
        </p:spPr>
      </p:pic>
      <p:sp>
        <p:nvSpPr>
          <p:cNvPr id="6" name="TextBox 5"/>
          <p:cNvSpPr txBox="1"/>
          <p:nvPr/>
        </p:nvSpPr>
        <p:spPr>
          <a:xfrm>
            <a:off x="162146" y="1200140"/>
            <a:ext cx="11867707" cy="3416320"/>
          </a:xfrm>
          <a:prstGeom prst="rect">
            <a:avLst/>
          </a:prstGeom>
          <a:noFill/>
        </p:spPr>
        <p:txBody>
          <a:bodyPr wrap="square" rtlCol="0">
            <a:spAutoFit/>
          </a:bodyPr>
          <a:lstStyle/>
          <a:p>
            <a:r>
              <a:rPr lang="en-US" sz="3600" dirty="0">
                <a:solidFill>
                  <a:srgbClr val="FFC000"/>
                </a:solidFill>
                <a:effectLst>
                  <a:outerShdw blurRad="38100" dist="38100" dir="2700000" algn="tl">
                    <a:srgbClr val="000000">
                      <a:alpha val="43137"/>
                    </a:srgbClr>
                  </a:outerShdw>
                </a:effectLst>
                <a:latin typeface="Papyrus" panose="03070502060502030205" pitchFamily="66" charset="0"/>
              </a:rPr>
              <a:t>"We shall not flag or fail. We shall go on to the end. We shall fight in France, we shall fight on the seas and oceans, we shall fight with growing confidence and growing strength in the air, we shall fight on the beaches, we shall fight on the landing grounds, we shall fight in the fields and in the streets, we shall fight in the hills. We shall never surrender. " </a:t>
            </a:r>
          </a:p>
        </p:txBody>
      </p:sp>
    </p:spTree>
    <p:extLst>
      <p:ext uri="{BB962C8B-B14F-4D97-AF65-F5344CB8AC3E}">
        <p14:creationId xmlns:p14="http://schemas.microsoft.com/office/powerpoint/2010/main" val="2190031786"/>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882454" y="3003473"/>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rot="20960151">
            <a:off x="236938" y="1667293"/>
            <a:ext cx="11442894" cy="1200329"/>
          </a:xfrm>
          <a:prstGeom prst="rect">
            <a:avLst/>
          </a:prstGeom>
          <a:noFill/>
        </p:spPr>
        <p:txBody>
          <a:bodyPr wrap="square" rtlCol="0">
            <a:spAutoFit/>
          </a:bodyPr>
          <a:lstStyle/>
          <a:p>
            <a:r>
              <a:rPr lang="en-US" sz="7200" dirty="0">
                <a:latin typeface="Papyrus" panose="03070502060502030205" pitchFamily="66" charset="0"/>
              </a:rPr>
              <a:t>Concentrate On The Goal</a:t>
            </a:r>
          </a:p>
        </p:txBody>
      </p:sp>
    </p:spTree>
    <p:extLst>
      <p:ext uri="{BB962C8B-B14F-4D97-AF65-F5344CB8AC3E}">
        <p14:creationId xmlns:p14="http://schemas.microsoft.com/office/powerpoint/2010/main" val="916488124"/>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015663"/>
          </a:xfrm>
          <a:prstGeom prst="rect">
            <a:avLst/>
          </a:prstGeom>
          <a:noFill/>
        </p:spPr>
        <p:txBody>
          <a:bodyPr wrap="square" rtlCol="0">
            <a:spAutoFit/>
          </a:bodyPr>
          <a:lstStyle/>
          <a:p>
            <a:r>
              <a:rPr lang="en-US" sz="6000" dirty="0">
                <a:solidFill>
                  <a:srgbClr val="FFC000"/>
                </a:solidFill>
                <a:effectLst>
                  <a:outerShdw blurRad="38100" dist="38100" dir="2700000" algn="tl">
                    <a:srgbClr val="000000">
                      <a:alpha val="43137"/>
                    </a:srgbClr>
                  </a:outerShdw>
                </a:effectLst>
                <a:latin typeface="Papyrus" panose="03070502060502030205" pitchFamily="66" charset="0"/>
              </a:rPr>
              <a:t>Heb. 11:32-34</a:t>
            </a:r>
          </a:p>
        </p:txBody>
      </p:sp>
      <p:sp>
        <p:nvSpPr>
          <p:cNvPr id="6" name="TextBox 5"/>
          <p:cNvSpPr txBox="1"/>
          <p:nvPr/>
        </p:nvSpPr>
        <p:spPr>
          <a:xfrm>
            <a:off x="115186" y="1554330"/>
            <a:ext cx="12259845" cy="3539430"/>
          </a:xfrm>
          <a:prstGeom prst="rect">
            <a:avLst/>
          </a:prstGeom>
          <a:noFill/>
        </p:spPr>
        <p:txBody>
          <a:bodyPr wrap="square" rtlCol="0">
            <a:spAutoFit/>
          </a:bodyPr>
          <a:lstStyle/>
          <a:p>
            <a:r>
              <a:rPr lang="en-US" sz="3200" dirty="0">
                <a:solidFill>
                  <a:srgbClr val="FFC000"/>
                </a:solidFill>
                <a:latin typeface="Papyrus" panose="03070502060502030205" pitchFamily="66" charset="0"/>
              </a:rPr>
              <a:t>"</a:t>
            </a:r>
            <a:r>
              <a:rPr lang="en-US" sz="3200" baseline="30000" dirty="0">
                <a:solidFill>
                  <a:srgbClr val="FFC000"/>
                </a:solidFill>
                <a:latin typeface="Papyrus" panose="03070502060502030205" pitchFamily="66" charset="0"/>
              </a:rPr>
              <a:t> 32 </a:t>
            </a:r>
            <a:r>
              <a:rPr lang="en-US" sz="3200" dirty="0">
                <a:solidFill>
                  <a:srgbClr val="FFC000"/>
                </a:solidFill>
                <a:latin typeface="Papyrus" panose="03070502060502030205" pitchFamily="66" charset="0"/>
              </a:rPr>
              <a:t>And what more shall I say? For the time would fail me to tell of Gideon and Barak and Samson and Jephthah, also of David and Samuel and the prophets: </a:t>
            </a:r>
            <a:r>
              <a:rPr lang="en-US" sz="3200" baseline="30000" dirty="0">
                <a:solidFill>
                  <a:srgbClr val="FFC000"/>
                </a:solidFill>
                <a:latin typeface="Papyrus" panose="03070502060502030205" pitchFamily="66" charset="0"/>
              </a:rPr>
              <a:t>33 </a:t>
            </a:r>
            <a:r>
              <a:rPr lang="en-US" sz="3200" dirty="0">
                <a:solidFill>
                  <a:srgbClr val="FFC000"/>
                </a:solidFill>
                <a:latin typeface="Papyrus" panose="03070502060502030205" pitchFamily="66" charset="0"/>
              </a:rPr>
              <a:t>who through faith subdued kingdoms, worked righteousness, obtained promises, stopped the mouths of lions, </a:t>
            </a:r>
            <a:r>
              <a:rPr lang="en-US" sz="3200" baseline="30000" dirty="0">
                <a:solidFill>
                  <a:srgbClr val="FFC000"/>
                </a:solidFill>
                <a:latin typeface="Papyrus" panose="03070502060502030205" pitchFamily="66" charset="0"/>
              </a:rPr>
              <a:t>34 </a:t>
            </a:r>
            <a:r>
              <a:rPr lang="en-US" sz="3200" dirty="0">
                <a:solidFill>
                  <a:srgbClr val="FFC000"/>
                </a:solidFill>
                <a:latin typeface="Papyrus" panose="03070502060502030205" pitchFamily="66" charset="0"/>
              </a:rPr>
              <a:t>quenched the violence of fire, escaped the edge of the sword, out of weakness were made strong, became valiant in battle, turned to fight the armies of the aliens. " </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95078113"/>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015663"/>
          </a:xfrm>
          <a:prstGeom prst="rect">
            <a:avLst/>
          </a:prstGeom>
          <a:noFill/>
        </p:spPr>
        <p:txBody>
          <a:bodyPr wrap="square" rtlCol="0">
            <a:spAutoFit/>
          </a:bodyPr>
          <a:lstStyle/>
          <a:p>
            <a:r>
              <a:rPr lang="en-US" sz="6000" dirty="0">
                <a:solidFill>
                  <a:srgbClr val="FFC000"/>
                </a:solidFill>
                <a:effectLst>
                  <a:outerShdw blurRad="38100" dist="38100" dir="2700000" algn="tl">
                    <a:srgbClr val="000000">
                      <a:alpha val="43137"/>
                    </a:srgbClr>
                  </a:outerShdw>
                </a:effectLst>
                <a:latin typeface="Papyrus" panose="03070502060502030205" pitchFamily="66" charset="0"/>
              </a:rPr>
              <a:t>Heb. 11:13</a:t>
            </a:r>
          </a:p>
        </p:txBody>
      </p:sp>
      <p:sp>
        <p:nvSpPr>
          <p:cNvPr id="6" name="TextBox 5"/>
          <p:cNvSpPr txBox="1"/>
          <p:nvPr/>
        </p:nvSpPr>
        <p:spPr>
          <a:xfrm>
            <a:off x="311129" y="2216508"/>
            <a:ext cx="12259845" cy="2123658"/>
          </a:xfrm>
          <a:prstGeom prst="rect">
            <a:avLst/>
          </a:prstGeom>
          <a:noFill/>
        </p:spPr>
        <p:txBody>
          <a:bodyPr wrap="square" rtlCol="0">
            <a:spAutoFit/>
          </a:bodyPr>
          <a:lstStyle/>
          <a:p>
            <a:r>
              <a:rPr lang="en-US" sz="4400" dirty="0">
                <a:solidFill>
                  <a:srgbClr val="FFC000"/>
                </a:solidFill>
                <a:latin typeface="Papyrus" panose="03070502060502030205" pitchFamily="66" charset="0"/>
              </a:rPr>
              <a:t>"</a:t>
            </a:r>
            <a:r>
              <a:rPr lang="en-US" sz="4400" baseline="30000" dirty="0">
                <a:solidFill>
                  <a:srgbClr val="FFC000"/>
                </a:solidFill>
                <a:latin typeface="Papyrus" panose="03070502060502030205" pitchFamily="66" charset="0"/>
              </a:rPr>
              <a:t> 13 </a:t>
            </a:r>
            <a:r>
              <a:rPr lang="en-US" sz="4400" dirty="0">
                <a:solidFill>
                  <a:srgbClr val="FFC000"/>
                </a:solidFill>
                <a:latin typeface="Papyrus" panose="03070502060502030205" pitchFamily="66" charset="0"/>
              </a:rPr>
              <a:t>These all died in faith, not having received the promises, but having seen them afar off, and were persuaded of them, and embraced them" </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92594898"/>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015663"/>
          </a:xfrm>
          <a:prstGeom prst="rect">
            <a:avLst/>
          </a:prstGeom>
          <a:noFill/>
        </p:spPr>
        <p:txBody>
          <a:bodyPr wrap="square" rtlCol="0">
            <a:spAutoFit/>
          </a:bodyPr>
          <a:lstStyle/>
          <a:p>
            <a:r>
              <a:rPr lang="en-US" sz="6000" dirty="0">
                <a:solidFill>
                  <a:srgbClr val="FFC000"/>
                </a:solidFill>
                <a:effectLst>
                  <a:outerShdw blurRad="38100" dist="38100" dir="2700000" algn="tl">
                    <a:srgbClr val="000000">
                      <a:alpha val="43137"/>
                    </a:srgbClr>
                  </a:outerShdw>
                </a:effectLst>
                <a:latin typeface="Papyrus" panose="03070502060502030205" pitchFamily="66" charset="0"/>
              </a:rPr>
              <a:t>Heb. 11:14</a:t>
            </a:r>
          </a:p>
        </p:txBody>
      </p:sp>
      <p:sp>
        <p:nvSpPr>
          <p:cNvPr id="6" name="TextBox 5"/>
          <p:cNvSpPr txBox="1"/>
          <p:nvPr/>
        </p:nvSpPr>
        <p:spPr>
          <a:xfrm>
            <a:off x="1058948" y="2246828"/>
            <a:ext cx="10258900" cy="1569660"/>
          </a:xfrm>
          <a:prstGeom prst="rect">
            <a:avLst/>
          </a:prstGeom>
          <a:noFill/>
        </p:spPr>
        <p:txBody>
          <a:bodyPr wrap="square" rtlCol="0">
            <a:spAutoFit/>
          </a:bodyPr>
          <a:lstStyle/>
          <a:p>
            <a:r>
              <a:rPr lang="en-US" sz="4400" dirty="0">
                <a:solidFill>
                  <a:srgbClr val="FFC000"/>
                </a:solidFill>
                <a:latin typeface="Papyrus" panose="03070502060502030205" pitchFamily="66" charset="0"/>
              </a:rPr>
              <a:t>"</a:t>
            </a:r>
            <a:r>
              <a:rPr lang="en-US" sz="4400" baseline="30000" dirty="0">
                <a:solidFill>
                  <a:srgbClr val="FFC000"/>
                </a:solidFill>
                <a:latin typeface="Papyrus" panose="03070502060502030205" pitchFamily="66" charset="0"/>
              </a:rPr>
              <a:t> </a:t>
            </a:r>
            <a:r>
              <a:rPr lang="en-US" sz="4800" dirty="0">
                <a:solidFill>
                  <a:srgbClr val="FFC000"/>
                </a:solidFill>
                <a:latin typeface="Papyrus" panose="03070502060502030205" pitchFamily="66" charset="0"/>
              </a:rPr>
              <a:t>For they that say such things declare plainly that they seek a country</a:t>
            </a:r>
            <a:r>
              <a:rPr lang="en-US" sz="4400" dirty="0">
                <a:solidFill>
                  <a:srgbClr val="FFC000"/>
                </a:solidFill>
                <a:latin typeface="Papyrus" panose="03070502060502030205" pitchFamily="66" charset="0"/>
              </a:rPr>
              <a:t>" </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26050489"/>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882454" y="3003473"/>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rot="20960151">
            <a:off x="374553" y="1613026"/>
            <a:ext cx="11442894" cy="2308324"/>
          </a:xfrm>
          <a:prstGeom prst="rect">
            <a:avLst/>
          </a:prstGeom>
          <a:noFill/>
        </p:spPr>
        <p:txBody>
          <a:bodyPr wrap="square" rtlCol="0">
            <a:spAutoFit/>
          </a:bodyPr>
          <a:lstStyle/>
          <a:p>
            <a:pPr algn="ctr"/>
            <a:r>
              <a:rPr lang="en-US" sz="7200" dirty="0">
                <a:latin typeface="Papyrus" panose="03070502060502030205" pitchFamily="66" charset="0"/>
              </a:rPr>
              <a:t>Refuse To Accept The Possibility Of Failure</a:t>
            </a:r>
          </a:p>
        </p:txBody>
      </p:sp>
    </p:spTree>
    <p:extLst>
      <p:ext uri="{BB962C8B-B14F-4D97-AF65-F5344CB8AC3E}">
        <p14:creationId xmlns:p14="http://schemas.microsoft.com/office/powerpoint/2010/main" val="1358063377"/>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107996"/>
          </a:xfrm>
          <a:prstGeom prst="rect">
            <a:avLst/>
          </a:prstGeom>
          <a:noFill/>
        </p:spPr>
        <p:txBody>
          <a:bodyPr wrap="square" rtlCol="0">
            <a:spAutoFit/>
          </a:bodyPr>
          <a:lstStyle/>
          <a:p>
            <a:r>
              <a:rPr lang="en-US" sz="6600" dirty="0">
                <a:solidFill>
                  <a:srgbClr val="FFC000"/>
                </a:solidFill>
                <a:effectLst>
                  <a:outerShdw blurRad="38100" dist="38100" dir="2700000" algn="tl">
                    <a:srgbClr val="000000">
                      <a:alpha val="43137"/>
                    </a:srgbClr>
                  </a:outerShdw>
                </a:effectLst>
                <a:latin typeface="Papyrus" panose="03070502060502030205" pitchFamily="66" charset="0"/>
              </a:rPr>
              <a:t>2 Cor. 4:8-9</a:t>
            </a:r>
          </a:p>
        </p:txBody>
      </p:sp>
      <p:sp>
        <p:nvSpPr>
          <p:cNvPr id="6" name="TextBox 5"/>
          <p:cNvSpPr txBox="1"/>
          <p:nvPr/>
        </p:nvSpPr>
        <p:spPr>
          <a:xfrm>
            <a:off x="1175118" y="1779596"/>
            <a:ext cx="10258900" cy="2800767"/>
          </a:xfrm>
          <a:prstGeom prst="rect">
            <a:avLst/>
          </a:prstGeom>
          <a:noFill/>
        </p:spPr>
        <p:txBody>
          <a:bodyPr wrap="square" rtlCol="0">
            <a:spAutoFit/>
          </a:bodyPr>
          <a:lstStyle/>
          <a:p>
            <a:r>
              <a:rPr lang="en-US" sz="4400" dirty="0">
                <a:solidFill>
                  <a:srgbClr val="FFC000"/>
                </a:solidFill>
                <a:latin typeface="Papyrus" panose="03070502060502030205" pitchFamily="66" charset="0"/>
              </a:rPr>
              <a:t>"</a:t>
            </a:r>
            <a:r>
              <a:rPr lang="en-US" sz="4400" baseline="30000" dirty="0">
                <a:solidFill>
                  <a:srgbClr val="FFC000"/>
                </a:solidFill>
                <a:latin typeface="Papyrus" panose="03070502060502030205" pitchFamily="66" charset="0"/>
              </a:rPr>
              <a:t> </a:t>
            </a:r>
            <a:r>
              <a:rPr lang="en-US" sz="4400" dirty="0">
                <a:solidFill>
                  <a:srgbClr val="FFC000"/>
                </a:solidFill>
                <a:latin typeface="Papyrus" panose="03070502060502030205" pitchFamily="66" charset="0"/>
              </a:rPr>
              <a:t>We are troubled on every side, yet not distressed; we are perplexed, but not in despair; Persecuted, but not forsaken; cast down, but not destroyed" </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95038698"/>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stretch>
            <a:fillRect/>
          </a:stretch>
        </p:blipFill>
        <p:spPr>
          <a:xfrm>
            <a:off x="8868816" y="3385106"/>
            <a:ext cx="2808513" cy="3415494"/>
          </a:xfrm>
          <a:prstGeom prst="ellipse">
            <a:avLst/>
          </a:prstGeom>
          <a:ln>
            <a:noFill/>
          </a:ln>
          <a:effectLst>
            <a:softEdge rad="112500"/>
          </a:effectLst>
        </p:spPr>
      </p:pic>
      <p:sp>
        <p:nvSpPr>
          <p:cNvPr id="6" name="TextBox 5"/>
          <p:cNvSpPr txBox="1"/>
          <p:nvPr/>
        </p:nvSpPr>
        <p:spPr>
          <a:xfrm>
            <a:off x="1363686" y="1466493"/>
            <a:ext cx="10523575" cy="2585323"/>
          </a:xfrm>
          <a:prstGeom prst="rect">
            <a:avLst/>
          </a:prstGeom>
          <a:noFill/>
        </p:spPr>
        <p:txBody>
          <a:bodyPr wrap="square" rtlCol="0">
            <a:spAutoFit/>
          </a:bodyPr>
          <a:lstStyle/>
          <a:p>
            <a:r>
              <a:rPr lang="en-US" sz="5400" dirty="0">
                <a:solidFill>
                  <a:srgbClr val="FFC000"/>
                </a:solidFill>
                <a:effectLst>
                  <a:outerShdw blurRad="38100" dist="38100" dir="2700000" algn="tl">
                    <a:srgbClr val="000000">
                      <a:alpha val="43137"/>
                    </a:srgbClr>
                  </a:outerShdw>
                </a:effectLst>
                <a:latin typeface="Papyrus" panose="03070502060502030205" pitchFamily="66" charset="0"/>
              </a:rPr>
              <a:t>"We shall not flag or fail. We shall go on to the end……. We shall never surrender. " </a:t>
            </a:r>
          </a:p>
        </p:txBody>
      </p:sp>
    </p:spTree>
    <p:extLst>
      <p:ext uri="{BB962C8B-B14F-4D97-AF65-F5344CB8AC3E}">
        <p14:creationId xmlns:p14="http://schemas.microsoft.com/office/powerpoint/2010/main" val="1107561865"/>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882454" y="3003473"/>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rot="20960151">
            <a:off x="374552" y="1946086"/>
            <a:ext cx="11442894" cy="2308324"/>
          </a:xfrm>
          <a:prstGeom prst="rect">
            <a:avLst/>
          </a:prstGeom>
          <a:noFill/>
        </p:spPr>
        <p:txBody>
          <a:bodyPr wrap="square" rtlCol="0">
            <a:spAutoFit/>
          </a:bodyPr>
          <a:lstStyle/>
          <a:p>
            <a:pPr algn="ctr"/>
            <a:r>
              <a:rPr lang="en-US" sz="7200" dirty="0">
                <a:latin typeface="Papyrus" panose="03070502060502030205" pitchFamily="66" charset="0"/>
              </a:rPr>
              <a:t>Willingness To Pay Any Price</a:t>
            </a:r>
          </a:p>
        </p:txBody>
      </p:sp>
    </p:spTree>
    <p:extLst>
      <p:ext uri="{BB962C8B-B14F-4D97-AF65-F5344CB8AC3E}">
        <p14:creationId xmlns:p14="http://schemas.microsoft.com/office/powerpoint/2010/main" val="2119513791"/>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stretch>
            <a:fillRect/>
          </a:stretch>
        </p:blipFill>
        <p:spPr>
          <a:xfrm>
            <a:off x="8868816" y="3385106"/>
            <a:ext cx="2808513" cy="3415494"/>
          </a:xfrm>
          <a:prstGeom prst="ellipse">
            <a:avLst/>
          </a:prstGeom>
          <a:ln>
            <a:noFill/>
          </a:ln>
          <a:effectLst>
            <a:softEdge rad="112500"/>
          </a:effectLst>
        </p:spPr>
      </p:pic>
      <p:sp>
        <p:nvSpPr>
          <p:cNvPr id="6" name="TextBox 5"/>
          <p:cNvSpPr txBox="1"/>
          <p:nvPr/>
        </p:nvSpPr>
        <p:spPr>
          <a:xfrm rot="20960151">
            <a:off x="998444" y="1966922"/>
            <a:ext cx="10678885" cy="1569660"/>
          </a:xfrm>
          <a:prstGeom prst="rect">
            <a:avLst/>
          </a:prstGeom>
          <a:noFill/>
        </p:spPr>
        <p:txBody>
          <a:bodyPr wrap="square" rtlCol="0">
            <a:spAutoFit/>
          </a:bodyPr>
          <a:lstStyle/>
          <a:p>
            <a:r>
              <a:rPr lang="en-US" sz="9600" dirty="0">
                <a:solidFill>
                  <a:srgbClr val="FFC000"/>
                </a:solidFill>
                <a:latin typeface="Papyrus" panose="03070502060502030205" pitchFamily="66" charset="0"/>
              </a:rPr>
              <a:t>Never Give In</a:t>
            </a:r>
          </a:p>
        </p:txBody>
      </p:sp>
    </p:spTree>
    <p:extLst>
      <p:ext uri="{BB962C8B-B14F-4D97-AF65-F5344CB8AC3E}">
        <p14:creationId xmlns:p14="http://schemas.microsoft.com/office/powerpoint/2010/main" val="1532208220"/>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stretch>
            <a:fillRect/>
          </a:stretch>
        </p:blipFill>
        <p:spPr>
          <a:xfrm>
            <a:off x="8868816" y="3385106"/>
            <a:ext cx="2808513" cy="3415494"/>
          </a:xfrm>
          <a:prstGeom prst="ellipse">
            <a:avLst/>
          </a:prstGeom>
          <a:ln>
            <a:noFill/>
          </a:ln>
          <a:effectLst>
            <a:softEdge rad="112500"/>
          </a:effectLst>
        </p:spPr>
      </p:pic>
      <p:sp>
        <p:nvSpPr>
          <p:cNvPr id="6" name="TextBox 5"/>
          <p:cNvSpPr txBox="1"/>
          <p:nvPr/>
        </p:nvSpPr>
        <p:spPr>
          <a:xfrm>
            <a:off x="648588" y="1339227"/>
            <a:ext cx="11228042" cy="2769989"/>
          </a:xfrm>
          <a:prstGeom prst="rect">
            <a:avLst/>
          </a:prstGeom>
          <a:noFill/>
        </p:spPr>
        <p:txBody>
          <a:bodyPr wrap="square" rtlCol="0">
            <a:spAutoFit/>
          </a:bodyPr>
          <a:lstStyle/>
          <a:p>
            <a:r>
              <a:rPr lang="en-US" sz="5400" dirty="0">
                <a:solidFill>
                  <a:srgbClr val="FFC000"/>
                </a:solidFill>
                <a:effectLst>
                  <a:outerShdw blurRad="38100" dist="38100" dir="2700000" algn="tl">
                    <a:srgbClr val="000000">
                      <a:alpha val="43137"/>
                    </a:srgbClr>
                  </a:outerShdw>
                </a:effectLst>
                <a:latin typeface="Papyrus" panose="03070502060502030205" pitchFamily="66" charset="0"/>
              </a:rPr>
              <a:t>"</a:t>
            </a:r>
            <a:r>
              <a:rPr lang="en-US" sz="4000" dirty="0">
                <a:solidFill>
                  <a:srgbClr val="FFC000"/>
                </a:solidFill>
                <a:latin typeface="Papyrus" panose="03070502060502030205" pitchFamily="66" charset="0"/>
              </a:rPr>
              <a:t>We shall fight in France, we shall fight on the seas and oceans, we shall fight with growing confidence -and growing strength in the air . . . We shall defend our island, whatever the cost may be.</a:t>
            </a:r>
            <a:r>
              <a:rPr lang="en-US" sz="4000" dirty="0">
                <a:solidFill>
                  <a:srgbClr val="FFC000"/>
                </a:solidFill>
                <a:effectLst>
                  <a:outerShdw blurRad="38100" dist="38100" dir="2700000" algn="tl">
                    <a:srgbClr val="000000">
                      <a:alpha val="43137"/>
                    </a:srgbClr>
                  </a:outerShdw>
                </a:effectLst>
                <a:latin typeface="Papyrus" panose="03070502060502030205" pitchFamily="66" charset="0"/>
              </a:rPr>
              <a:t>" </a:t>
            </a:r>
          </a:p>
        </p:txBody>
      </p:sp>
    </p:spTree>
    <p:extLst>
      <p:ext uri="{BB962C8B-B14F-4D97-AF65-F5344CB8AC3E}">
        <p14:creationId xmlns:p14="http://schemas.microsoft.com/office/powerpoint/2010/main" val="3138865983"/>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882454" y="3003473"/>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rot="20960151">
            <a:off x="1517982" y="1574597"/>
            <a:ext cx="9768191" cy="2308324"/>
          </a:xfrm>
          <a:prstGeom prst="rect">
            <a:avLst/>
          </a:prstGeom>
          <a:noFill/>
        </p:spPr>
        <p:txBody>
          <a:bodyPr wrap="square" rtlCol="0">
            <a:spAutoFit/>
          </a:bodyPr>
          <a:lstStyle/>
          <a:p>
            <a:pPr algn="ctr"/>
            <a:r>
              <a:rPr lang="en-US" sz="7200" dirty="0">
                <a:latin typeface="Papyrus" panose="03070502060502030205" pitchFamily="66" charset="0"/>
              </a:rPr>
              <a:t>Seek Help From Man And God</a:t>
            </a:r>
          </a:p>
        </p:txBody>
      </p:sp>
    </p:spTree>
    <p:extLst>
      <p:ext uri="{BB962C8B-B14F-4D97-AF65-F5344CB8AC3E}">
        <p14:creationId xmlns:p14="http://schemas.microsoft.com/office/powerpoint/2010/main" val="1427424585"/>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4354287" y="564285"/>
            <a:ext cx="7997962" cy="1107996"/>
          </a:xfrm>
          <a:prstGeom prst="rect">
            <a:avLst/>
          </a:prstGeom>
          <a:noFill/>
        </p:spPr>
        <p:txBody>
          <a:bodyPr wrap="square" rtlCol="0">
            <a:spAutoFit/>
          </a:bodyPr>
          <a:lstStyle/>
          <a:p>
            <a:r>
              <a:rPr lang="en-US" sz="6600" dirty="0">
                <a:solidFill>
                  <a:srgbClr val="FFC000"/>
                </a:solidFill>
                <a:effectLst>
                  <a:outerShdw blurRad="38100" dist="38100" dir="2700000" algn="tl">
                    <a:srgbClr val="000000">
                      <a:alpha val="43137"/>
                    </a:srgbClr>
                  </a:outerShdw>
                </a:effectLst>
                <a:latin typeface="Papyrus" panose="03070502060502030205" pitchFamily="66" charset="0"/>
              </a:rPr>
              <a:t>Ecclesiastes. 4:9-10</a:t>
            </a:r>
          </a:p>
        </p:txBody>
      </p:sp>
      <p:sp>
        <p:nvSpPr>
          <p:cNvPr id="6" name="TextBox 5"/>
          <p:cNvSpPr txBox="1"/>
          <p:nvPr/>
        </p:nvSpPr>
        <p:spPr>
          <a:xfrm>
            <a:off x="1175118" y="2108353"/>
            <a:ext cx="10258900" cy="3170099"/>
          </a:xfrm>
          <a:prstGeom prst="rect">
            <a:avLst/>
          </a:prstGeom>
          <a:noFill/>
        </p:spPr>
        <p:txBody>
          <a:bodyPr wrap="square" rtlCol="0">
            <a:spAutoFit/>
          </a:bodyPr>
          <a:lstStyle/>
          <a:p>
            <a:r>
              <a:rPr lang="en-US" sz="4000" dirty="0">
                <a:solidFill>
                  <a:srgbClr val="FFC000"/>
                </a:solidFill>
                <a:latin typeface="Papyrus" panose="03070502060502030205" pitchFamily="66" charset="0"/>
              </a:rPr>
              <a:t>"</a:t>
            </a:r>
            <a:r>
              <a:rPr lang="en-US" sz="4000" baseline="30000" dirty="0">
                <a:solidFill>
                  <a:srgbClr val="FFC000"/>
                </a:solidFill>
                <a:latin typeface="Papyrus" panose="03070502060502030205" pitchFamily="66" charset="0"/>
              </a:rPr>
              <a:t> 9 </a:t>
            </a:r>
            <a:r>
              <a:rPr lang="en-US" sz="4000" dirty="0">
                <a:solidFill>
                  <a:srgbClr val="FFC000"/>
                </a:solidFill>
                <a:latin typeface="Papyrus" panose="03070502060502030205" pitchFamily="66" charset="0"/>
              </a:rPr>
              <a:t>Two are better than one, Because they have a good reward for their labor. “</a:t>
            </a:r>
            <a:r>
              <a:rPr lang="en-US" sz="4000" baseline="30000" dirty="0">
                <a:solidFill>
                  <a:srgbClr val="FFC000"/>
                </a:solidFill>
                <a:latin typeface="Papyrus" panose="03070502060502030205" pitchFamily="66" charset="0"/>
              </a:rPr>
              <a:t>10 </a:t>
            </a:r>
            <a:r>
              <a:rPr lang="en-US" sz="4000" dirty="0">
                <a:solidFill>
                  <a:srgbClr val="FFC000"/>
                </a:solidFill>
                <a:latin typeface="Papyrus" panose="03070502060502030205" pitchFamily="66" charset="0"/>
              </a:rPr>
              <a:t>For if they fall, one will lift up his companion.</a:t>
            </a:r>
            <a:br>
              <a:rPr lang="en-US" sz="4000" dirty="0">
                <a:solidFill>
                  <a:srgbClr val="FFC000"/>
                </a:solidFill>
                <a:latin typeface="Papyrus" panose="03070502060502030205" pitchFamily="66" charset="0"/>
              </a:rPr>
            </a:br>
            <a:r>
              <a:rPr lang="en-US" sz="4000" dirty="0">
                <a:solidFill>
                  <a:srgbClr val="FFC000"/>
                </a:solidFill>
                <a:latin typeface="Papyrus" panose="03070502060502030205" pitchFamily="66" charset="0"/>
              </a:rPr>
              <a:t>But woe to him who is alone when he falls, for he has no one to help him up." </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89357831"/>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107996"/>
          </a:xfrm>
          <a:prstGeom prst="rect">
            <a:avLst/>
          </a:prstGeom>
          <a:noFill/>
        </p:spPr>
        <p:txBody>
          <a:bodyPr wrap="square" rtlCol="0">
            <a:spAutoFit/>
          </a:bodyPr>
          <a:lstStyle/>
          <a:p>
            <a:r>
              <a:rPr lang="en-US" sz="6600" dirty="0">
                <a:solidFill>
                  <a:srgbClr val="FFC000"/>
                </a:solidFill>
                <a:effectLst>
                  <a:outerShdw blurRad="38100" dist="38100" dir="2700000" algn="tl">
                    <a:srgbClr val="000000">
                      <a:alpha val="43137"/>
                    </a:srgbClr>
                  </a:outerShdw>
                </a:effectLst>
                <a:latin typeface="Papyrus" panose="03070502060502030205" pitchFamily="66" charset="0"/>
              </a:rPr>
              <a:t>Heb. 12:2</a:t>
            </a:r>
          </a:p>
        </p:txBody>
      </p:sp>
      <p:sp>
        <p:nvSpPr>
          <p:cNvPr id="6" name="TextBox 5"/>
          <p:cNvSpPr txBox="1"/>
          <p:nvPr/>
        </p:nvSpPr>
        <p:spPr>
          <a:xfrm>
            <a:off x="1312707" y="1980117"/>
            <a:ext cx="10258900" cy="3046988"/>
          </a:xfrm>
          <a:prstGeom prst="rect">
            <a:avLst/>
          </a:prstGeom>
          <a:noFill/>
        </p:spPr>
        <p:txBody>
          <a:bodyPr wrap="square" rtlCol="0">
            <a:spAutoFit/>
          </a:bodyPr>
          <a:lstStyle/>
          <a:p>
            <a:r>
              <a:rPr lang="en-US" sz="4800" dirty="0">
                <a:solidFill>
                  <a:srgbClr val="FFC000"/>
                </a:solidFill>
                <a:latin typeface="Papyrus" panose="03070502060502030205" pitchFamily="66" charset="0"/>
              </a:rPr>
              <a:t>"</a:t>
            </a:r>
            <a:r>
              <a:rPr lang="en-US" sz="4800" baseline="30000" dirty="0">
                <a:solidFill>
                  <a:srgbClr val="FFC000"/>
                </a:solidFill>
                <a:latin typeface="Papyrus" panose="03070502060502030205" pitchFamily="66" charset="0"/>
              </a:rPr>
              <a:t> </a:t>
            </a:r>
            <a:r>
              <a:rPr lang="en-US" sz="4800" dirty="0">
                <a:solidFill>
                  <a:srgbClr val="FFC000"/>
                </a:solidFill>
                <a:latin typeface="Papyrus" panose="03070502060502030205" pitchFamily="66" charset="0"/>
              </a:rPr>
              <a:t>Looking unto Jesus the author and finisher of our faith; who for the joy that was set before him endured the cross”</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81319398"/>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882454" y="3003473"/>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rot="20960151">
            <a:off x="1942587" y="1792090"/>
            <a:ext cx="8025205" cy="2308324"/>
          </a:xfrm>
          <a:prstGeom prst="rect">
            <a:avLst/>
          </a:prstGeom>
          <a:noFill/>
        </p:spPr>
        <p:txBody>
          <a:bodyPr wrap="square" rtlCol="0">
            <a:spAutoFit/>
          </a:bodyPr>
          <a:lstStyle/>
          <a:p>
            <a:pPr algn="ctr"/>
            <a:r>
              <a:rPr lang="en-US" sz="7200" dirty="0">
                <a:latin typeface="Papyrus" panose="03070502060502030205" pitchFamily="66" charset="0"/>
              </a:rPr>
              <a:t>Face Events With Hope</a:t>
            </a:r>
          </a:p>
        </p:txBody>
      </p:sp>
    </p:spTree>
    <p:extLst>
      <p:ext uri="{BB962C8B-B14F-4D97-AF65-F5344CB8AC3E}">
        <p14:creationId xmlns:p14="http://schemas.microsoft.com/office/powerpoint/2010/main" val="2935337451"/>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107996"/>
          </a:xfrm>
          <a:prstGeom prst="rect">
            <a:avLst/>
          </a:prstGeom>
          <a:noFill/>
        </p:spPr>
        <p:txBody>
          <a:bodyPr wrap="square" rtlCol="0">
            <a:spAutoFit/>
          </a:bodyPr>
          <a:lstStyle/>
          <a:p>
            <a:r>
              <a:rPr lang="en-US" sz="6600" dirty="0">
                <a:solidFill>
                  <a:srgbClr val="FFC000"/>
                </a:solidFill>
                <a:effectLst>
                  <a:outerShdw blurRad="38100" dist="38100" dir="2700000" algn="tl">
                    <a:srgbClr val="000000">
                      <a:alpha val="43137"/>
                    </a:srgbClr>
                  </a:outerShdw>
                </a:effectLst>
                <a:latin typeface="Papyrus" panose="03070502060502030205" pitchFamily="66" charset="0"/>
              </a:rPr>
              <a:t>James 5:11</a:t>
            </a:r>
          </a:p>
        </p:txBody>
      </p:sp>
      <p:sp>
        <p:nvSpPr>
          <p:cNvPr id="6" name="TextBox 5"/>
          <p:cNvSpPr txBox="1"/>
          <p:nvPr/>
        </p:nvSpPr>
        <p:spPr>
          <a:xfrm>
            <a:off x="1175118" y="1820605"/>
            <a:ext cx="10258900" cy="2554545"/>
          </a:xfrm>
          <a:prstGeom prst="rect">
            <a:avLst/>
          </a:prstGeom>
          <a:noFill/>
        </p:spPr>
        <p:txBody>
          <a:bodyPr wrap="square" rtlCol="0">
            <a:spAutoFit/>
          </a:bodyPr>
          <a:lstStyle/>
          <a:p>
            <a:r>
              <a:rPr lang="en-US" sz="4000" dirty="0">
                <a:solidFill>
                  <a:srgbClr val="FFC000"/>
                </a:solidFill>
                <a:latin typeface="Papyrus" panose="03070502060502030205" pitchFamily="66" charset="0"/>
              </a:rPr>
              <a:t>"</a:t>
            </a:r>
            <a:r>
              <a:rPr lang="en-US" sz="4000" baseline="30000" dirty="0">
                <a:solidFill>
                  <a:srgbClr val="FFC000"/>
                </a:solidFill>
                <a:latin typeface="Papyrus" panose="03070502060502030205" pitchFamily="66" charset="0"/>
              </a:rPr>
              <a:t> 11 </a:t>
            </a:r>
            <a:r>
              <a:rPr lang="en-US" sz="4000" dirty="0">
                <a:solidFill>
                  <a:srgbClr val="FFC000"/>
                </a:solidFill>
                <a:latin typeface="Papyrus" panose="03070502060502030205" pitchFamily="66" charset="0"/>
              </a:rPr>
              <a:t>Indeed we count them blessed who endure. You have heard of the perseverance of Job and seen the end intended by the Lord—that the Lord is very compassionate and merciful." </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89566981"/>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200329"/>
          </a:xfrm>
          <a:prstGeom prst="rect">
            <a:avLst/>
          </a:prstGeom>
          <a:noFill/>
        </p:spPr>
        <p:txBody>
          <a:bodyPr wrap="square" rtlCol="0">
            <a:spAutoFit/>
          </a:bodyPr>
          <a:lstStyle/>
          <a:p>
            <a:r>
              <a:rPr lang="en-US" sz="7200" dirty="0">
                <a:solidFill>
                  <a:srgbClr val="FFC000"/>
                </a:solidFill>
                <a:effectLst>
                  <a:outerShdw blurRad="38100" dist="38100" dir="2700000" algn="tl">
                    <a:srgbClr val="000000">
                      <a:alpha val="43137"/>
                    </a:srgbClr>
                  </a:outerShdw>
                </a:effectLst>
                <a:latin typeface="Papyrus" panose="03070502060502030205" pitchFamily="66" charset="0"/>
              </a:rPr>
              <a:t>Matt. 24: 13</a:t>
            </a:r>
          </a:p>
        </p:txBody>
      </p:sp>
      <p:sp>
        <p:nvSpPr>
          <p:cNvPr id="6" name="TextBox 5"/>
          <p:cNvSpPr txBox="1"/>
          <p:nvPr/>
        </p:nvSpPr>
        <p:spPr>
          <a:xfrm>
            <a:off x="1352359" y="2877275"/>
            <a:ext cx="10798629" cy="1754326"/>
          </a:xfrm>
          <a:prstGeom prst="rect">
            <a:avLst/>
          </a:prstGeom>
          <a:noFill/>
        </p:spPr>
        <p:txBody>
          <a:bodyPr wrap="square" rtlCol="0">
            <a:spAutoFit/>
          </a:bodyPr>
          <a:lstStyle/>
          <a:p>
            <a:r>
              <a:rPr lang="en-US" sz="5400" dirty="0">
                <a:solidFill>
                  <a:srgbClr val="FFC000"/>
                </a:solidFill>
                <a:latin typeface="Papyrus" panose="03070502060502030205" pitchFamily="66" charset="0"/>
              </a:rPr>
              <a:t>“But he that shall endure unto the end, the same shall be saved”</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14138063"/>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7" name="Picture 6"/>
          <p:cNvPicPr>
            <a:picLocks noChangeAspect="1"/>
          </p:cNvPicPr>
          <p:nvPr/>
        </p:nvPicPr>
        <p:blipFill>
          <a:blip r:embed="rId4"/>
          <a:stretch>
            <a:fillRect/>
          </a:stretch>
        </p:blipFill>
        <p:spPr>
          <a:xfrm>
            <a:off x="4942114" y="222935"/>
            <a:ext cx="6574972" cy="6574972"/>
          </a:xfrm>
          <a:prstGeom prst="ellipse">
            <a:avLst/>
          </a:prstGeom>
          <a:ln>
            <a:noFill/>
          </a:ln>
          <a:effectLst>
            <a:softEdge rad="112500"/>
          </a:effectLst>
        </p:spPr>
      </p:pic>
      <p:sp>
        <p:nvSpPr>
          <p:cNvPr id="4" name="TextBox 3"/>
          <p:cNvSpPr txBox="1"/>
          <p:nvPr/>
        </p:nvSpPr>
        <p:spPr>
          <a:xfrm rot="20973375">
            <a:off x="103574" y="1284569"/>
            <a:ext cx="6691585" cy="1754326"/>
          </a:xfrm>
          <a:prstGeom prst="rect">
            <a:avLst/>
          </a:prstGeom>
          <a:noFill/>
        </p:spPr>
        <p:txBody>
          <a:bodyPr wrap="square" rtlCol="0">
            <a:spAutoFit/>
          </a:bodyPr>
          <a:lstStyle/>
          <a:p>
            <a:r>
              <a:rPr lang="en-US" sz="5400" b="1" dirty="0">
                <a:ln w="12700">
                  <a:solidFill>
                    <a:schemeClr val="bg1"/>
                  </a:solidFill>
                </a:ln>
                <a:solidFill>
                  <a:srgbClr val="FFC000"/>
                </a:solidFill>
                <a:effectLst>
                  <a:glow rad="63500">
                    <a:schemeClr val="accent2">
                      <a:satMod val="175000"/>
                      <a:alpha val="40000"/>
                    </a:schemeClr>
                  </a:glow>
                </a:effectLst>
                <a:latin typeface="Papyrus" panose="03070502060502030205" pitchFamily="66" charset="0"/>
              </a:rPr>
              <a:t>Never give in, never, never, NEVER!</a:t>
            </a:r>
          </a:p>
        </p:txBody>
      </p:sp>
    </p:spTree>
    <p:extLst>
      <p:ext uri="{BB962C8B-B14F-4D97-AF65-F5344CB8AC3E}">
        <p14:creationId xmlns:p14="http://schemas.microsoft.com/office/powerpoint/2010/main" val="8425489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6000"/>
                                        <p:tgtEl>
                                          <p:spTgt spid="7"/>
                                        </p:tgtEl>
                                      </p:cBhvr>
                                    </p:animEffect>
                                    <p:anim calcmode="lin" valueType="num">
                                      <p:cBhvr>
                                        <p:cTn id="8" dur="46000" fill="hold"/>
                                        <p:tgtEl>
                                          <p:spTgt spid="7"/>
                                        </p:tgtEl>
                                        <p:attrNameLst>
                                          <p:attrName>ppt_w</p:attrName>
                                        </p:attrNameLst>
                                      </p:cBhvr>
                                      <p:tavLst>
                                        <p:tav tm="0" fmla="#ppt_w*sin(2.5*pi*$)">
                                          <p:val>
                                            <p:fltVal val="0"/>
                                          </p:val>
                                        </p:tav>
                                        <p:tav tm="100000">
                                          <p:val>
                                            <p:fltVal val="1"/>
                                          </p:val>
                                        </p:tav>
                                      </p:tavLst>
                                    </p:anim>
                                    <p:anim calcmode="lin" valueType="num">
                                      <p:cBhvr>
                                        <p:cTn id="9" dur="46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200329"/>
          </a:xfrm>
          <a:prstGeom prst="rect">
            <a:avLst/>
          </a:prstGeom>
          <a:noFill/>
        </p:spPr>
        <p:txBody>
          <a:bodyPr wrap="square" rtlCol="0">
            <a:spAutoFit/>
          </a:bodyPr>
          <a:lstStyle/>
          <a:p>
            <a:r>
              <a:rPr lang="en-US" sz="7200" dirty="0">
                <a:solidFill>
                  <a:srgbClr val="FFC000"/>
                </a:solidFill>
                <a:effectLst>
                  <a:outerShdw blurRad="38100" dist="38100" dir="2700000" algn="tl">
                    <a:srgbClr val="000000">
                      <a:alpha val="43137"/>
                    </a:srgbClr>
                  </a:outerShdw>
                </a:effectLst>
                <a:latin typeface="Papyrus" panose="03070502060502030205" pitchFamily="66" charset="0"/>
              </a:rPr>
              <a:t>Matt. 24: 13</a:t>
            </a:r>
          </a:p>
        </p:txBody>
      </p:sp>
      <p:sp>
        <p:nvSpPr>
          <p:cNvPr id="6" name="TextBox 5"/>
          <p:cNvSpPr txBox="1"/>
          <p:nvPr/>
        </p:nvSpPr>
        <p:spPr>
          <a:xfrm>
            <a:off x="2960915" y="2410742"/>
            <a:ext cx="8044543" cy="923330"/>
          </a:xfrm>
          <a:prstGeom prst="rect">
            <a:avLst/>
          </a:prstGeom>
          <a:noFill/>
        </p:spPr>
        <p:txBody>
          <a:bodyPr wrap="square" rtlCol="0">
            <a:spAutoFit/>
          </a:bodyPr>
          <a:lstStyle/>
          <a:p>
            <a:r>
              <a:rPr lang="en-US" sz="5400" dirty="0">
                <a:solidFill>
                  <a:srgbClr val="FFC000"/>
                </a:solidFill>
                <a:latin typeface="Papyrus" panose="03070502060502030205" pitchFamily="66" charset="0"/>
              </a:rPr>
              <a:t>“Endure unto the end”</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219636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stretch>
            <a:fillRect/>
          </a:stretch>
        </p:blipFill>
        <p:spPr>
          <a:xfrm>
            <a:off x="8868816" y="3385106"/>
            <a:ext cx="2808513" cy="3415494"/>
          </a:xfrm>
          <a:prstGeom prst="ellipse">
            <a:avLst/>
          </a:prstGeom>
          <a:ln>
            <a:noFill/>
          </a:ln>
          <a:effectLst>
            <a:softEdge rad="112500"/>
          </a:effectLst>
        </p:spPr>
      </p:pic>
      <p:sp>
        <p:nvSpPr>
          <p:cNvPr id="6" name="TextBox 5"/>
          <p:cNvSpPr txBox="1"/>
          <p:nvPr/>
        </p:nvSpPr>
        <p:spPr>
          <a:xfrm>
            <a:off x="533400" y="1118284"/>
            <a:ext cx="10678885" cy="4247317"/>
          </a:xfrm>
          <a:prstGeom prst="rect">
            <a:avLst/>
          </a:prstGeom>
          <a:noFill/>
        </p:spPr>
        <p:txBody>
          <a:bodyPr wrap="square" rtlCol="0">
            <a:spAutoFit/>
          </a:bodyPr>
          <a:lstStyle/>
          <a:p>
            <a:r>
              <a:rPr lang="en-US" sz="5400" dirty="0">
                <a:solidFill>
                  <a:srgbClr val="FFC000"/>
                </a:solidFill>
                <a:latin typeface="Papyrus" panose="03070502060502030205" pitchFamily="66" charset="0"/>
              </a:rPr>
              <a:t>“Never give in, never, never, never—in nothing great or small, large or petty—never give in except to convictions of honor and good sense”</a:t>
            </a:r>
          </a:p>
        </p:txBody>
      </p:sp>
    </p:spTree>
    <p:extLst>
      <p:ext uri="{BB962C8B-B14F-4D97-AF65-F5344CB8AC3E}">
        <p14:creationId xmlns:p14="http://schemas.microsoft.com/office/powerpoint/2010/main" val="3011438820"/>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stretch>
            <a:fillRect/>
          </a:stretch>
        </p:blipFill>
        <p:spPr>
          <a:xfrm>
            <a:off x="8868816" y="3385106"/>
            <a:ext cx="2808513" cy="3415494"/>
          </a:xfrm>
          <a:prstGeom prst="ellipse">
            <a:avLst/>
          </a:prstGeom>
          <a:ln>
            <a:noFill/>
          </a:ln>
          <a:effectLst>
            <a:softEdge rad="112500"/>
          </a:effectLst>
        </p:spPr>
      </p:pic>
      <p:sp>
        <p:nvSpPr>
          <p:cNvPr id="6" name="TextBox 5"/>
          <p:cNvSpPr txBox="1"/>
          <p:nvPr/>
        </p:nvSpPr>
        <p:spPr>
          <a:xfrm rot="20960151">
            <a:off x="998444" y="1966922"/>
            <a:ext cx="10678885" cy="1569660"/>
          </a:xfrm>
          <a:prstGeom prst="rect">
            <a:avLst/>
          </a:prstGeom>
          <a:noFill/>
        </p:spPr>
        <p:txBody>
          <a:bodyPr wrap="square" rtlCol="0">
            <a:spAutoFit/>
          </a:bodyPr>
          <a:lstStyle/>
          <a:p>
            <a:r>
              <a:rPr lang="en-US" sz="9600" dirty="0">
                <a:solidFill>
                  <a:srgbClr val="FFC000"/>
                </a:solidFill>
                <a:latin typeface="Papyrus" panose="03070502060502030205" pitchFamily="66" charset="0"/>
              </a:rPr>
              <a:t>Never Give In</a:t>
            </a:r>
          </a:p>
        </p:txBody>
      </p:sp>
    </p:spTree>
    <p:extLst>
      <p:ext uri="{BB962C8B-B14F-4D97-AF65-F5344CB8AC3E}">
        <p14:creationId xmlns:p14="http://schemas.microsoft.com/office/powerpoint/2010/main" val="1072025630"/>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200329"/>
          </a:xfrm>
          <a:prstGeom prst="rect">
            <a:avLst/>
          </a:prstGeom>
          <a:noFill/>
        </p:spPr>
        <p:txBody>
          <a:bodyPr wrap="square" rtlCol="0">
            <a:spAutoFit/>
          </a:bodyPr>
          <a:lstStyle/>
          <a:p>
            <a:r>
              <a:rPr lang="en-US" sz="7200" dirty="0">
                <a:solidFill>
                  <a:srgbClr val="FFC000"/>
                </a:solidFill>
                <a:effectLst>
                  <a:outerShdw blurRad="38100" dist="38100" dir="2700000" algn="tl">
                    <a:srgbClr val="000000">
                      <a:alpha val="43137"/>
                    </a:srgbClr>
                  </a:outerShdw>
                </a:effectLst>
                <a:latin typeface="Papyrus" panose="03070502060502030205" pitchFamily="66" charset="0"/>
              </a:rPr>
              <a:t>Matt. 24: 13</a:t>
            </a:r>
          </a:p>
        </p:txBody>
      </p:sp>
      <p:sp>
        <p:nvSpPr>
          <p:cNvPr id="6" name="TextBox 5"/>
          <p:cNvSpPr txBox="1"/>
          <p:nvPr/>
        </p:nvSpPr>
        <p:spPr>
          <a:xfrm>
            <a:off x="1352359" y="2877275"/>
            <a:ext cx="10798629" cy="1754326"/>
          </a:xfrm>
          <a:prstGeom prst="rect">
            <a:avLst/>
          </a:prstGeom>
          <a:noFill/>
        </p:spPr>
        <p:txBody>
          <a:bodyPr wrap="square" rtlCol="0">
            <a:spAutoFit/>
          </a:bodyPr>
          <a:lstStyle/>
          <a:p>
            <a:r>
              <a:rPr lang="en-US" sz="5400" dirty="0">
                <a:solidFill>
                  <a:srgbClr val="FFC000"/>
                </a:solidFill>
                <a:latin typeface="Papyrus" panose="03070502060502030205" pitchFamily="66" charset="0"/>
              </a:rPr>
              <a:t>“But he that shall endure unto the end, the same shall be saved”</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68466031"/>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200329"/>
          </a:xfrm>
          <a:prstGeom prst="rect">
            <a:avLst/>
          </a:prstGeom>
          <a:noFill/>
        </p:spPr>
        <p:txBody>
          <a:bodyPr wrap="square" rtlCol="0">
            <a:spAutoFit/>
          </a:bodyPr>
          <a:lstStyle/>
          <a:p>
            <a:r>
              <a:rPr lang="en-US" sz="7200" dirty="0">
                <a:solidFill>
                  <a:srgbClr val="FFC000"/>
                </a:solidFill>
                <a:effectLst>
                  <a:outerShdw blurRad="38100" dist="38100" dir="2700000" algn="tl">
                    <a:srgbClr val="000000">
                      <a:alpha val="43137"/>
                    </a:srgbClr>
                  </a:outerShdw>
                </a:effectLst>
                <a:latin typeface="Papyrus" panose="03070502060502030205" pitchFamily="66" charset="0"/>
              </a:rPr>
              <a:t>1 Cor. 9:27</a:t>
            </a:r>
          </a:p>
        </p:txBody>
      </p:sp>
      <p:sp>
        <p:nvSpPr>
          <p:cNvPr id="6" name="TextBox 5"/>
          <p:cNvSpPr txBox="1"/>
          <p:nvPr/>
        </p:nvSpPr>
        <p:spPr>
          <a:xfrm>
            <a:off x="1371600" y="1933398"/>
            <a:ext cx="11399874" cy="3046988"/>
          </a:xfrm>
          <a:prstGeom prst="rect">
            <a:avLst/>
          </a:prstGeom>
          <a:noFill/>
        </p:spPr>
        <p:txBody>
          <a:bodyPr wrap="square" rtlCol="0">
            <a:spAutoFit/>
          </a:bodyPr>
          <a:lstStyle/>
          <a:p>
            <a:r>
              <a:rPr lang="en-US" sz="4800" dirty="0">
                <a:solidFill>
                  <a:srgbClr val="FFC000"/>
                </a:solidFill>
                <a:latin typeface="Papyrus" panose="03070502060502030205" pitchFamily="66" charset="0"/>
              </a:rPr>
              <a:t>“But I keep under my body, and bring it into subjection: lest that by any means, when I have preached to others, I myself should be a castaway”</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40136504"/>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rot="20960151">
            <a:off x="998444" y="1966922"/>
            <a:ext cx="10678885" cy="1569660"/>
          </a:xfrm>
          <a:prstGeom prst="rect">
            <a:avLst/>
          </a:prstGeom>
          <a:noFill/>
        </p:spPr>
        <p:txBody>
          <a:bodyPr wrap="square" rtlCol="0">
            <a:spAutoFit/>
          </a:bodyPr>
          <a:lstStyle/>
          <a:p>
            <a:r>
              <a:rPr lang="en-US" sz="9600" dirty="0">
                <a:latin typeface="Papyrus" panose="03070502060502030205" pitchFamily="66" charset="0"/>
              </a:rPr>
              <a:t>How To Endure</a:t>
            </a:r>
          </a:p>
        </p:txBody>
      </p:sp>
    </p:spTree>
    <p:extLst>
      <p:ext uri="{BB962C8B-B14F-4D97-AF65-F5344CB8AC3E}">
        <p14:creationId xmlns:p14="http://schemas.microsoft.com/office/powerpoint/2010/main" val="1527289498"/>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rot="21069069">
            <a:off x="1901074" y="3075594"/>
            <a:ext cx="9448800" cy="1825096"/>
          </a:xfrm>
        </p:spPr>
        <p:txBody>
          <a:bodyPr>
            <a:normAutofit/>
          </a:bodyPr>
          <a:lstStyle/>
          <a:p>
            <a:pPr algn="ctr"/>
            <a:br>
              <a:rPr lang="en-US" dirty="0">
                <a:ln>
                  <a:solidFill>
                    <a:schemeClr val="tx1"/>
                  </a:solidFill>
                </a:ln>
                <a:effectLst>
                  <a:outerShdw blurRad="38100" dist="38100" dir="2700000" algn="tl">
                    <a:srgbClr val="000000">
                      <a:alpha val="43137"/>
                    </a:srgbClr>
                  </a:outerShdw>
                </a:effectLst>
                <a:latin typeface="Papyrus" panose="03070502060502030205" pitchFamily="66" charset="0"/>
                <a:cs typeface="Times New Roman" panose="02020603050405020304" pitchFamily="18" charset="0"/>
              </a:rPr>
            </a:br>
            <a:endParaRPr lang="en-US" dirty="0"/>
          </a:p>
        </p:txBody>
      </p:sp>
      <p:sp>
        <p:nvSpPr>
          <p:cNvPr id="5" name="TextBox 4"/>
          <p:cNvSpPr txBox="1"/>
          <p:nvPr/>
        </p:nvSpPr>
        <p:spPr>
          <a:xfrm>
            <a:off x="6751674" y="538667"/>
            <a:ext cx="7549117" cy="1200329"/>
          </a:xfrm>
          <a:prstGeom prst="rect">
            <a:avLst/>
          </a:prstGeom>
          <a:noFill/>
        </p:spPr>
        <p:txBody>
          <a:bodyPr wrap="square" rtlCol="0">
            <a:spAutoFit/>
          </a:bodyPr>
          <a:lstStyle/>
          <a:p>
            <a:r>
              <a:rPr lang="en-US" sz="7200" dirty="0">
                <a:solidFill>
                  <a:srgbClr val="FFC000"/>
                </a:solidFill>
                <a:effectLst>
                  <a:outerShdw blurRad="38100" dist="38100" dir="2700000" algn="tl">
                    <a:srgbClr val="000000">
                      <a:alpha val="43137"/>
                    </a:srgbClr>
                  </a:outerShdw>
                </a:effectLst>
                <a:latin typeface="Papyrus" panose="03070502060502030205" pitchFamily="66" charset="0"/>
              </a:rPr>
              <a:t>1 Peter 4:12</a:t>
            </a:r>
          </a:p>
        </p:txBody>
      </p:sp>
      <p:sp>
        <p:nvSpPr>
          <p:cNvPr id="6" name="TextBox 5"/>
          <p:cNvSpPr txBox="1"/>
          <p:nvPr/>
        </p:nvSpPr>
        <p:spPr>
          <a:xfrm>
            <a:off x="511629" y="1933398"/>
            <a:ext cx="12259845" cy="2308324"/>
          </a:xfrm>
          <a:prstGeom prst="rect">
            <a:avLst/>
          </a:prstGeom>
          <a:noFill/>
        </p:spPr>
        <p:txBody>
          <a:bodyPr wrap="square" rtlCol="0">
            <a:spAutoFit/>
          </a:bodyPr>
          <a:lstStyle/>
          <a:p>
            <a:r>
              <a:rPr lang="en-US" sz="4800" dirty="0">
                <a:solidFill>
                  <a:srgbClr val="FFC000"/>
                </a:solidFill>
                <a:latin typeface="Papyrus" panose="03070502060502030205" pitchFamily="66" charset="0"/>
              </a:rPr>
              <a:t>“Beloved, think it not strange concerning the fiery trial which is to try you, as though some strange thing happened unto you”</a:t>
            </a:r>
          </a:p>
        </p:txBody>
      </p:sp>
      <p:pic>
        <p:nvPicPr>
          <p:cNvPr id="8" name="Picture 7"/>
          <p:cNvPicPr>
            <a:picLocks noChangeAspect="1"/>
          </p:cNvPicPr>
          <p:nvPr/>
        </p:nvPicPr>
        <p:blipFill>
          <a:blip r:embed="rId4"/>
          <a:stretch>
            <a:fillRect/>
          </a:stretch>
        </p:blipFill>
        <p:spPr>
          <a:xfrm>
            <a:off x="115186" y="5293240"/>
            <a:ext cx="1458433" cy="145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55511828"/>
      </p:ext>
    </p:extLst>
  </p:cSld>
  <p:clrMapOvr>
    <a:masterClrMapping/>
  </p:clrMapOvr>
  <p:transition spd="slow">
    <p:split orient="vert"/>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171</TotalTime>
  <Words>452</Words>
  <Application>Microsoft Office PowerPoint</Application>
  <PresentationFormat>Widescreen</PresentationFormat>
  <Paragraphs>63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Papyrus</vt:lpstr>
      <vt:lpstr>Times New Roman</vt:lpstr>
      <vt:lpstr>Vapor Trail</vt:lpstr>
      <vt:lpstr>Happy Sabbath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Sabbath</dc:title>
  <dc:creator>Jim Call</dc:creator>
  <cp:lastModifiedBy>Jim Call</cp:lastModifiedBy>
  <cp:revision>22</cp:revision>
  <dcterms:created xsi:type="dcterms:W3CDTF">2017-04-24T23:52:09Z</dcterms:created>
  <dcterms:modified xsi:type="dcterms:W3CDTF">2017-04-26T01:22:46Z</dcterms:modified>
</cp:coreProperties>
</file>