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82" r:id="rId5"/>
    <p:sldId id="258" r:id="rId6"/>
    <p:sldId id="259" r:id="rId7"/>
    <p:sldId id="284" r:id="rId8"/>
    <p:sldId id="260" r:id="rId9"/>
    <p:sldId id="264" r:id="rId10"/>
    <p:sldId id="261" r:id="rId11"/>
    <p:sldId id="263" r:id="rId12"/>
    <p:sldId id="268" r:id="rId13"/>
    <p:sldId id="269" r:id="rId14"/>
    <p:sldId id="270" r:id="rId15"/>
    <p:sldId id="271" r:id="rId16"/>
    <p:sldId id="278" r:id="rId17"/>
    <p:sldId id="272" r:id="rId18"/>
    <p:sldId id="273" r:id="rId19"/>
    <p:sldId id="274" r:id="rId20"/>
    <p:sldId id="279" r:id="rId21"/>
    <p:sldId id="275" r:id="rId22"/>
    <p:sldId id="276" r:id="rId23"/>
    <p:sldId id="277"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52B7ED-03DC-449B-887D-5F033A77EAC0}" type="datetimeFigureOut">
              <a:rPr lang="en-US" smtClean="0"/>
              <a:pPr/>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EF920-8B6F-4633-B423-FC627DFCB7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2B7ED-03DC-449B-887D-5F033A77EAC0}" type="datetimeFigureOut">
              <a:rPr lang="en-US" smtClean="0"/>
              <a:pPr/>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EF920-8B6F-4633-B423-FC627DFCB7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2B7ED-03DC-449B-887D-5F033A77EAC0}" type="datetimeFigureOut">
              <a:rPr lang="en-US" smtClean="0"/>
              <a:pPr/>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EF920-8B6F-4633-B423-FC627DFCB7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2B7ED-03DC-449B-887D-5F033A77EAC0}" type="datetimeFigureOut">
              <a:rPr lang="en-US" smtClean="0"/>
              <a:pPr/>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EF920-8B6F-4633-B423-FC627DFCB7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52B7ED-03DC-449B-887D-5F033A77EAC0}" type="datetimeFigureOut">
              <a:rPr lang="en-US" smtClean="0"/>
              <a:pPr/>
              <a:t>10/21/2018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EF920-8B6F-4633-B423-FC627DFCB7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52B7ED-03DC-449B-887D-5F033A77EAC0}" type="datetimeFigureOut">
              <a:rPr lang="en-US" smtClean="0"/>
              <a:pPr/>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EF920-8B6F-4633-B423-FC627DFCB7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52B7ED-03DC-449B-887D-5F033A77EAC0}" type="datetimeFigureOut">
              <a:rPr lang="en-US" smtClean="0"/>
              <a:pPr/>
              <a:t>10/21/2018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EF920-8B6F-4633-B423-FC627DFCB7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52B7ED-03DC-449B-887D-5F033A77EAC0}" type="datetimeFigureOut">
              <a:rPr lang="en-US" smtClean="0"/>
              <a:pPr/>
              <a:t>10/21/2018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EF920-8B6F-4633-B423-FC627DFCB7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2B7ED-03DC-449B-887D-5F033A77EAC0}" type="datetimeFigureOut">
              <a:rPr lang="en-US" smtClean="0"/>
              <a:pPr/>
              <a:t>10/21/2018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EF920-8B6F-4633-B423-FC627DFCB7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2B7ED-03DC-449B-887D-5F033A77EAC0}" type="datetimeFigureOut">
              <a:rPr lang="en-US" smtClean="0"/>
              <a:pPr/>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EF920-8B6F-4633-B423-FC627DFCB7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2B7ED-03DC-449B-887D-5F033A77EAC0}" type="datetimeFigureOut">
              <a:rPr lang="en-US" smtClean="0"/>
              <a:pPr/>
              <a:t>10/21/2018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EF920-8B6F-4633-B423-FC627DFCB7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2B7ED-03DC-449B-887D-5F033A77EAC0}" type="datetimeFigureOut">
              <a:rPr lang="en-US" smtClean="0"/>
              <a:pPr/>
              <a:t>10/21/2018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EF920-8B6F-4633-B423-FC627DFCB7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Numbers Introduction</a:t>
            </a:r>
            <a:br>
              <a:rPr lang="en-US" dirty="0" smtClean="0"/>
            </a:br>
            <a:r>
              <a:rPr lang="en-US" dirty="0" smtClean="0"/>
              <a:t>Chapter 1</a:t>
            </a:r>
            <a:endParaRPr lang="en-US" dirty="0"/>
          </a:p>
        </p:txBody>
      </p:sp>
      <p:sp>
        <p:nvSpPr>
          <p:cNvPr id="3" name="Subtitle 2"/>
          <p:cNvSpPr>
            <a:spLocks noGrp="1"/>
          </p:cNvSpPr>
          <p:nvPr>
            <p:ph type="subTitle" idx="1"/>
          </p:nvPr>
        </p:nvSpPr>
        <p:spPr/>
        <p:txBody>
          <a:bodyPr/>
          <a:lstStyle/>
          <a:p>
            <a:r>
              <a:rPr lang="en-US" dirty="0" smtClean="0"/>
              <a:t>Bible Study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52400"/>
            <a:ext cx="804672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narrative in Numbers is not perfectly chronological—particularly chapters 1--10</a:t>
            </a:r>
            <a:endParaRPr lang="en-US" dirty="0">
              <a:solidFill>
                <a:schemeClr val="tx1"/>
              </a:solidFill>
            </a:endParaRPr>
          </a:p>
        </p:txBody>
      </p:sp>
      <p:sp>
        <p:nvSpPr>
          <p:cNvPr id="3" name="Rounded Rectangle 2"/>
          <p:cNvSpPr/>
          <p:nvPr/>
        </p:nvSpPr>
        <p:spPr>
          <a:xfrm>
            <a:off x="320040" y="679409"/>
            <a:ext cx="832104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 rearrangement of the text in chronological order of chapters 1-10 would be like this:</a:t>
            </a:r>
          </a:p>
          <a:p>
            <a:pPr algn="ctr"/>
            <a:endParaRPr lang="en-US" dirty="0">
              <a:solidFill>
                <a:schemeClr val="tx1"/>
              </a:solidFill>
            </a:endParaRPr>
          </a:p>
          <a:p>
            <a:pPr marL="285750" indent="-285750" algn="ctr">
              <a:buFont typeface="Wingdings" panose="05000000000000000000" pitchFamily="2" charset="2"/>
              <a:buChar char="Ø"/>
            </a:pPr>
            <a:r>
              <a:rPr lang="en-US" b="1" u="sng" dirty="0" smtClean="0">
                <a:solidFill>
                  <a:schemeClr val="tx1"/>
                </a:solidFill>
              </a:rPr>
              <a:t>2</a:t>
            </a:r>
            <a:r>
              <a:rPr lang="en-US" b="1" u="sng" baseline="30000" dirty="0" smtClean="0">
                <a:solidFill>
                  <a:schemeClr val="tx1"/>
                </a:solidFill>
              </a:rPr>
              <a:t>nd</a:t>
            </a:r>
            <a:r>
              <a:rPr lang="en-US" b="1" u="sng" dirty="0" smtClean="0">
                <a:solidFill>
                  <a:schemeClr val="tx1"/>
                </a:solidFill>
              </a:rPr>
              <a:t> year </a:t>
            </a:r>
            <a:r>
              <a:rPr lang="en-US" dirty="0" smtClean="0">
                <a:solidFill>
                  <a:schemeClr val="tx1"/>
                </a:solidFill>
              </a:rPr>
              <a:t>after leaving Egypt</a:t>
            </a:r>
          </a:p>
        </p:txBody>
      </p:sp>
      <p:sp>
        <p:nvSpPr>
          <p:cNvPr id="4" name="Rounded Rectangle 3"/>
          <p:cNvSpPr/>
          <p:nvPr/>
        </p:nvSpPr>
        <p:spPr>
          <a:xfrm>
            <a:off x="4876800" y="1758499"/>
            <a:ext cx="402336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Chapter 9</a:t>
            </a:r>
            <a:r>
              <a:rPr lang="en-US" smtClean="0">
                <a:solidFill>
                  <a:schemeClr val="tx1"/>
                </a:solidFill>
              </a:rPr>
              <a:t>: 15; 7:1     </a:t>
            </a:r>
            <a:r>
              <a:rPr lang="en-US" dirty="0" smtClean="0">
                <a:solidFill>
                  <a:schemeClr val="tx1"/>
                </a:solidFill>
              </a:rPr>
              <a:t>[Ex. 40:2,17]</a:t>
            </a:r>
          </a:p>
          <a:p>
            <a:pPr algn="ctr"/>
            <a:r>
              <a:rPr lang="en-US" dirty="0" smtClean="0">
                <a:solidFill>
                  <a:schemeClr val="tx1"/>
                </a:solidFill>
              </a:rPr>
              <a:t>The 1</a:t>
            </a:r>
            <a:r>
              <a:rPr lang="en-US" baseline="30000" dirty="0" smtClean="0">
                <a:solidFill>
                  <a:schemeClr val="tx1"/>
                </a:solidFill>
              </a:rPr>
              <a:t>st</a:t>
            </a:r>
            <a:r>
              <a:rPr lang="en-US" dirty="0" smtClean="0">
                <a:solidFill>
                  <a:schemeClr val="tx1"/>
                </a:solidFill>
              </a:rPr>
              <a:t> day the tabernacle was set up</a:t>
            </a:r>
            <a:endParaRPr lang="en-US" dirty="0">
              <a:solidFill>
                <a:schemeClr val="tx1"/>
              </a:solidFill>
            </a:endParaRPr>
          </a:p>
        </p:txBody>
      </p:sp>
      <p:sp>
        <p:nvSpPr>
          <p:cNvPr id="5" name="Rounded Rectangle 4"/>
          <p:cNvSpPr/>
          <p:nvPr/>
        </p:nvSpPr>
        <p:spPr>
          <a:xfrm>
            <a:off x="4876800" y="2667000"/>
            <a:ext cx="402336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Chapter 7:2—7:84</a:t>
            </a:r>
          </a:p>
          <a:p>
            <a:pPr algn="ctr"/>
            <a:r>
              <a:rPr lang="en-US" dirty="0" smtClean="0">
                <a:solidFill>
                  <a:schemeClr val="tx1"/>
                </a:solidFill>
              </a:rPr>
              <a:t>For 12 days the tribes brought offerings for the tabernacle consecration</a:t>
            </a:r>
            <a:endParaRPr lang="en-US" dirty="0">
              <a:solidFill>
                <a:schemeClr val="tx1"/>
              </a:solidFill>
            </a:endParaRPr>
          </a:p>
        </p:txBody>
      </p:sp>
      <p:sp>
        <p:nvSpPr>
          <p:cNvPr id="6" name="Rounded Rectangle 5"/>
          <p:cNvSpPr/>
          <p:nvPr/>
        </p:nvSpPr>
        <p:spPr>
          <a:xfrm>
            <a:off x="4876800" y="3733800"/>
            <a:ext cx="402336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Chapter 9:1-5</a:t>
            </a:r>
          </a:p>
          <a:p>
            <a:pPr algn="ctr"/>
            <a:r>
              <a:rPr lang="en-US" dirty="0" smtClean="0">
                <a:solidFill>
                  <a:schemeClr val="tx1"/>
                </a:solidFill>
              </a:rPr>
              <a:t>On the 14</a:t>
            </a:r>
            <a:r>
              <a:rPr lang="en-US" baseline="30000" dirty="0" smtClean="0">
                <a:solidFill>
                  <a:schemeClr val="tx1"/>
                </a:solidFill>
              </a:rPr>
              <a:t>th</a:t>
            </a:r>
            <a:r>
              <a:rPr lang="en-US" dirty="0" smtClean="0">
                <a:solidFill>
                  <a:schemeClr val="tx1"/>
                </a:solidFill>
              </a:rPr>
              <a:t> day the Passover was kept</a:t>
            </a:r>
            <a:endParaRPr lang="en-US" dirty="0">
              <a:solidFill>
                <a:schemeClr val="tx1"/>
              </a:solidFill>
            </a:endParaRPr>
          </a:p>
        </p:txBody>
      </p:sp>
      <p:sp>
        <p:nvSpPr>
          <p:cNvPr id="7" name="Rounded Rectangle 6"/>
          <p:cNvSpPr/>
          <p:nvPr/>
        </p:nvSpPr>
        <p:spPr>
          <a:xfrm>
            <a:off x="4876800" y="4724400"/>
            <a:ext cx="4023360" cy="822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Chapter 1:1—6:27</a:t>
            </a:r>
          </a:p>
          <a:p>
            <a:pPr algn="ctr"/>
            <a:r>
              <a:rPr lang="en-US" dirty="0" smtClean="0">
                <a:solidFill>
                  <a:schemeClr val="tx1"/>
                </a:solidFill>
              </a:rPr>
              <a:t>1</a:t>
            </a:r>
            <a:r>
              <a:rPr lang="en-US" baseline="30000" dirty="0" smtClean="0">
                <a:solidFill>
                  <a:schemeClr val="tx1"/>
                </a:solidFill>
              </a:rPr>
              <a:t>st</a:t>
            </a:r>
            <a:r>
              <a:rPr lang="en-US" dirty="0" smtClean="0">
                <a:solidFill>
                  <a:schemeClr val="tx1"/>
                </a:solidFill>
              </a:rPr>
              <a:t> day of the 2</a:t>
            </a:r>
            <a:r>
              <a:rPr lang="en-US" baseline="30000" dirty="0" smtClean="0">
                <a:solidFill>
                  <a:schemeClr val="tx1"/>
                </a:solidFill>
              </a:rPr>
              <a:t>nd</a:t>
            </a:r>
            <a:r>
              <a:rPr lang="en-US" dirty="0" smtClean="0">
                <a:solidFill>
                  <a:schemeClr val="tx1"/>
                </a:solidFill>
              </a:rPr>
              <a:t> month the census was taken</a:t>
            </a:r>
            <a:endParaRPr lang="en-US" dirty="0">
              <a:solidFill>
                <a:schemeClr val="tx1"/>
              </a:solidFill>
            </a:endParaRPr>
          </a:p>
        </p:txBody>
      </p:sp>
      <p:sp>
        <p:nvSpPr>
          <p:cNvPr id="8" name="Rounded Rectangle 7"/>
          <p:cNvSpPr/>
          <p:nvPr/>
        </p:nvSpPr>
        <p:spPr>
          <a:xfrm>
            <a:off x="4876800" y="5715000"/>
            <a:ext cx="402336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Chapter 10:11</a:t>
            </a:r>
          </a:p>
          <a:p>
            <a:pPr algn="ctr"/>
            <a:r>
              <a:rPr lang="en-US" dirty="0" smtClean="0">
                <a:solidFill>
                  <a:schemeClr val="tx1"/>
                </a:solidFill>
              </a:rPr>
              <a:t>20</a:t>
            </a:r>
            <a:r>
              <a:rPr lang="en-US" baseline="30000" dirty="0" smtClean="0">
                <a:solidFill>
                  <a:schemeClr val="tx1"/>
                </a:solidFill>
              </a:rPr>
              <a:t>th</a:t>
            </a:r>
            <a:r>
              <a:rPr lang="en-US" dirty="0" smtClean="0">
                <a:solidFill>
                  <a:schemeClr val="tx1"/>
                </a:solidFill>
              </a:rPr>
              <a:t> day of the 2</a:t>
            </a:r>
            <a:r>
              <a:rPr lang="en-US" baseline="30000" dirty="0" smtClean="0">
                <a:solidFill>
                  <a:schemeClr val="tx1"/>
                </a:solidFill>
              </a:rPr>
              <a:t>nd</a:t>
            </a:r>
            <a:r>
              <a:rPr lang="en-US" dirty="0" smtClean="0">
                <a:solidFill>
                  <a:schemeClr val="tx1"/>
                </a:solidFill>
              </a:rPr>
              <a:t> month Israel leaves Sinai</a:t>
            </a:r>
            <a:endParaRPr lang="en-US" dirty="0">
              <a:solidFill>
                <a:schemeClr val="tx1"/>
              </a:solidFill>
            </a:endParaRPr>
          </a:p>
        </p:txBody>
      </p:sp>
      <p:sp>
        <p:nvSpPr>
          <p:cNvPr id="9" name="Rectangle 8"/>
          <p:cNvSpPr/>
          <p:nvPr/>
        </p:nvSpPr>
        <p:spPr>
          <a:xfrm>
            <a:off x="533400" y="1742276"/>
            <a:ext cx="2743200"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r>
              <a:rPr lang="en-US" b="1" baseline="30000" dirty="0" smtClean="0">
                <a:solidFill>
                  <a:schemeClr val="tx1"/>
                </a:solidFill>
              </a:rPr>
              <a:t>st</a:t>
            </a:r>
            <a:r>
              <a:rPr lang="en-US" dirty="0" smtClean="0">
                <a:solidFill>
                  <a:schemeClr val="tx1"/>
                </a:solidFill>
              </a:rPr>
              <a:t> day of the</a:t>
            </a:r>
            <a:r>
              <a:rPr lang="en-US" b="1" dirty="0" smtClean="0">
                <a:solidFill>
                  <a:schemeClr val="tx1"/>
                </a:solidFill>
              </a:rPr>
              <a:t> 1</a:t>
            </a:r>
            <a:r>
              <a:rPr lang="en-US" b="1" baseline="30000" dirty="0" smtClean="0">
                <a:solidFill>
                  <a:schemeClr val="tx1"/>
                </a:solidFill>
              </a:rPr>
              <a:t>st</a:t>
            </a:r>
            <a:r>
              <a:rPr lang="en-US" b="1" dirty="0" smtClean="0">
                <a:solidFill>
                  <a:schemeClr val="tx1"/>
                </a:solidFill>
              </a:rPr>
              <a:t> </a:t>
            </a:r>
            <a:r>
              <a:rPr lang="en-US" dirty="0" smtClean="0">
                <a:solidFill>
                  <a:schemeClr val="tx1"/>
                </a:solidFill>
              </a:rPr>
              <a:t>month </a:t>
            </a:r>
            <a:endParaRPr lang="en-US" dirty="0">
              <a:solidFill>
                <a:schemeClr val="tx1"/>
              </a:solidFill>
            </a:endParaRPr>
          </a:p>
        </p:txBody>
      </p:sp>
      <p:sp>
        <p:nvSpPr>
          <p:cNvPr id="10" name="Rectangle 9"/>
          <p:cNvSpPr/>
          <p:nvPr/>
        </p:nvSpPr>
        <p:spPr>
          <a:xfrm>
            <a:off x="533400" y="2667000"/>
            <a:ext cx="274320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r>
              <a:rPr lang="en-US" b="1" baseline="30000" dirty="0" smtClean="0">
                <a:solidFill>
                  <a:schemeClr val="tx1"/>
                </a:solidFill>
              </a:rPr>
              <a:t>st</a:t>
            </a:r>
            <a:r>
              <a:rPr lang="en-US" b="1" dirty="0" smtClean="0">
                <a:solidFill>
                  <a:schemeClr val="tx1"/>
                </a:solidFill>
              </a:rPr>
              <a:t>—12</a:t>
            </a:r>
            <a:r>
              <a:rPr lang="en-US" b="1" baseline="30000" dirty="0" smtClean="0">
                <a:solidFill>
                  <a:schemeClr val="tx1"/>
                </a:solidFill>
              </a:rPr>
              <a:t>th</a:t>
            </a:r>
            <a:r>
              <a:rPr lang="en-US" dirty="0" smtClean="0">
                <a:solidFill>
                  <a:schemeClr val="tx1"/>
                </a:solidFill>
              </a:rPr>
              <a:t> day of </a:t>
            </a:r>
            <a:r>
              <a:rPr lang="en-US" b="1" dirty="0" smtClean="0">
                <a:solidFill>
                  <a:schemeClr val="tx1"/>
                </a:solidFill>
              </a:rPr>
              <a:t>1</a:t>
            </a:r>
            <a:r>
              <a:rPr lang="en-US" b="1" baseline="30000" dirty="0" smtClean="0">
                <a:solidFill>
                  <a:schemeClr val="tx1"/>
                </a:solidFill>
              </a:rPr>
              <a:t>st</a:t>
            </a:r>
            <a:r>
              <a:rPr lang="en-US" b="1" dirty="0" smtClean="0">
                <a:solidFill>
                  <a:schemeClr val="tx1"/>
                </a:solidFill>
              </a:rPr>
              <a:t> </a:t>
            </a:r>
            <a:r>
              <a:rPr lang="en-US" dirty="0" smtClean="0">
                <a:solidFill>
                  <a:schemeClr val="tx1"/>
                </a:solidFill>
              </a:rPr>
              <a:t>month</a:t>
            </a:r>
          </a:p>
        </p:txBody>
      </p:sp>
      <p:sp>
        <p:nvSpPr>
          <p:cNvPr id="11" name="Rectangle 10"/>
          <p:cNvSpPr/>
          <p:nvPr/>
        </p:nvSpPr>
        <p:spPr>
          <a:xfrm>
            <a:off x="533400" y="3657600"/>
            <a:ext cx="274320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14</a:t>
            </a:r>
            <a:r>
              <a:rPr lang="en-US" b="1" baseline="30000" dirty="0" smtClean="0">
                <a:solidFill>
                  <a:schemeClr val="tx1"/>
                </a:solidFill>
              </a:rPr>
              <a:t>th</a:t>
            </a:r>
            <a:r>
              <a:rPr lang="en-US" dirty="0" smtClean="0">
                <a:solidFill>
                  <a:schemeClr val="tx1"/>
                </a:solidFill>
              </a:rPr>
              <a:t> day of </a:t>
            </a:r>
            <a:r>
              <a:rPr lang="en-US" b="1" dirty="0" smtClean="0">
                <a:solidFill>
                  <a:schemeClr val="tx1"/>
                </a:solidFill>
              </a:rPr>
              <a:t>1</a:t>
            </a:r>
            <a:r>
              <a:rPr lang="en-US" b="1" baseline="30000" dirty="0" smtClean="0">
                <a:solidFill>
                  <a:schemeClr val="tx1"/>
                </a:solidFill>
              </a:rPr>
              <a:t>st</a:t>
            </a:r>
            <a:r>
              <a:rPr lang="en-US" b="1" dirty="0" smtClean="0">
                <a:solidFill>
                  <a:schemeClr val="tx1"/>
                </a:solidFill>
              </a:rPr>
              <a:t> </a:t>
            </a:r>
            <a:r>
              <a:rPr lang="en-US" dirty="0" smtClean="0">
                <a:solidFill>
                  <a:schemeClr val="tx1"/>
                </a:solidFill>
              </a:rPr>
              <a:t>month</a:t>
            </a:r>
          </a:p>
          <a:p>
            <a:pPr algn="ctr"/>
            <a:endParaRPr lang="en-US" sz="1600" dirty="0">
              <a:solidFill>
                <a:schemeClr val="tx1"/>
              </a:solidFill>
            </a:endParaRPr>
          </a:p>
        </p:txBody>
      </p:sp>
      <p:sp>
        <p:nvSpPr>
          <p:cNvPr id="12" name="Rectangle 11"/>
          <p:cNvSpPr/>
          <p:nvPr/>
        </p:nvSpPr>
        <p:spPr>
          <a:xfrm>
            <a:off x="533400" y="4724400"/>
            <a:ext cx="274320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r>
              <a:rPr lang="en-US" b="1" baseline="30000" dirty="0" smtClean="0">
                <a:solidFill>
                  <a:schemeClr val="tx1"/>
                </a:solidFill>
              </a:rPr>
              <a:t>st</a:t>
            </a:r>
            <a:r>
              <a:rPr lang="en-US" dirty="0" smtClean="0">
                <a:solidFill>
                  <a:schemeClr val="tx1"/>
                </a:solidFill>
              </a:rPr>
              <a:t> day of </a:t>
            </a:r>
            <a:r>
              <a:rPr lang="en-US" b="1" u="sng" dirty="0" smtClean="0">
                <a:solidFill>
                  <a:schemeClr val="tx1"/>
                </a:solidFill>
              </a:rPr>
              <a:t>2</a:t>
            </a:r>
            <a:r>
              <a:rPr lang="en-US" b="1" u="sng" baseline="30000" dirty="0" smtClean="0">
                <a:solidFill>
                  <a:schemeClr val="tx1"/>
                </a:solidFill>
              </a:rPr>
              <a:t>nd</a:t>
            </a:r>
            <a:r>
              <a:rPr lang="en-US" b="1" u="sng" dirty="0" smtClean="0">
                <a:solidFill>
                  <a:schemeClr val="tx1"/>
                </a:solidFill>
              </a:rPr>
              <a:t> mo</a:t>
            </a:r>
            <a:r>
              <a:rPr lang="en-US" u="sng" dirty="0" smtClean="0">
                <a:solidFill>
                  <a:schemeClr val="tx1"/>
                </a:solidFill>
              </a:rPr>
              <a:t>nth </a:t>
            </a:r>
            <a:endParaRPr lang="en-US" sz="1600" u="sng" dirty="0">
              <a:solidFill>
                <a:schemeClr val="tx1"/>
              </a:solidFill>
            </a:endParaRPr>
          </a:p>
        </p:txBody>
      </p:sp>
      <p:sp>
        <p:nvSpPr>
          <p:cNvPr id="13" name="Rectangle 12"/>
          <p:cNvSpPr/>
          <p:nvPr/>
        </p:nvSpPr>
        <p:spPr>
          <a:xfrm>
            <a:off x="533400" y="5715000"/>
            <a:ext cx="2743200"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20</a:t>
            </a:r>
            <a:r>
              <a:rPr lang="en-US" b="1" baseline="30000" dirty="0" smtClean="0">
                <a:solidFill>
                  <a:schemeClr val="tx1"/>
                </a:solidFill>
              </a:rPr>
              <a:t>th</a:t>
            </a:r>
            <a:r>
              <a:rPr lang="en-US" dirty="0" smtClean="0">
                <a:solidFill>
                  <a:schemeClr val="tx1"/>
                </a:solidFill>
              </a:rPr>
              <a:t> day of the </a:t>
            </a:r>
            <a:r>
              <a:rPr lang="en-US" b="1" dirty="0" smtClean="0">
                <a:solidFill>
                  <a:schemeClr val="tx1"/>
                </a:solidFill>
              </a:rPr>
              <a:t>2</a:t>
            </a:r>
            <a:r>
              <a:rPr lang="en-US" b="1" baseline="30000" dirty="0" smtClean="0">
                <a:solidFill>
                  <a:schemeClr val="tx1"/>
                </a:solidFill>
              </a:rPr>
              <a:t>nd</a:t>
            </a:r>
            <a:r>
              <a:rPr lang="en-US" b="1" dirty="0" smtClean="0">
                <a:solidFill>
                  <a:schemeClr val="tx1"/>
                </a:solidFill>
              </a:rPr>
              <a:t> </a:t>
            </a:r>
            <a:r>
              <a:rPr lang="en-US" dirty="0" smtClean="0">
                <a:solidFill>
                  <a:schemeClr val="tx1"/>
                </a:solidFill>
              </a:rPr>
              <a:t>month</a:t>
            </a:r>
            <a:endParaRPr lang="en-US" dirty="0">
              <a:solidFill>
                <a:schemeClr val="tx1"/>
              </a:solidFill>
            </a:endParaRPr>
          </a:p>
        </p:txBody>
      </p:sp>
      <p:sp>
        <p:nvSpPr>
          <p:cNvPr id="14" name="Right Arrow 13"/>
          <p:cNvSpPr/>
          <p:nvPr/>
        </p:nvSpPr>
        <p:spPr>
          <a:xfrm>
            <a:off x="3276600" y="1955144"/>
            <a:ext cx="1554480" cy="27432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276600" y="2895600"/>
            <a:ext cx="1554480" cy="27432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276600" y="3886200"/>
            <a:ext cx="1554480" cy="27432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276600" y="5029200"/>
            <a:ext cx="1554480" cy="27432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3276600" y="6096000"/>
            <a:ext cx="1554480" cy="27432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381000"/>
            <a:ext cx="841248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a:t>
            </a:r>
            <a:r>
              <a:rPr lang="en-US" b="1" dirty="0" smtClean="0">
                <a:solidFill>
                  <a:schemeClr val="tx1"/>
                </a:solidFill>
              </a:rPr>
              <a:t> census </a:t>
            </a:r>
            <a:r>
              <a:rPr lang="en-US" dirty="0" smtClean="0">
                <a:solidFill>
                  <a:schemeClr val="tx1"/>
                </a:solidFill>
              </a:rPr>
              <a:t>is placed first in the book of Numbers although out of chronological order</a:t>
            </a:r>
            <a:endParaRPr lang="en-US" dirty="0">
              <a:solidFill>
                <a:schemeClr val="tx1"/>
              </a:solidFill>
            </a:endParaRPr>
          </a:p>
        </p:txBody>
      </p:sp>
      <p:sp>
        <p:nvSpPr>
          <p:cNvPr id="3" name="Rounded Rectangle 2"/>
          <p:cNvSpPr/>
          <p:nvPr/>
        </p:nvSpPr>
        <p:spPr>
          <a:xfrm>
            <a:off x="762000" y="2286000"/>
            <a:ext cx="758952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To show the importance—Israel is an organized people </a:t>
            </a:r>
          </a:p>
          <a:p>
            <a:pPr algn="ctr"/>
            <a:endParaRPr lang="en-US" dirty="0">
              <a:solidFill>
                <a:schemeClr val="tx1"/>
              </a:solidFill>
            </a:endParaRPr>
          </a:p>
        </p:txBody>
      </p:sp>
      <p:sp>
        <p:nvSpPr>
          <p:cNvPr id="4" name="Down Arrow 3"/>
          <p:cNvSpPr/>
          <p:nvPr/>
        </p:nvSpPr>
        <p:spPr>
          <a:xfrm>
            <a:off x="4343400" y="12954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90600" y="3352800"/>
            <a:ext cx="7040880" cy="1097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(Allis) </a:t>
            </a:r>
            <a:r>
              <a:rPr lang="en-US" dirty="0" smtClean="0">
                <a:solidFill>
                  <a:schemeClr val="tx1"/>
                </a:solidFill>
              </a:rPr>
              <a:t>“They are a distinct people, whose names and ages and tribal relationships are definitely known”</a:t>
            </a:r>
            <a:endParaRPr lang="en-US" dirty="0">
              <a:solidFill>
                <a:schemeClr val="tx1"/>
              </a:solidFill>
            </a:endParaRPr>
          </a:p>
        </p:txBody>
      </p:sp>
      <p:sp>
        <p:nvSpPr>
          <p:cNvPr id="6" name="Rounded Rectangle 5"/>
          <p:cNvSpPr/>
          <p:nvPr/>
        </p:nvSpPr>
        <p:spPr>
          <a:xfrm>
            <a:off x="1295400" y="4724400"/>
            <a:ext cx="64008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a:t>
            </a:r>
            <a:r>
              <a:rPr lang="en-US" dirty="0">
                <a:solidFill>
                  <a:schemeClr val="tx1"/>
                </a:solidFill>
              </a:rPr>
              <a:t>time frame of 1:1—10:10 is nineteen 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14400"/>
            <a:ext cx="9144000" cy="1188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a:t>
            </a:r>
            <a:r>
              <a:rPr lang="en-US" dirty="0" smtClean="0">
                <a:solidFill>
                  <a:schemeClr val="tx1"/>
                </a:solidFill>
              </a:rPr>
              <a:t>Now the Lord spoke to Moses in the Wilderness of Sinai, in the tabernacle of meeting, on the first </a:t>
            </a:r>
            <a:r>
              <a:rPr lang="en-US" i="1" dirty="0" smtClean="0">
                <a:solidFill>
                  <a:schemeClr val="tx1"/>
                </a:solidFill>
              </a:rPr>
              <a:t>day</a:t>
            </a:r>
            <a:r>
              <a:rPr lang="en-US" dirty="0" smtClean="0">
                <a:solidFill>
                  <a:schemeClr val="tx1"/>
                </a:solidFill>
              </a:rPr>
              <a:t> of the second month, in the second year after they had come out of the land of Egypt, saying: </a:t>
            </a:r>
            <a:endParaRPr lang="en-US" dirty="0">
              <a:solidFill>
                <a:schemeClr val="tx1"/>
              </a:solidFill>
            </a:endParaRPr>
          </a:p>
        </p:txBody>
      </p:sp>
      <p:sp>
        <p:nvSpPr>
          <p:cNvPr id="4" name="Oval 3"/>
          <p:cNvSpPr/>
          <p:nvPr/>
        </p:nvSpPr>
        <p:spPr>
          <a:xfrm>
            <a:off x="2971800" y="0"/>
            <a:ext cx="3291840" cy="64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Numbers 1</a:t>
            </a:r>
            <a:endParaRPr lang="en-US" dirty="0">
              <a:solidFill>
                <a:schemeClr val="tx1"/>
              </a:solidFill>
            </a:endParaRPr>
          </a:p>
        </p:txBody>
      </p:sp>
      <p:sp>
        <p:nvSpPr>
          <p:cNvPr id="5" name="Rounded Rectangle 4"/>
          <p:cNvSpPr/>
          <p:nvPr/>
        </p:nvSpPr>
        <p:spPr>
          <a:xfrm>
            <a:off x="228600" y="4876800"/>
            <a:ext cx="8412480" cy="15544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“first day of the </a:t>
            </a:r>
            <a:r>
              <a:rPr lang="en-US" b="1" dirty="0" smtClean="0">
                <a:solidFill>
                  <a:schemeClr val="tx1"/>
                </a:solidFill>
              </a:rPr>
              <a:t>second</a:t>
            </a:r>
            <a:r>
              <a:rPr lang="en-US" dirty="0" smtClean="0">
                <a:solidFill>
                  <a:schemeClr val="tx1"/>
                </a:solidFill>
              </a:rPr>
              <a:t> month, in the 2</a:t>
            </a:r>
            <a:r>
              <a:rPr lang="en-US" baseline="30000" dirty="0" smtClean="0">
                <a:solidFill>
                  <a:schemeClr val="tx1"/>
                </a:solidFill>
              </a:rPr>
              <a:t>nd</a:t>
            </a:r>
            <a:r>
              <a:rPr lang="en-US" dirty="0" smtClean="0">
                <a:solidFill>
                  <a:schemeClr val="tx1"/>
                </a:solidFill>
              </a:rPr>
              <a:t> year” since leaving Egypt</a:t>
            </a:r>
          </a:p>
          <a:p>
            <a:pPr algn="ctr"/>
            <a:r>
              <a:rPr lang="en-US" dirty="0" smtClean="0">
                <a:solidFill>
                  <a:schemeClr val="tx1"/>
                </a:solidFill>
              </a:rPr>
              <a:t>It had been 13 months since Israel had left Egypt and they had been at Sinai for about eleven months</a:t>
            </a:r>
          </a:p>
          <a:p>
            <a:pPr algn="ctr">
              <a:buFont typeface="Wingdings" pitchFamily="2" charset="2"/>
              <a:buChar char="§"/>
            </a:pPr>
            <a:r>
              <a:rPr lang="en-US" dirty="0" smtClean="0">
                <a:solidFill>
                  <a:schemeClr val="tx1"/>
                </a:solidFill>
              </a:rPr>
              <a:t>They are 20 days from leaving Sinai on the 20</a:t>
            </a:r>
            <a:r>
              <a:rPr lang="en-US" baseline="30000" dirty="0" smtClean="0">
                <a:solidFill>
                  <a:schemeClr val="tx1"/>
                </a:solidFill>
              </a:rPr>
              <a:t>th</a:t>
            </a:r>
            <a:r>
              <a:rPr lang="en-US" dirty="0" smtClean="0">
                <a:solidFill>
                  <a:schemeClr val="tx1"/>
                </a:solidFill>
              </a:rPr>
              <a:t> day of the 2</a:t>
            </a:r>
            <a:r>
              <a:rPr lang="en-US" baseline="30000" dirty="0" smtClean="0">
                <a:solidFill>
                  <a:schemeClr val="tx1"/>
                </a:solidFill>
              </a:rPr>
              <a:t>nd</a:t>
            </a:r>
            <a:r>
              <a:rPr lang="en-US" dirty="0" smtClean="0">
                <a:solidFill>
                  <a:schemeClr val="tx1"/>
                </a:solidFill>
              </a:rPr>
              <a:t> month</a:t>
            </a:r>
            <a:endParaRPr lang="en-US" dirty="0">
              <a:solidFill>
                <a:schemeClr val="tx1"/>
              </a:solidFill>
            </a:endParaRPr>
          </a:p>
        </p:txBody>
      </p:sp>
      <p:sp>
        <p:nvSpPr>
          <p:cNvPr id="6" name="Rounded Rectangle 5"/>
          <p:cNvSpPr/>
          <p:nvPr/>
        </p:nvSpPr>
        <p:spPr>
          <a:xfrm>
            <a:off x="228600" y="2286000"/>
            <a:ext cx="8595360" cy="1097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“Now”= “And” [OKJ]</a:t>
            </a:r>
          </a:p>
          <a:p>
            <a:pPr algn="ctr"/>
            <a:r>
              <a:rPr lang="en-US" sz="1600" dirty="0" smtClean="0">
                <a:solidFill>
                  <a:schemeClr val="tx1"/>
                </a:solidFill>
              </a:rPr>
              <a:t>(Companion) </a:t>
            </a:r>
            <a:r>
              <a:rPr lang="en-US" dirty="0" smtClean="0">
                <a:solidFill>
                  <a:schemeClr val="tx1"/>
                </a:solidFill>
              </a:rPr>
              <a:t>“Numbers begins with ‘And’, as all the books of the Pentateuch do. It is therefore one whole in five sections, rather than five separate books.”</a:t>
            </a:r>
            <a:endParaRPr lang="en-US" dirty="0">
              <a:solidFill>
                <a:schemeClr val="tx1"/>
              </a:solidFill>
            </a:endParaRPr>
          </a:p>
        </p:txBody>
      </p:sp>
      <p:sp>
        <p:nvSpPr>
          <p:cNvPr id="7" name="Rounded Rectangle 6"/>
          <p:cNvSpPr/>
          <p:nvPr/>
        </p:nvSpPr>
        <p:spPr>
          <a:xfrm>
            <a:off x="457200" y="3581400"/>
            <a:ext cx="813816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 the Wilderness” (Heb. Title) </a:t>
            </a:r>
            <a:r>
              <a:rPr lang="en-US" i="1" dirty="0" err="1" smtClean="0">
                <a:solidFill>
                  <a:schemeClr val="tx1"/>
                </a:solidFill>
              </a:rPr>
              <a:t>Bemidbar</a:t>
            </a:r>
            <a:endParaRPr lang="en-US" i="1" dirty="0" smtClean="0">
              <a:solidFill>
                <a:schemeClr val="tx1"/>
              </a:solidFill>
            </a:endParaRPr>
          </a:p>
          <a:p>
            <a:pPr algn="ctr"/>
            <a:r>
              <a:rPr lang="en-US" dirty="0" smtClean="0">
                <a:solidFill>
                  <a:schemeClr val="tx1"/>
                </a:solidFill>
              </a:rPr>
              <a:t>“because it records what took place there” </a:t>
            </a:r>
            <a:r>
              <a:rPr lang="en-US" sz="1600" dirty="0" smtClean="0">
                <a:solidFill>
                  <a:schemeClr val="tx1"/>
                </a:solidFill>
              </a:rPr>
              <a:t>(Companion)</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103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a:t>
            </a:r>
            <a:r>
              <a:rPr lang="en-US" dirty="0" smtClean="0">
                <a:solidFill>
                  <a:schemeClr val="tx1"/>
                </a:solidFill>
              </a:rPr>
              <a:t>“Take a census of all the congregation of the children of Israel, by their families, by their fathers’ houses, according to the number of names, every male individually, </a:t>
            </a:r>
            <a:br>
              <a:rPr lang="en-US" dirty="0" smtClean="0">
                <a:solidFill>
                  <a:schemeClr val="tx1"/>
                </a:solidFill>
              </a:rPr>
            </a:br>
            <a:r>
              <a:rPr lang="en-US" baseline="30000" dirty="0" smtClean="0">
                <a:solidFill>
                  <a:schemeClr val="tx1"/>
                </a:solidFill>
              </a:rPr>
              <a:t>3</a:t>
            </a:r>
            <a:r>
              <a:rPr lang="en-US" dirty="0" smtClean="0">
                <a:solidFill>
                  <a:schemeClr val="tx1"/>
                </a:solidFill>
              </a:rPr>
              <a:t>from twenty years old and above—all who </a:t>
            </a:r>
            <a:r>
              <a:rPr lang="en-US" i="1" dirty="0" smtClean="0">
                <a:solidFill>
                  <a:schemeClr val="tx1"/>
                </a:solidFill>
              </a:rPr>
              <a:t>are able to</a:t>
            </a:r>
            <a:r>
              <a:rPr lang="en-US" dirty="0" smtClean="0">
                <a:solidFill>
                  <a:schemeClr val="tx1"/>
                </a:solidFill>
              </a:rPr>
              <a:t> go to war in Israel. You and Aaron shall number them by their armies.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4</a:t>
            </a:r>
            <a:r>
              <a:rPr lang="en-US" dirty="0" smtClean="0">
                <a:solidFill>
                  <a:schemeClr val="tx1"/>
                </a:solidFill>
              </a:rPr>
              <a:t>And with you there shall be a man from every tribe, each one the head of his father’s house. </a:t>
            </a:r>
            <a:endParaRPr lang="en-US" dirty="0">
              <a:solidFill>
                <a:schemeClr val="tx1"/>
              </a:solidFill>
            </a:endParaRPr>
          </a:p>
        </p:txBody>
      </p:sp>
      <p:sp>
        <p:nvSpPr>
          <p:cNvPr id="3" name="Rounded Rectangle 2"/>
          <p:cNvSpPr/>
          <p:nvPr/>
        </p:nvSpPr>
        <p:spPr>
          <a:xfrm>
            <a:off x="228600" y="5791200"/>
            <a:ext cx="850392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“every tribe”</a:t>
            </a:r>
          </a:p>
          <a:p>
            <a:pPr algn="ctr"/>
            <a:r>
              <a:rPr lang="en-US" sz="1600" dirty="0" smtClean="0">
                <a:solidFill>
                  <a:schemeClr val="tx1"/>
                </a:solidFill>
              </a:rPr>
              <a:t>(Companion) “</a:t>
            </a:r>
            <a:r>
              <a:rPr lang="en-US" dirty="0" smtClean="0">
                <a:solidFill>
                  <a:schemeClr val="tx1"/>
                </a:solidFill>
              </a:rPr>
              <a:t>Hence twelve, and, with Moses and Aaron, fourteen”</a:t>
            </a:r>
            <a:endParaRPr lang="en-US" sz="1600" dirty="0">
              <a:solidFill>
                <a:schemeClr val="tx1"/>
              </a:solidFill>
            </a:endParaRPr>
          </a:p>
        </p:txBody>
      </p:sp>
      <p:sp>
        <p:nvSpPr>
          <p:cNvPr id="4" name="Rounded Rectangle 3"/>
          <p:cNvSpPr/>
          <p:nvPr/>
        </p:nvSpPr>
        <p:spPr>
          <a:xfrm>
            <a:off x="152400" y="2362200"/>
            <a:ext cx="877824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2 ‘take a census’—literally calculate the total (1 month after the tabernacle was set up)</a:t>
            </a:r>
          </a:p>
          <a:p>
            <a:pPr algn="ctr"/>
            <a:endParaRPr lang="en-US" dirty="0" smtClean="0">
              <a:solidFill>
                <a:schemeClr val="tx1"/>
              </a:solidFill>
            </a:endParaRPr>
          </a:p>
          <a:p>
            <a:pPr algn="ctr"/>
            <a:r>
              <a:rPr lang="en-US" dirty="0" smtClean="0">
                <a:solidFill>
                  <a:schemeClr val="tx1"/>
                </a:solidFill>
              </a:rPr>
              <a:t>The 2</a:t>
            </a:r>
            <a:r>
              <a:rPr lang="en-US" baseline="30000" dirty="0" smtClean="0">
                <a:solidFill>
                  <a:schemeClr val="tx1"/>
                </a:solidFill>
              </a:rPr>
              <a:t>nd</a:t>
            </a:r>
            <a:r>
              <a:rPr lang="en-US" dirty="0" smtClean="0">
                <a:solidFill>
                  <a:schemeClr val="tx1"/>
                </a:solidFill>
              </a:rPr>
              <a:t> census mentioned at Sinai—the first mention was a census tax used for the building of the tabernacle </a:t>
            </a:r>
            <a:r>
              <a:rPr lang="en-US" sz="1600" dirty="0" smtClean="0">
                <a:solidFill>
                  <a:schemeClr val="tx1"/>
                </a:solidFill>
              </a:rPr>
              <a:t>[Ex. 30:12-16]  Another census 26: 1</a:t>
            </a:r>
            <a:endParaRPr lang="en-US" sz="1600" dirty="0">
              <a:solidFill>
                <a:schemeClr val="tx1"/>
              </a:solidFill>
            </a:endParaRPr>
          </a:p>
        </p:txBody>
      </p:sp>
      <p:sp>
        <p:nvSpPr>
          <p:cNvPr id="5" name="Rounded Rectangle 4"/>
          <p:cNvSpPr/>
          <p:nvPr/>
        </p:nvSpPr>
        <p:spPr>
          <a:xfrm>
            <a:off x="304800" y="3657600"/>
            <a:ext cx="850392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3 ‘who are able to go to war’</a:t>
            </a:r>
          </a:p>
          <a:p>
            <a:pPr algn="ctr"/>
            <a:r>
              <a:rPr lang="en-US" sz="1600" dirty="0" smtClean="0">
                <a:solidFill>
                  <a:schemeClr val="tx1"/>
                </a:solidFill>
              </a:rPr>
              <a:t>(Tyndale) </a:t>
            </a:r>
            <a:r>
              <a:rPr lang="en-US" dirty="0" smtClean="0">
                <a:solidFill>
                  <a:schemeClr val="tx1"/>
                </a:solidFill>
              </a:rPr>
              <a:t>“stresses that the nation is being organized to invade the promised land”</a:t>
            </a:r>
            <a:endParaRPr lang="en-US" dirty="0">
              <a:solidFill>
                <a:schemeClr val="tx1"/>
              </a:solidFill>
            </a:endParaRPr>
          </a:p>
        </p:txBody>
      </p:sp>
      <p:sp>
        <p:nvSpPr>
          <p:cNvPr id="6" name="Rounded Rectangle 5"/>
          <p:cNvSpPr/>
          <p:nvPr/>
        </p:nvSpPr>
        <p:spPr>
          <a:xfrm>
            <a:off x="457200" y="4724400"/>
            <a:ext cx="8229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4 One man from each tribe is appointed to assist Moses and Aaron in gathering  the numbers for his tribe—would be regarded as legitimate by all</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144000" cy="4297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5</a:t>
            </a:r>
            <a:r>
              <a:rPr lang="en-US" dirty="0" smtClean="0">
                <a:solidFill>
                  <a:schemeClr val="tx1"/>
                </a:solidFill>
              </a:rPr>
              <a:t>“These are the names of the men who shall stand with you: from Reuben, Elizur the son of Shedeur; </a:t>
            </a:r>
            <a:br>
              <a:rPr lang="en-US" dirty="0" smtClean="0">
                <a:solidFill>
                  <a:schemeClr val="tx1"/>
                </a:solidFill>
              </a:rPr>
            </a:br>
            <a:r>
              <a:rPr lang="en-US" baseline="30000" dirty="0" smtClean="0">
                <a:solidFill>
                  <a:schemeClr val="tx1"/>
                </a:solidFill>
              </a:rPr>
              <a:t>6</a:t>
            </a:r>
            <a:r>
              <a:rPr lang="en-US" dirty="0" smtClean="0">
                <a:solidFill>
                  <a:schemeClr val="tx1"/>
                </a:solidFill>
              </a:rPr>
              <a:t>from Simeon, Shelumiel the son of Zurishaddai; </a:t>
            </a:r>
            <a:br>
              <a:rPr lang="en-US" dirty="0" smtClean="0">
                <a:solidFill>
                  <a:schemeClr val="tx1"/>
                </a:solidFill>
              </a:rPr>
            </a:br>
            <a:r>
              <a:rPr lang="en-US" baseline="30000" dirty="0" smtClean="0">
                <a:solidFill>
                  <a:schemeClr val="tx1"/>
                </a:solidFill>
              </a:rPr>
              <a:t>7</a:t>
            </a:r>
            <a:r>
              <a:rPr lang="en-US" dirty="0" smtClean="0">
                <a:solidFill>
                  <a:schemeClr val="tx1"/>
                </a:solidFill>
              </a:rPr>
              <a:t>from Judah, Nahshon the son of Amminadab; </a:t>
            </a:r>
            <a:br>
              <a:rPr lang="en-US" dirty="0" smtClean="0">
                <a:solidFill>
                  <a:schemeClr val="tx1"/>
                </a:solidFill>
              </a:rPr>
            </a:br>
            <a:r>
              <a:rPr lang="en-US" baseline="30000" dirty="0" smtClean="0">
                <a:solidFill>
                  <a:schemeClr val="tx1"/>
                </a:solidFill>
              </a:rPr>
              <a:t>8</a:t>
            </a:r>
            <a:r>
              <a:rPr lang="en-US" dirty="0" smtClean="0">
                <a:solidFill>
                  <a:schemeClr val="tx1"/>
                </a:solidFill>
              </a:rPr>
              <a:t>from Issachar, Nethanel the son of Zuar; </a:t>
            </a:r>
            <a:br>
              <a:rPr lang="en-US" dirty="0" smtClean="0">
                <a:solidFill>
                  <a:schemeClr val="tx1"/>
                </a:solidFill>
              </a:rPr>
            </a:br>
            <a:r>
              <a:rPr lang="en-US" baseline="30000" dirty="0" smtClean="0">
                <a:solidFill>
                  <a:schemeClr val="tx1"/>
                </a:solidFill>
              </a:rPr>
              <a:t>9</a:t>
            </a:r>
            <a:r>
              <a:rPr lang="en-US" dirty="0" smtClean="0">
                <a:solidFill>
                  <a:schemeClr val="tx1"/>
                </a:solidFill>
              </a:rPr>
              <a:t>from Zebulun, Eliab the son of </a:t>
            </a:r>
            <a:r>
              <a:rPr lang="en-US" dirty="0" err="1" smtClean="0">
                <a:solidFill>
                  <a:schemeClr val="tx1"/>
                </a:solidFill>
              </a:rPr>
              <a:t>Helon</a:t>
            </a:r>
            <a:r>
              <a:rPr lang="en-US" dirty="0" smtClean="0">
                <a:solidFill>
                  <a:schemeClr val="tx1"/>
                </a:solidFill>
              </a:rPr>
              <a:t>; </a:t>
            </a:r>
            <a:br>
              <a:rPr lang="en-US" dirty="0" smtClean="0">
                <a:solidFill>
                  <a:schemeClr val="tx1"/>
                </a:solidFill>
              </a:rPr>
            </a:br>
            <a:r>
              <a:rPr lang="en-US" baseline="30000" dirty="0" smtClean="0">
                <a:solidFill>
                  <a:schemeClr val="tx1"/>
                </a:solidFill>
              </a:rPr>
              <a:t>10</a:t>
            </a:r>
            <a:r>
              <a:rPr lang="en-US" dirty="0" smtClean="0">
                <a:solidFill>
                  <a:schemeClr val="tx1"/>
                </a:solidFill>
              </a:rPr>
              <a:t>from the sons of Joseph: from Ephraim, </a:t>
            </a:r>
            <a:r>
              <a:rPr lang="en-US" dirty="0" err="1" smtClean="0">
                <a:solidFill>
                  <a:schemeClr val="tx1"/>
                </a:solidFill>
              </a:rPr>
              <a:t>Elishama</a:t>
            </a:r>
            <a:r>
              <a:rPr lang="en-US" dirty="0" smtClean="0">
                <a:solidFill>
                  <a:schemeClr val="tx1"/>
                </a:solidFill>
              </a:rPr>
              <a:t> the son of </a:t>
            </a:r>
            <a:r>
              <a:rPr lang="en-US" dirty="0" err="1" smtClean="0">
                <a:solidFill>
                  <a:schemeClr val="tx1"/>
                </a:solidFill>
              </a:rPr>
              <a:t>Ammihud</a:t>
            </a:r>
            <a:r>
              <a:rPr lang="en-US" dirty="0" smtClean="0">
                <a:solidFill>
                  <a:schemeClr val="tx1"/>
                </a:solidFill>
              </a:rPr>
              <a:t>; from Manasseh, </a:t>
            </a:r>
            <a:r>
              <a:rPr lang="en-US" dirty="0" err="1" smtClean="0">
                <a:solidFill>
                  <a:schemeClr val="tx1"/>
                </a:solidFill>
              </a:rPr>
              <a:t>Gamaliel</a:t>
            </a:r>
            <a:r>
              <a:rPr lang="en-US" dirty="0" smtClean="0">
                <a:solidFill>
                  <a:schemeClr val="tx1"/>
                </a:solidFill>
              </a:rPr>
              <a:t> the son of </a:t>
            </a:r>
            <a:r>
              <a:rPr lang="en-US" dirty="0" err="1" smtClean="0">
                <a:solidFill>
                  <a:schemeClr val="tx1"/>
                </a:solidFill>
              </a:rPr>
              <a:t>Pedahzur</a:t>
            </a:r>
            <a:r>
              <a:rPr lang="en-US" dirty="0" smtClean="0">
                <a:solidFill>
                  <a:schemeClr val="tx1"/>
                </a:solidFill>
              </a:rPr>
              <a:t>; </a:t>
            </a:r>
            <a:br>
              <a:rPr lang="en-US" dirty="0" smtClean="0">
                <a:solidFill>
                  <a:schemeClr val="tx1"/>
                </a:solidFill>
              </a:rPr>
            </a:br>
            <a:r>
              <a:rPr lang="en-US" baseline="30000" dirty="0" smtClean="0">
                <a:solidFill>
                  <a:schemeClr val="tx1"/>
                </a:solidFill>
              </a:rPr>
              <a:t>11</a:t>
            </a:r>
            <a:r>
              <a:rPr lang="en-US" dirty="0" smtClean="0">
                <a:solidFill>
                  <a:schemeClr val="tx1"/>
                </a:solidFill>
              </a:rPr>
              <a:t>from Benjamin, </a:t>
            </a:r>
            <a:r>
              <a:rPr lang="en-US" dirty="0" err="1" smtClean="0">
                <a:solidFill>
                  <a:schemeClr val="tx1"/>
                </a:solidFill>
              </a:rPr>
              <a:t>Abidan</a:t>
            </a:r>
            <a:r>
              <a:rPr lang="en-US" dirty="0" smtClean="0">
                <a:solidFill>
                  <a:schemeClr val="tx1"/>
                </a:solidFill>
              </a:rPr>
              <a:t> the son of </a:t>
            </a:r>
            <a:r>
              <a:rPr lang="en-US" dirty="0" err="1" smtClean="0">
                <a:solidFill>
                  <a:schemeClr val="tx1"/>
                </a:solidFill>
              </a:rPr>
              <a:t>Gideoni</a:t>
            </a:r>
            <a:r>
              <a:rPr lang="en-US" dirty="0" smtClean="0">
                <a:solidFill>
                  <a:schemeClr val="tx1"/>
                </a:solidFill>
              </a:rPr>
              <a:t>; </a:t>
            </a:r>
            <a:br>
              <a:rPr lang="en-US" dirty="0" smtClean="0">
                <a:solidFill>
                  <a:schemeClr val="tx1"/>
                </a:solidFill>
              </a:rPr>
            </a:br>
            <a:r>
              <a:rPr lang="en-US" baseline="30000" dirty="0" smtClean="0">
                <a:solidFill>
                  <a:schemeClr val="tx1"/>
                </a:solidFill>
              </a:rPr>
              <a:t>12</a:t>
            </a:r>
            <a:r>
              <a:rPr lang="en-US" dirty="0" smtClean="0">
                <a:solidFill>
                  <a:schemeClr val="tx1"/>
                </a:solidFill>
              </a:rPr>
              <a:t>from Dan, </a:t>
            </a:r>
            <a:r>
              <a:rPr lang="en-US" dirty="0" err="1" smtClean="0">
                <a:solidFill>
                  <a:schemeClr val="tx1"/>
                </a:solidFill>
              </a:rPr>
              <a:t>Ahiezer</a:t>
            </a:r>
            <a:r>
              <a:rPr lang="en-US" dirty="0" smtClean="0">
                <a:solidFill>
                  <a:schemeClr val="tx1"/>
                </a:solidFill>
              </a:rPr>
              <a:t> the son of </a:t>
            </a:r>
            <a:r>
              <a:rPr lang="en-US" dirty="0" err="1" smtClean="0">
                <a:solidFill>
                  <a:schemeClr val="tx1"/>
                </a:solidFill>
              </a:rPr>
              <a:t>Ammishaddai</a:t>
            </a:r>
            <a:r>
              <a:rPr lang="en-US" dirty="0" smtClean="0">
                <a:solidFill>
                  <a:schemeClr val="tx1"/>
                </a:solidFill>
              </a:rPr>
              <a:t>; </a:t>
            </a:r>
            <a:br>
              <a:rPr lang="en-US" dirty="0" smtClean="0">
                <a:solidFill>
                  <a:schemeClr val="tx1"/>
                </a:solidFill>
              </a:rPr>
            </a:br>
            <a:r>
              <a:rPr lang="en-US" baseline="30000" dirty="0" smtClean="0">
                <a:solidFill>
                  <a:schemeClr val="tx1"/>
                </a:solidFill>
              </a:rPr>
              <a:t>13</a:t>
            </a:r>
            <a:r>
              <a:rPr lang="en-US" dirty="0" smtClean="0">
                <a:solidFill>
                  <a:schemeClr val="tx1"/>
                </a:solidFill>
              </a:rPr>
              <a:t>from Asher, </a:t>
            </a:r>
            <a:r>
              <a:rPr lang="en-US" dirty="0" err="1" smtClean="0">
                <a:solidFill>
                  <a:schemeClr val="tx1"/>
                </a:solidFill>
              </a:rPr>
              <a:t>Pagiel</a:t>
            </a:r>
            <a:r>
              <a:rPr lang="en-US" dirty="0" smtClean="0">
                <a:solidFill>
                  <a:schemeClr val="tx1"/>
                </a:solidFill>
              </a:rPr>
              <a:t> the son of </a:t>
            </a:r>
            <a:r>
              <a:rPr lang="en-US" dirty="0" err="1" smtClean="0">
                <a:solidFill>
                  <a:schemeClr val="tx1"/>
                </a:solidFill>
              </a:rPr>
              <a:t>Ocran</a:t>
            </a:r>
            <a:r>
              <a:rPr lang="en-US" dirty="0" smtClean="0">
                <a:solidFill>
                  <a:schemeClr val="tx1"/>
                </a:solidFill>
              </a:rPr>
              <a:t>; </a:t>
            </a:r>
            <a:br>
              <a:rPr lang="en-US" dirty="0" smtClean="0">
                <a:solidFill>
                  <a:schemeClr val="tx1"/>
                </a:solidFill>
              </a:rPr>
            </a:br>
            <a:r>
              <a:rPr lang="en-US" baseline="30000" dirty="0" smtClean="0">
                <a:solidFill>
                  <a:schemeClr val="tx1"/>
                </a:solidFill>
              </a:rPr>
              <a:t>14</a:t>
            </a:r>
            <a:r>
              <a:rPr lang="en-US" dirty="0" smtClean="0">
                <a:solidFill>
                  <a:schemeClr val="tx1"/>
                </a:solidFill>
              </a:rPr>
              <a:t>from Gad, </a:t>
            </a:r>
            <a:r>
              <a:rPr lang="en-US" dirty="0" err="1" smtClean="0">
                <a:solidFill>
                  <a:schemeClr val="tx1"/>
                </a:solidFill>
              </a:rPr>
              <a:t>Eliasaph</a:t>
            </a:r>
            <a:r>
              <a:rPr lang="en-US" dirty="0" smtClean="0">
                <a:solidFill>
                  <a:schemeClr val="tx1"/>
                </a:solidFill>
              </a:rPr>
              <a:t> the son of Deuel;</a:t>
            </a:r>
            <a:r>
              <a:rPr lang="en-US" baseline="30000" dirty="0">
                <a:solidFill>
                  <a:schemeClr val="tx1"/>
                </a:solidFill>
              </a:rPr>
              <a:t>£</a:t>
            </a:r>
            <a:r>
              <a:rPr lang="en-US" dirty="0" smtClean="0">
                <a:solidFill>
                  <a:schemeClr val="tx1"/>
                </a:solidFill>
              </a:rPr>
              <a:t> </a:t>
            </a:r>
            <a:br>
              <a:rPr lang="en-US" dirty="0" smtClean="0">
                <a:solidFill>
                  <a:schemeClr val="tx1"/>
                </a:solidFill>
              </a:rPr>
            </a:br>
            <a:r>
              <a:rPr lang="en-US" baseline="30000" dirty="0" smtClean="0">
                <a:solidFill>
                  <a:schemeClr val="tx1"/>
                </a:solidFill>
              </a:rPr>
              <a:t>15</a:t>
            </a:r>
            <a:r>
              <a:rPr lang="en-US" dirty="0" smtClean="0">
                <a:solidFill>
                  <a:schemeClr val="tx1"/>
                </a:solidFill>
              </a:rPr>
              <a:t>from Naphtali, </a:t>
            </a:r>
            <a:r>
              <a:rPr lang="en-US" dirty="0" err="1" smtClean="0">
                <a:solidFill>
                  <a:schemeClr val="tx1"/>
                </a:solidFill>
              </a:rPr>
              <a:t>Ahira</a:t>
            </a:r>
            <a:r>
              <a:rPr lang="en-US" dirty="0" smtClean="0">
                <a:solidFill>
                  <a:schemeClr val="tx1"/>
                </a:solidFill>
              </a:rPr>
              <a:t> the son of </a:t>
            </a:r>
            <a:r>
              <a:rPr lang="en-US" dirty="0" err="1" smtClean="0">
                <a:solidFill>
                  <a:schemeClr val="tx1"/>
                </a:solidFill>
              </a:rPr>
              <a:t>Enan</a:t>
            </a:r>
            <a:r>
              <a:rPr lang="en-US" dirty="0" smtClean="0">
                <a:solidFill>
                  <a:schemeClr val="tx1"/>
                </a:solidFill>
              </a:rPr>
              <a:t>.” </a:t>
            </a:r>
            <a:br>
              <a:rPr lang="en-US" dirty="0" smtClean="0">
                <a:solidFill>
                  <a:schemeClr val="tx1"/>
                </a:solidFill>
              </a:rPr>
            </a:br>
            <a:r>
              <a:rPr lang="en-US" baseline="30000" dirty="0" smtClean="0">
                <a:solidFill>
                  <a:schemeClr val="tx1"/>
                </a:solidFill>
              </a:rPr>
              <a:t>16</a:t>
            </a:r>
            <a:r>
              <a:rPr lang="en-US" dirty="0" smtClean="0">
                <a:solidFill>
                  <a:schemeClr val="tx1"/>
                </a:solidFill>
              </a:rPr>
              <a:t>These </a:t>
            </a:r>
            <a:r>
              <a:rPr lang="en-US" i="1" dirty="0" smtClean="0">
                <a:solidFill>
                  <a:schemeClr val="tx1"/>
                </a:solidFill>
              </a:rPr>
              <a:t>were</a:t>
            </a:r>
            <a:r>
              <a:rPr lang="en-US" dirty="0" smtClean="0">
                <a:solidFill>
                  <a:schemeClr val="tx1"/>
                </a:solidFill>
              </a:rPr>
              <a:t> chosen from the congregation, leaders of their fathers’ tribes, heads of the divisions in Israel. </a:t>
            </a:r>
            <a:endParaRPr lang="en-US" dirty="0">
              <a:solidFill>
                <a:schemeClr val="tx1"/>
              </a:solidFill>
            </a:endParaRPr>
          </a:p>
        </p:txBody>
      </p:sp>
      <p:sp>
        <p:nvSpPr>
          <p:cNvPr id="3" name="Rounded Rectangle 2"/>
          <p:cNvSpPr/>
          <p:nvPr/>
        </p:nvSpPr>
        <p:spPr>
          <a:xfrm>
            <a:off x="1066800" y="152400"/>
            <a:ext cx="694944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5-15 The representatives of the twelve tribes and their names</a:t>
            </a:r>
            <a:endParaRPr lang="en-US" dirty="0">
              <a:solidFill>
                <a:schemeClr val="tx1"/>
              </a:solidFill>
            </a:endParaRPr>
          </a:p>
        </p:txBody>
      </p:sp>
      <p:sp>
        <p:nvSpPr>
          <p:cNvPr id="4" name="Rounded Rectangle 3"/>
          <p:cNvSpPr/>
          <p:nvPr/>
        </p:nvSpPr>
        <p:spPr>
          <a:xfrm>
            <a:off x="457200" y="5105400"/>
            <a:ext cx="832104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(Tyndale) </a:t>
            </a:r>
            <a:r>
              <a:rPr lang="en-US" dirty="0" smtClean="0">
                <a:solidFill>
                  <a:schemeClr val="tx1"/>
                </a:solidFill>
              </a:rPr>
              <a:t>“Most of the names are theophoric, that is they are compounds in which a name of God is used. Thus </a:t>
            </a:r>
            <a:r>
              <a:rPr lang="en-US" i="1" dirty="0" smtClean="0">
                <a:solidFill>
                  <a:schemeClr val="tx1"/>
                </a:solidFill>
              </a:rPr>
              <a:t>Elizur</a:t>
            </a:r>
            <a:r>
              <a:rPr lang="en-US" dirty="0" smtClean="0">
                <a:solidFill>
                  <a:schemeClr val="tx1"/>
                </a:solidFill>
              </a:rPr>
              <a:t> means ‘my God is a rock’. </a:t>
            </a:r>
            <a:r>
              <a:rPr lang="en-US" i="1" dirty="0" smtClean="0">
                <a:solidFill>
                  <a:schemeClr val="tx1"/>
                </a:solidFill>
              </a:rPr>
              <a:t>Shelumiel </a:t>
            </a:r>
            <a:r>
              <a:rPr lang="en-US" dirty="0" smtClean="0">
                <a:solidFill>
                  <a:schemeClr val="tx1"/>
                </a:solidFill>
              </a:rPr>
              <a:t>means ‘El [God] is my salvation’. </a:t>
            </a:r>
            <a:endParaRPr lang="en-US" dirty="0">
              <a:solidFill>
                <a:schemeClr val="tx1"/>
              </a:solidFill>
            </a:endParaRPr>
          </a:p>
        </p:txBody>
      </p:sp>
      <p:sp>
        <p:nvSpPr>
          <p:cNvPr id="5" name="Rounded Rectangle 4"/>
          <p:cNvSpPr/>
          <p:nvPr/>
        </p:nvSpPr>
        <p:spPr>
          <a:xfrm>
            <a:off x="0" y="6309360"/>
            <a:ext cx="896112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function of these leaders…is to lead the tribes, especially on the ma</a:t>
            </a:r>
            <a:r>
              <a:rPr lang="en-US" sz="1600" dirty="0" smtClean="0">
                <a:solidFill>
                  <a:schemeClr val="tx1"/>
                </a:solidFill>
              </a:rPr>
              <a:t>rch</a:t>
            </a:r>
            <a:r>
              <a:rPr lang="en-US" sz="1600" dirty="0">
                <a:solidFill>
                  <a:schemeClr val="tx1"/>
                </a:solidFill>
              </a:rPr>
              <a:t> </a:t>
            </a:r>
            <a:r>
              <a:rPr lang="en-US" sz="1600" dirty="0" smtClean="0">
                <a:solidFill>
                  <a:schemeClr val="tx1"/>
                </a:solidFill>
              </a:rPr>
              <a:t>to Canaan</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9144000" cy="2011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17</a:t>
            </a:r>
            <a:r>
              <a:rPr lang="en-US" dirty="0" smtClean="0">
                <a:solidFill>
                  <a:schemeClr val="tx1"/>
                </a:solidFill>
              </a:rPr>
              <a:t>Then Moses and Aaron took these men who had been mentioned by name, </a:t>
            </a:r>
            <a:br>
              <a:rPr lang="en-US" dirty="0" smtClean="0">
                <a:solidFill>
                  <a:schemeClr val="tx1"/>
                </a:solidFill>
              </a:rPr>
            </a:br>
            <a:r>
              <a:rPr lang="en-US" baseline="30000" dirty="0" smtClean="0">
                <a:solidFill>
                  <a:schemeClr val="tx1"/>
                </a:solidFill>
              </a:rPr>
              <a:t>18</a:t>
            </a:r>
            <a:r>
              <a:rPr lang="en-US" dirty="0" smtClean="0">
                <a:solidFill>
                  <a:schemeClr val="tx1"/>
                </a:solidFill>
              </a:rPr>
              <a:t>and they assembled all the congregation together on the first </a:t>
            </a:r>
            <a:r>
              <a:rPr lang="en-US" i="1" dirty="0" smtClean="0">
                <a:solidFill>
                  <a:schemeClr val="tx1"/>
                </a:solidFill>
              </a:rPr>
              <a:t>day</a:t>
            </a:r>
            <a:r>
              <a:rPr lang="en-US" dirty="0" smtClean="0">
                <a:solidFill>
                  <a:schemeClr val="tx1"/>
                </a:solidFill>
              </a:rPr>
              <a:t> of the second month; and they recited their ancestry by families, by their fathers’ houses, according to the number of names, from twenty years old and above, each one individually.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19</a:t>
            </a:r>
            <a:r>
              <a:rPr lang="en-US" dirty="0" smtClean="0">
                <a:solidFill>
                  <a:schemeClr val="tx1"/>
                </a:solidFill>
              </a:rPr>
              <a:t>As the Lord commanded Moses, so he numbered them in the Wilderness of Sinai.</a:t>
            </a:r>
            <a:r>
              <a:rPr lang="en-US" dirty="0" smtClean="0"/>
              <a:t> </a:t>
            </a:r>
            <a:endParaRPr lang="en-US" dirty="0">
              <a:solidFill>
                <a:schemeClr val="tx1"/>
              </a:solidFill>
            </a:endParaRPr>
          </a:p>
        </p:txBody>
      </p:sp>
      <p:sp>
        <p:nvSpPr>
          <p:cNvPr id="4" name="Rounded Rectangle 3"/>
          <p:cNvSpPr/>
          <p:nvPr/>
        </p:nvSpPr>
        <p:spPr>
          <a:xfrm>
            <a:off x="685800" y="5410200"/>
            <a:ext cx="777240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18  </a:t>
            </a:r>
            <a:r>
              <a:rPr lang="en-US" sz="1600" dirty="0" smtClean="0">
                <a:solidFill>
                  <a:schemeClr val="tx1"/>
                </a:solidFill>
              </a:rPr>
              <a:t>(last part) </a:t>
            </a:r>
            <a:r>
              <a:rPr lang="en-US" dirty="0" smtClean="0">
                <a:solidFill>
                  <a:schemeClr val="tx1"/>
                </a:solidFill>
              </a:rPr>
              <a:t>“from twenty years old and above”</a:t>
            </a:r>
          </a:p>
          <a:p>
            <a:pPr algn="ctr"/>
            <a:endParaRPr lang="en-US" dirty="0" smtClean="0">
              <a:solidFill>
                <a:schemeClr val="tx1"/>
              </a:solidFill>
            </a:endParaRPr>
          </a:p>
          <a:p>
            <a:pPr algn="ctr">
              <a:buFont typeface="Wingdings" pitchFamily="2" charset="2"/>
              <a:buChar char="§"/>
            </a:pPr>
            <a:r>
              <a:rPr lang="en-US" dirty="0" smtClean="0">
                <a:solidFill>
                  <a:schemeClr val="tx1"/>
                </a:solidFill>
              </a:rPr>
              <a:t>under 20 regarded as a member of his father’s house</a:t>
            </a:r>
            <a:endParaRPr lang="en-US" dirty="0">
              <a:solidFill>
                <a:schemeClr val="tx1"/>
              </a:solidFill>
            </a:endParaRPr>
          </a:p>
        </p:txBody>
      </p:sp>
      <p:sp>
        <p:nvSpPr>
          <p:cNvPr id="5" name="Rounded Rectangle 4"/>
          <p:cNvSpPr/>
          <p:nvPr/>
        </p:nvSpPr>
        <p:spPr>
          <a:xfrm>
            <a:off x="228600" y="3048000"/>
            <a:ext cx="86868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17 ‘Moses </a:t>
            </a:r>
            <a:r>
              <a:rPr lang="en-US" b="1" dirty="0" smtClean="0">
                <a:solidFill>
                  <a:schemeClr val="tx1"/>
                </a:solidFill>
              </a:rPr>
              <a:t>took </a:t>
            </a:r>
            <a:r>
              <a:rPr lang="en-US" dirty="0" smtClean="0">
                <a:solidFill>
                  <a:schemeClr val="tx1"/>
                </a:solidFill>
              </a:rPr>
              <a:t>these men’ “The verb indicates that the leaders fulfilled God’s command to number themselves with regard to their tribal connections.”</a:t>
            </a:r>
            <a:r>
              <a:rPr lang="en-US" sz="1600" dirty="0" smtClean="0">
                <a:solidFill>
                  <a:schemeClr val="tx1"/>
                </a:solidFill>
              </a:rPr>
              <a:t>(New Int. Com. OT)</a:t>
            </a:r>
            <a:endParaRPr lang="en-US" dirty="0">
              <a:solidFill>
                <a:schemeClr val="tx1"/>
              </a:solidFill>
            </a:endParaRPr>
          </a:p>
        </p:txBody>
      </p:sp>
      <p:sp>
        <p:nvSpPr>
          <p:cNvPr id="6" name="Rounded Rectangle 5"/>
          <p:cNvSpPr/>
          <p:nvPr/>
        </p:nvSpPr>
        <p:spPr>
          <a:xfrm>
            <a:off x="609600" y="4191000"/>
            <a:ext cx="804672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18 “they assembled all the congregation….the recited their ancestry…”</a:t>
            </a:r>
          </a:p>
          <a:p>
            <a:pPr algn="ctr"/>
            <a:endParaRPr lang="en-US" dirty="0" smtClean="0">
              <a:solidFill>
                <a:schemeClr val="tx1"/>
              </a:solidFill>
            </a:endParaRPr>
          </a:p>
          <a:p>
            <a:pPr marL="285750" indent="-285750" algn="ctr">
              <a:buFont typeface="Wingdings" panose="05000000000000000000" pitchFamily="2" charset="2"/>
              <a:buChar char="§"/>
            </a:pPr>
            <a:r>
              <a:rPr lang="en-US" dirty="0" smtClean="0">
                <a:solidFill>
                  <a:schemeClr val="tx1"/>
                </a:solidFill>
              </a:rPr>
              <a:t>The census was conducted in a systematic manner and in an orderly fashion</a:t>
            </a:r>
            <a:endParaRPr lang="en-US" dirty="0">
              <a:solidFill>
                <a:schemeClr val="tx1"/>
              </a:solidFill>
            </a:endParaRPr>
          </a:p>
        </p:txBody>
      </p:sp>
      <p:sp>
        <p:nvSpPr>
          <p:cNvPr id="7" name="Rounded Rectangle 6"/>
          <p:cNvSpPr/>
          <p:nvPr/>
        </p:nvSpPr>
        <p:spPr>
          <a:xfrm>
            <a:off x="2057400" y="152400"/>
            <a:ext cx="502920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v.17-19 The introduction to the census </a:t>
            </a:r>
          </a:p>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9144000" cy="1554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20</a:t>
            </a:r>
            <a:r>
              <a:rPr lang="en-US" dirty="0" smtClean="0">
                <a:solidFill>
                  <a:schemeClr val="tx1"/>
                </a:solidFill>
              </a:rPr>
              <a:t>Now the children of Reuben, Israel’s oldest son, their genealogies by their families, by their fathers’ house, according to the number of names, every male individually, from twenty years old and above, all who </a:t>
            </a:r>
            <a:r>
              <a:rPr lang="en-US" i="1" dirty="0" smtClean="0">
                <a:solidFill>
                  <a:schemeClr val="tx1"/>
                </a:solidFill>
              </a:rPr>
              <a:t>were able to</a:t>
            </a:r>
            <a:r>
              <a:rPr lang="en-US" dirty="0" smtClean="0">
                <a:solidFill>
                  <a:schemeClr val="tx1"/>
                </a:solidFill>
              </a:rPr>
              <a:t> go to war: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21</a:t>
            </a:r>
            <a:r>
              <a:rPr lang="en-US" dirty="0" smtClean="0">
                <a:solidFill>
                  <a:schemeClr val="tx1"/>
                </a:solidFill>
              </a:rPr>
              <a:t>those who were numbered of the tribe of Reuben </a:t>
            </a:r>
            <a:r>
              <a:rPr lang="en-US" i="1" dirty="0" smtClean="0">
                <a:solidFill>
                  <a:schemeClr val="tx1"/>
                </a:solidFill>
              </a:rPr>
              <a:t>were</a:t>
            </a:r>
            <a:r>
              <a:rPr lang="en-US" dirty="0" smtClean="0">
                <a:solidFill>
                  <a:schemeClr val="tx1"/>
                </a:solidFill>
              </a:rPr>
              <a:t> forty-six thousand five hundred. </a:t>
            </a:r>
            <a:endParaRPr lang="en-US" dirty="0">
              <a:solidFill>
                <a:schemeClr val="tx1"/>
              </a:solidFill>
            </a:endParaRPr>
          </a:p>
        </p:txBody>
      </p:sp>
      <p:sp>
        <p:nvSpPr>
          <p:cNvPr id="3" name="Rounded Rectangle 2"/>
          <p:cNvSpPr/>
          <p:nvPr/>
        </p:nvSpPr>
        <p:spPr>
          <a:xfrm>
            <a:off x="1295400" y="152400"/>
            <a:ext cx="6400800" cy="822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20-46 The results of the census—all the men twenty yrs. old or more who were able to go to war</a:t>
            </a:r>
            <a:endParaRPr lang="en-US" dirty="0">
              <a:solidFill>
                <a:schemeClr val="tx1"/>
              </a:solidFill>
            </a:endParaRPr>
          </a:p>
        </p:txBody>
      </p:sp>
      <p:sp>
        <p:nvSpPr>
          <p:cNvPr id="4" name="Rounded Rectangle 3"/>
          <p:cNvSpPr/>
          <p:nvPr/>
        </p:nvSpPr>
        <p:spPr>
          <a:xfrm>
            <a:off x="2331720" y="2971800"/>
            <a:ext cx="402336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Reuben—46,500 </a:t>
            </a:r>
          </a:p>
          <a:p>
            <a:pPr algn="ctr"/>
            <a:endParaRPr lang="en-US" dirty="0">
              <a:solidFill>
                <a:schemeClr val="tx1"/>
              </a:solidFill>
            </a:endParaRPr>
          </a:p>
        </p:txBody>
      </p:sp>
      <p:sp>
        <p:nvSpPr>
          <p:cNvPr id="5" name="Rectangle 4"/>
          <p:cNvSpPr/>
          <p:nvPr/>
        </p:nvSpPr>
        <p:spPr>
          <a:xfrm>
            <a:off x="0" y="4038600"/>
            <a:ext cx="9144000" cy="1554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r>
              <a:rPr lang="en-US" baseline="30000" dirty="0" smtClean="0">
                <a:solidFill>
                  <a:schemeClr val="tx1"/>
                </a:solidFill>
              </a:rPr>
              <a:t>22</a:t>
            </a:r>
            <a:r>
              <a:rPr lang="en-US" dirty="0" smtClean="0">
                <a:solidFill>
                  <a:schemeClr val="tx1"/>
                </a:solidFill>
              </a:rPr>
              <a:t>From the children of Simeon, their genealogies by their families, by their fathers’ house, of those who were numbered, according to the number of names, every male individually, from twenty years old and above, all who </a:t>
            </a:r>
            <a:r>
              <a:rPr lang="en-US" i="1" dirty="0" smtClean="0">
                <a:solidFill>
                  <a:schemeClr val="tx1"/>
                </a:solidFill>
              </a:rPr>
              <a:t>were able to</a:t>
            </a:r>
            <a:r>
              <a:rPr lang="en-US" dirty="0" smtClean="0">
                <a:solidFill>
                  <a:schemeClr val="tx1"/>
                </a:solidFill>
              </a:rPr>
              <a:t> go to war: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23</a:t>
            </a:r>
            <a:r>
              <a:rPr lang="en-US" dirty="0" smtClean="0">
                <a:solidFill>
                  <a:schemeClr val="tx1"/>
                </a:solidFill>
              </a:rPr>
              <a:t>those who were numbered of the tribe of Simeon </a:t>
            </a:r>
            <a:r>
              <a:rPr lang="en-US" i="1" dirty="0" smtClean="0">
                <a:solidFill>
                  <a:schemeClr val="tx1"/>
                </a:solidFill>
              </a:rPr>
              <a:t>were</a:t>
            </a:r>
            <a:r>
              <a:rPr lang="en-US" dirty="0" smtClean="0">
                <a:solidFill>
                  <a:schemeClr val="tx1"/>
                </a:solidFill>
              </a:rPr>
              <a:t> fifty-nine thousand three hundred. </a:t>
            </a:r>
          </a:p>
          <a:p>
            <a:pPr algn="ctr"/>
            <a:endParaRPr lang="en-US" dirty="0">
              <a:solidFill>
                <a:schemeClr val="tx1"/>
              </a:solidFill>
            </a:endParaRPr>
          </a:p>
        </p:txBody>
      </p:sp>
      <p:sp>
        <p:nvSpPr>
          <p:cNvPr id="6" name="Rounded Rectangle 5"/>
          <p:cNvSpPr/>
          <p:nvPr/>
        </p:nvSpPr>
        <p:spPr>
          <a:xfrm>
            <a:off x="2286000" y="5867400"/>
            <a:ext cx="411480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Simeon—59,300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554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24</a:t>
            </a:r>
            <a:r>
              <a:rPr lang="en-US" dirty="0" smtClean="0">
                <a:solidFill>
                  <a:schemeClr val="tx1"/>
                </a:solidFill>
              </a:rPr>
              <a:t>From the children of Gad, their genealogies by their families, by their fathers’ house, according to the number of names, from twenty years old and above, all who </a:t>
            </a:r>
            <a:r>
              <a:rPr lang="en-US" i="1" dirty="0" smtClean="0">
                <a:solidFill>
                  <a:schemeClr val="tx1"/>
                </a:solidFill>
              </a:rPr>
              <a:t>were able to</a:t>
            </a:r>
            <a:r>
              <a:rPr lang="en-US" dirty="0" smtClean="0">
                <a:solidFill>
                  <a:schemeClr val="tx1"/>
                </a:solidFill>
              </a:rPr>
              <a:t> go to war: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25</a:t>
            </a:r>
            <a:r>
              <a:rPr lang="en-US" dirty="0" smtClean="0">
                <a:solidFill>
                  <a:schemeClr val="tx1"/>
                </a:solidFill>
              </a:rPr>
              <a:t>those who were numbered of the tribe of Gad </a:t>
            </a:r>
            <a:r>
              <a:rPr lang="en-US" i="1" dirty="0" smtClean="0">
                <a:solidFill>
                  <a:schemeClr val="tx1"/>
                </a:solidFill>
              </a:rPr>
              <a:t>were</a:t>
            </a:r>
            <a:r>
              <a:rPr lang="en-US" dirty="0" smtClean="0">
                <a:solidFill>
                  <a:schemeClr val="tx1"/>
                </a:solidFill>
              </a:rPr>
              <a:t> forty-five thousand six hundred and fifty. </a:t>
            </a:r>
            <a:endParaRPr lang="en-US" dirty="0">
              <a:solidFill>
                <a:schemeClr val="tx1"/>
              </a:solidFill>
            </a:endParaRPr>
          </a:p>
        </p:txBody>
      </p:sp>
      <p:sp>
        <p:nvSpPr>
          <p:cNvPr id="4" name="Rectangle 3"/>
          <p:cNvSpPr/>
          <p:nvPr/>
        </p:nvSpPr>
        <p:spPr>
          <a:xfrm>
            <a:off x="0" y="3200400"/>
            <a:ext cx="9144000" cy="1463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26</a:t>
            </a:r>
            <a:r>
              <a:rPr lang="en-US" dirty="0" smtClean="0">
                <a:solidFill>
                  <a:schemeClr val="tx1"/>
                </a:solidFill>
              </a:rPr>
              <a:t>From the children of Judah, their genealogies by their families, by their fathers’ house, according to the number of names, from twenty years old and above, all who </a:t>
            </a:r>
            <a:r>
              <a:rPr lang="en-US" i="1" dirty="0" smtClean="0">
                <a:solidFill>
                  <a:schemeClr val="tx1"/>
                </a:solidFill>
              </a:rPr>
              <a:t>were able to</a:t>
            </a:r>
            <a:r>
              <a:rPr lang="en-US" dirty="0" smtClean="0">
                <a:solidFill>
                  <a:schemeClr val="tx1"/>
                </a:solidFill>
              </a:rPr>
              <a:t> go to war: </a:t>
            </a:r>
            <a:br>
              <a:rPr lang="en-US" dirty="0" smtClean="0">
                <a:solidFill>
                  <a:schemeClr val="tx1"/>
                </a:solidFill>
              </a:rPr>
            </a:br>
            <a:r>
              <a:rPr lang="en-US" baseline="30000" dirty="0" smtClean="0">
                <a:solidFill>
                  <a:schemeClr val="tx1"/>
                </a:solidFill>
              </a:rPr>
              <a:t>27</a:t>
            </a:r>
            <a:r>
              <a:rPr lang="en-US" dirty="0" smtClean="0">
                <a:solidFill>
                  <a:schemeClr val="tx1"/>
                </a:solidFill>
              </a:rPr>
              <a:t>those who were numbered of the tribe of Judah </a:t>
            </a:r>
            <a:r>
              <a:rPr lang="en-US" i="1" dirty="0" smtClean="0">
                <a:solidFill>
                  <a:schemeClr val="tx1"/>
                </a:solidFill>
              </a:rPr>
              <a:t>were</a:t>
            </a:r>
            <a:r>
              <a:rPr lang="en-US" dirty="0" smtClean="0">
                <a:solidFill>
                  <a:schemeClr val="tx1"/>
                </a:solidFill>
              </a:rPr>
              <a:t> seventy-four thousand six hundred.</a:t>
            </a:r>
            <a:r>
              <a:rPr lang="en-US" dirty="0" smtClean="0"/>
              <a:t> </a:t>
            </a:r>
            <a:endParaRPr lang="en-US" dirty="0">
              <a:solidFill>
                <a:schemeClr val="tx1"/>
              </a:solidFill>
            </a:endParaRPr>
          </a:p>
        </p:txBody>
      </p:sp>
      <p:sp>
        <p:nvSpPr>
          <p:cNvPr id="6" name="Rounded Rectangle 5"/>
          <p:cNvSpPr/>
          <p:nvPr/>
        </p:nvSpPr>
        <p:spPr>
          <a:xfrm>
            <a:off x="1981200" y="1981200"/>
            <a:ext cx="484632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Gad—45,650</a:t>
            </a:r>
            <a:endParaRPr lang="en-US" dirty="0">
              <a:solidFill>
                <a:schemeClr val="tx1"/>
              </a:solidFill>
            </a:endParaRPr>
          </a:p>
        </p:txBody>
      </p:sp>
      <p:sp>
        <p:nvSpPr>
          <p:cNvPr id="7" name="Rounded Rectangle 6"/>
          <p:cNvSpPr/>
          <p:nvPr/>
        </p:nvSpPr>
        <p:spPr>
          <a:xfrm>
            <a:off x="2194560" y="5004619"/>
            <a:ext cx="475488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Judah—74,600  </a:t>
            </a:r>
            <a:r>
              <a:rPr lang="en-US" sz="1600" dirty="0" smtClean="0">
                <a:solidFill>
                  <a:schemeClr val="tx1"/>
                </a:solidFill>
              </a:rPr>
              <a:t>(the largest) </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28</a:t>
            </a:r>
            <a:r>
              <a:rPr lang="en-US" dirty="0" smtClean="0">
                <a:solidFill>
                  <a:schemeClr val="tx1"/>
                </a:solidFill>
              </a:rPr>
              <a:t>From the children of Issachar, their genealogies by their families, by their fathers’ house, according to the number of names, from twenty years old and above, all who </a:t>
            </a:r>
            <a:r>
              <a:rPr lang="en-US" i="1" dirty="0" smtClean="0">
                <a:solidFill>
                  <a:schemeClr val="tx1"/>
                </a:solidFill>
              </a:rPr>
              <a:t>were able to</a:t>
            </a:r>
            <a:r>
              <a:rPr lang="en-US" dirty="0" smtClean="0">
                <a:solidFill>
                  <a:schemeClr val="tx1"/>
                </a:solidFill>
              </a:rPr>
              <a:t> go to war: </a:t>
            </a:r>
            <a:br>
              <a:rPr lang="en-US" dirty="0" smtClean="0">
                <a:solidFill>
                  <a:schemeClr val="tx1"/>
                </a:solidFill>
              </a:rPr>
            </a:br>
            <a:r>
              <a:rPr lang="en-US" baseline="30000" dirty="0" smtClean="0">
                <a:solidFill>
                  <a:schemeClr val="tx1"/>
                </a:solidFill>
              </a:rPr>
              <a:t>29</a:t>
            </a:r>
            <a:r>
              <a:rPr lang="en-US" dirty="0" smtClean="0">
                <a:solidFill>
                  <a:schemeClr val="tx1"/>
                </a:solidFill>
              </a:rPr>
              <a:t>those who were numbered of the tribe of Issachar </a:t>
            </a:r>
            <a:r>
              <a:rPr lang="en-US" i="1" dirty="0" smtClean="0">
                <a:solidFill>
                  <a:schemeClr val="tx1"/>
                </a:solidFill>
              </a:rPr>
              <a:t>were</a:t>
            </a:r>
            <a:r>
              <a:rPr lang="en-US" dirty="0" smtClean="0">
                <a:solidFill>
                  <a:schemeClr val="tx1"/>
                </a:solidFill>
              </a:rPr>
              <a:t> fifty-four thousand four hundred. </a:t>
            </a:r>
            <a:endParaRPr lang="en-US" dirty="0">
              <a:solidFill>
                <a:schemeClr val="tx1"/>
              </a:solidFill>
            </a:endParaRPr>
          </a:p>
        </p:txBody>
      </p:sp>
      <p:sp>
        <p:nvSpPr>
          <p:cNvPr id="3" name="Rectangle 2"/>
          <p:cNvSpPr/>
          <p:nvPr/>
        </p:nvSpPr>
        <p:spPr>
          <a:xfrm>
            <a:off x="0" y="2286000"/>
            <a:ext cx="91440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30</a:t>
            </a:r>
            <a:r>
              <a:rPr lang="en-US" dirty="0" smtClean="0">
                <a:solidFill>
                  <a:schemeClr val="tx1"/>
                </a:solidFill>
              </a:rPr>
              <a:t>From the children of Zebulun, their genealogies by their families, by their fathers’ house, according to the number of names, from twenty years old and above, all who </a:t>
            </a:r>
            <a:r>
              <a:rPr lang="en-US" i="1" dirty="0" smtClean="0">
                <a:solidFill>
                  <a:schemeClr val="tx1"/>
                </a:solidFill>
              </a:rPr>
              <a:t>were able to</a:t>
            </a:r>
            <a:r>
              <a:rPr lang="en-US" dirty="0" smtClean="0">
                <a:solidFill>
                  <a:schemeClr val="tx1"/>
                </a:solidFill>
              </a:rPr>
              <a:t> go to war: </a:t>
            </a:r>
            <a:br>
              <a:rPr lang="en-US" dirty="0" smtClean="0">
                <a:solidFill>
                  <a:schemeClr val="tx1"/>
                </a:solidFill>
              </a:rPr>
            </a:br>
            <a:r>
              <a:rPr lang="en-US" baseline="30000" dirty="0" smtClean="0">
                <a:solidFill>
                  <a:schemeClr val="tx1"/>
                </a:solidFill>
              </a:rPr>
              <a:t>31</a:t>
            </a:r>
            <a:r>
              <a:rPr lang="en-US" dirty="0" smtClean="0">
                <a:solidFill>
                  <a:schemeClr val="tx1"/>
                </a:solidFill>
              </a:rPr>
              <a:t>those who were numbered of the tribe of Zebulun </a:t>
            </a:r>
            <a:r>
              <a:rPr lang="en-US" i="1" dirty="0" smtClean="0">
                <a:solidFill>
                  <a:schemeClr val="tx1"/>
                </a:solidFill>
              </a:rPr>
              <a:t>were</a:t>
            </a:r>
            <a:r>
              <a:rPr lang="en-US" dirty="0" smtClean="0">
                <a:solidFill>
                  <a:schemeClr val="tx1"/>
                </a:solidFill>
              </a:rPr>
              <a:t> fifty-seven thousand four hundred. </a:t>
            </a:r>
            <a:endParaRPr lang="en-US" dirty="0">
              <a:solidFill>
                <a:schemeClr val="tx1"/>
              </a:solidFill>
            </a:endParaRPr>
          </a:p>
        </p:txBody>
      </p:sp>
      <p:sp>
        <p:nvSpPr>
          <p:cNvPr id="5" name="Rectangle 4"/>
          <p:cNvSpPr/>
          <p:nvPr/>
        </p:nvSpPr>
        <p:spPr>
          <a:xfrm>
            <a:off x="0" y="4495800"/>
            <a:ext cx="91440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32</a:t>
            </a:r>
            <a:r>
              <a:rPr lang="en-US" dirty="0" smtClean="0">
                <a:solidFill>
                  <a:schemeClr val="tx1"/>
                </a:solidFill>
              </a:rPr>
              <a:t>From the sons of Joseph, the children of Ephraim, their genealogies by their families, by their fathers’ house, according to the number of names, from twenty years old and above, all who </a:t>
            </a:r>
            <a:r>
              <a:rPr lang="en-US" i="1" dirty="0" smtClean="0">
                <a:solidFill>
                  <a:schemeClr val="tx1"/>
                </a:solidFill>
              </a:rPr>
              <a:t>were able to</a:t>
            </a:r>
            <a:r>
              <a:rPr lang="en-US" dirty="0" smtClean="0">
                <a:solidFill>
                  <a:schemeClr val="tx1"/>
                </a:solidFill>
              </a:rPr>
              <a:t> go to war: </a:t>
            </a:r>
            <a:br>
              <a:rPr lang="en-US" dirty="0" smtClean="0">
                <a:solidFill>
                  <a:schemeClr val="tx1"/>
                </a:solidFill>
              </a:rPr>
            </a:br>
            <a:r>
              <a:rPr lang="en-US" baseline="30000" dirty="0" smtClean="0">
                <a:solidFill>
                  <a:schemeClr val="tx1"/>
                </a:solidFill>
              </a:rPr>
              <a:t>33</a:t>
            </a:r>
            <a:r>
              <a:rPr lang="en-US" dirty="0" smtClean="0">
                <a:solidFill>
                  <a:schemeClr val="tx1"/>
                </a:solidFill>
              </a:rPr>
              <a:t>those who were numbered of the tribe of Ephraim </a:t>
            </a:r>
            <a:r>
              <a:rPr lang="en-US" i="1" dirty="0" smtClean="0">
                <a:solidFill>
                  <a:schemeClr val="tx1"/>
                </a:solidFill>
              </a:rPr>
              <a:t>were</a:t>
            </a:r>
            <a:r>
              <a:rPr lang="en-US" dirty="0" smtClean="0">
                <a:solidFill>
                  <a:schemeClr val="tx1"/>
                </a:solidFill>
              </a:rPr>
              <a:t> forty thousand five hundred. </a:t>
            </a:r>
            <a:endParaRPr lang="en-US" dirty="0">
              <a:solidFill>
                <a:schemeClr val="tx1"/>
              </a:solidFill>
            </a:endParaRPr>
          </a:p>
        </p:txBody>
      </p:sp>
      <p:sp>
        <p:nvSpPr>
          <p:cNvPr id="6" name="Rounded Rectangle 5"/>
          <p:cNvSpPr/>
          <p:nvPr/>
        </p:nvSpPr>
        <p:spPr>
          <a:xfrm>
            <a:off x="2286000" y="1524000"/>
            <a:ext cx="429768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Issachar—54,400 </a:t>
            </a:r>
            <a:endParaRPr lang="en-US" dirty="0">
              <a:solidFill>
                <a:schemeClr val="tx1"/>
              </a:solidFill>
            </a:endParaRPr>
          </a:p>
        </p:txBody>
      </p:sp>
      <p:sp>
        <p:nvSpPr>
          <p:cNvPr id="7" name="Rounded Rectangle 6"/>
          <p:cNvSpPr/>
          <p:nvPr/>
        </p:nvSpPr>
        <p:spPr>
          <a:xfrm>
            <a:off x="2286000" y="3733800"/>
            <a:ext cx="448056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Zebulon—57,400 </a:t>
            </a:r>
            <a:endParaRPr lang="en-US" dirty="0">
              <a:solidFill>
                <a:schemeClr val="tx1"/>
              </a:solidFill>
            </a:endParaRPr>
          </a:p>
        </p:txBody>
      </p:sp>
      <p:sp>
        <p:nvSpPr>
          <p:cNvPr id="8" name="Rounded Rectangle 7"/>
          <p:cNvSpPr/>
          <p:nvPr/>
        </p:nvSpPr>
        <p:spPr>
          <a:xfrm>
            <a:off x="2286000" y="5943600"/>
            <a:ext cx="4663440" cy="64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Ephraim—40,500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34</a:t>
            </a:r>
            <a:r>
              <a:rPr lang="en-US" dirty="0" smtClean="0">
                <a:solidFill>
                  <a:schemeClr val="tx1"/>
                </a:solidFill>
              </a:rPr>
              <a:t>From the children of Manasseh, their genealogies by their families, by their fathers’ house, according to the number of names, from twenty years old and above, all who </a:t>
            </a:r>
            <a:r>
              <a:rPr lang="en-US" i="1" dirty="0" smtClean="0">
                <a:solidFill>
                  <a:schemeClr val="tx1"/>
                </a:solidFill>
              </a:rPr>
              <a:t>were able to</a:t>
            </a:r>
            <a:r>
              <a:rPr lang="en-US" dirty="0" smtClean="0">
                <a:solidFill>
                  <a:schemeClr val="tx1"/>
                </a:solidFill>
              </a:rPr>
              <a:t> go to war: </a:t>
            </a:r>
            <a:br>
              <a:rPr lang="en-US" dirty="0" smtClean="0">
                <a:solidFill>
                  <a:schemeClr val="tx1"/>
                </a:solidFill>
              </a:rPr>
            </a:br>
            <a:r>
              <a:rPr lang="en-US" baseline="30000" dirty="0" smtClean="0">
                <a:solidFill>
                  <a:schemeClr val="tx1"/>
                </a:solidFill>
              </a:rPr>
              <a:t>35</a:t>
            </a:r>
            <a:r>
              <a:rPr lang="en-US" dirty="0" smtClean="0">
                <a:solidFill>
                  <a:schemeClr val="tx1"/>
                </a:solidFill>
              </a:rPr>
              <a:t>those who were numbered of the tribe of Manasseh </a:t>
            </a:r>
            <a:r>
              <a:rPr lang="en-US" i="1" dirty="0" smtClean="0">
                <a:solidFill>
                  <a:schemeClr val="tx1"/>
                </a:solidFill>
              </a:rPr>
              <a:t>were</a:t>
            </a:r>
            <a:r>
              <a:rPr lang="en-US" dirty="0" smtClean="0">
                <a:solidFill>
                  <a:schemeClr val="tx1"/>
                </a:solidFill>
              </a:rPr>
              <a:t> thirty-two thousand two hundred. </a:t>
            </a:r>
            <a:endParaRPr lang="en-US" dirty="0">
              <a:solidFill>
                <a:schemeClr val="tx1"/>
              </a:solidFill>
            </a:endParaRPr>
          </a:p>
        </p:txBody>
      </p:sp>
      <p:sp>
        <p:nvSpPr>
          <p:cNvPr id="3" name="Rectangle 2"/>
          <p:cNvSpPr/>
          <p:nvPr/>
        </p:nvSpPr>
        <p:spPr>
          <a:xfrm>
            <a:off x="0" y="2362200"/>
            <a:ext cx="91440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36</a:t>
            </a:r>
            <a:r>
              <a:rPr lang="en-US" dirty="0" smtClean="0">
                <a:solidFill>
                  <a:schemeClr val="tx1"/>
                </a:solidFill>
              </a:rPr>
              <a:t>From the children of Benjamin, their genealogies by their families, by their fathers’ house, according to the number of names, from twenty years old and above, all who </a:t>
            </a:r>
            <a:r>
              <a:rPr lang="en-US" i="1" dirty="0" smtClean="0">
                <a:solidFill>
                  <a:schemeClr val="tx1"/>
                </a:solidFill>
              </a:rPr>
              <a:t>were able to</a:t>
            </a:r>
            <a:r>
              <a:rPr lang="en-US" dirty="0" smtClean="0">
                <a:solidFill>
                  <a:schemeClr val="tx1"/>
                </a:solidFill>
              </a:rPr>
              <a:t> go to war: </a:t>
            </a:r>
            <a:br>
              <a:rPr lang="en-US" dirty="0" smtClean="0">
                <a:solidFill>
                  <a:schemeClr val="tx1"/>
                </a:solidFill>
              </a:rPr>
            </a:br>
            <a:r>
              <a:rPr lang="en-US" baseline="30000" dirty="0" smtClean="0">
                <a:solidFill>
                  <a:schemeClr val="tx1"/>
                </a:solidFill>
              </a:rPr>
              <a:t>37</a:t>
            </a:r>
            <a:r>
              <a:rPr lang="en-US" dirty="0" smtClean="0">
                <a:solidFill>
                  <a:schemeClr val="tx1"/>
                </a:solidFill>
              </a:rPr>
              <a:t>those who were numbered of the tribe of Benjamin </a:t>
            </a:r>
            <a:r>
              <a:rPr lang="en-US" i="1" dirty="0" smtClean="0">
                <a:solidFill>
                  <a:schemeClr val="tx1"/>
                </a:solidFill>
              </a:rPr>
              <a:t>were</a:t>
            </a:r>
            <a:r>
              <a:rPr lang="en-US" dirty="0" smtClean="0">
                <a:solidFill>
                  <a:schemeClr val="tx1"/>
                </a:solidFill>
              </a:rPr>
              <a:t> thirty-five thousand four hundred. </a:t>
            </a:r>
            <a:endParaRPr lang="en-US" dirty="0">
              <a:solidFill>
                <a:schemeClr val="tx1"/>
              </a:solidFill>
            </a:endParaRPr>
          </a:p>
        </p:txBody>
      </p:sp>
      <p:sp>
        <p:nvSpPr>
          <p:cNvPr id="5" name="Rectangle 4"/>
          <p:cNvSpPr/>
          <p:nvPr/>
        </p:nvSpPr>
        <p:spPr>
          <a:xfrm>
            <a:off x="0" y="4724400"/>
            <a:ext cx="91440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38</a:t>
            </a:r>
            <a:r>
              <a:rPr lang="en-US" dirty="0" smtClean="0">
                <a:solidFill>
                  <a:schemeClr val="tx1"/>
                </a:solidFill>
              </a:rPr>
              <a:t>From the children of Dan, their genealogies by their families, by their fathers’ house, according to the number of names, from twenty years old and above, all who </a:t>
            </a:r>
            <a:r>
              <a:rPr lang="en-US" i="1" dirty="0" smtClean="0">
                <a:solidFill>
                  <a:schemeClr val="tx1"/>
                </a:solidFill>
              </a:rPr>
              <a:t>were able to</a:t>
            </a:r>
            <a:r>
              <a:rPr lang="en-US" dirty="0" smtClean="0">
                <a:solidFill>
                  <a:schemeClr val="tx1"/>
                </a:solidFill>
              </a:rPr>
              <a:t> go to war: </a:t>
            </a:r>
            <a:br>
              <a:rPr lang="en-US" dirty="0" smtClean="0">
                <a:solidFill>
                  <a:schemeClr val="tx1"/>
                </a:solidFill>
              </a:rPr>
            </a:br>
            <a:r>
              <a:rPr lang="en-US" baseline="30000" dirty="0" smtClean="0">
                <a:solidFill>
                  <a:schemeClr val="tx1"/>
                </a:solidFill>
              </a:rPr>
              <a:t>39</a:t>
            </a:r>
            <a:r>
              <a:rPr lang="en-US" dirty="0" smtClean="0">
                <a:solidFill>
                  <a:schemeClr val="tx1"/>
                </a:solidFill>
              </a:rPr>
              <a:t>those who were numbered of the tribe of Dan </a:t>
            </a:r>
            <a:r>
              <a:rPr lang="en-US" i="1" dirty="0" smtClean="0">
                <a:solidFill>
                  <a:schemeClr val="tx1"/>
                </a:solidFill>
              </a:rPr>
              <a:t>were</a:t>
            </a:r>
            <a:r>
              <a:rPr lang="en-US" dirty="0" smtClean="0">
                <a:solidFill>
                  <a:schemeClr val="tx1"/>
                </a:solidFill>
              </a:rPr>
              <a:t> sixty-two thousand seven hundred. </a:t>
            </a:r>
            <a:endParaRPr lang="en-US" dirty="0">
              <a:solidFill>
                <a:schemeClr val="tx1"/>
              </a:solidFill>
            </a:endParaRPr>
          </a:p>
        </p:txBody>
      </p:sp>
      <p:sp>
        <p:nvSpPr>
          <p:cNvPr id="6" name="Rounded Rectangle 5"/>
          <p:cNvSpPr/>
          <p:nvPr/>
        </p:nvSpPr>
        <p:spPr>
          <a:xfrm>
            <a:off x="1295400" y="1295400"/>
            <a:ext cx="64008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Manasseh—32,200</a:t>
            </a:r>
          </a:p>
          <a:p>
            <a:pPr algn="ctr"/>
            <a:r>
              <a:rPr lang="en-US" dirty="0" smtClean="0">
                <a:solidFill>
                  <a:schemeClr val="tx1"/>
                </a:solidFill>
              </a:rPr>
              <a:t>Smallest of the tribes, but will grow the most when another census is taken of the new generation [Ch. 26] </a:t>
            </a:r>
            <a:endParaRPr lang="en-US" dirty="0">
              <a:solidFill>
                <a:schemeClr val="tx1"/>
              </a:solidFill>
            </a:endParaRPr>
          </a:p>
        </p:txBody>
      </p:sp>
      <p:sp>
        <p:nvSpPr>
          <p:cNvPr id="7" name="Rounded Rectangle 6"/>
          <p:cNvSpPr/>
          <p:nvPr/>
        </p:nvSpPr>
        <p:spPr>
          <a:xfrm>
            <a:off x="2438400" y="3810000"/>
            <a:ext cx="402336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Benjamin—35,400  </a:t>
            </a:r>
            <a:endParaRPr lang="en-US" dirty="0">
              <a:solidFill>
                <a:schemeClr val="tx1"/>
              </a:solidFill>
            </a:endParaRPr>
          </a:p>
        </p:txBody>
      </p:sp>
      <p:sp>
        <p:nvSpPr>
          <p:cNvPr id="8" name="Rounded Rectangle 7"/>
          <p:cNvSpPr/>
          <p:nvPr/>
        </p:nvSpPr>
        <p:spPr>
          <a:xfrm>
            <a:off x="2514600" y="6172200"/>
            <a:ext cx="411480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Dan—62,700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914400"/>
            <a:ext cx="749808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Exodus 19: 1—Israel comes to Mt. Sinai</a:t>
            </a:r>
          </a:p>
          <a:p>
            <a:pPr algn="ctr"/>
            <a:r>
              <a:rPr lang="en-US" dirty="0" smtClean="0">
                <a:solidFill>
                  <a:schemeClr val="tx1"/>
                </a:solidFill>
              </a:rPr>
              <a:t>1</a:t>
            </a:r>
            <a:r>
              <a:rPr lang="en-US" baseline="30000" dirty="0" smtClean="0">
                <a:solidFill>
                  <a:schemeClr val="tx1"/>
                </a:solidFill>
              </a:rPr>
              <a:t>st</a:t>
            </a:r>
            <a:r>
              <a:rPr lang="en-US" dirty="0" smtClean="0">
                <a:solidFill>
                  <a:schemeClr val="tx1"/>
                </a:solidFill>
              </a:rPr>
              <a:t> day of the 3</a:t>
            </a:r>
            <a:r>
              <a:rPr lang="en-US" baseline="30000" dirty="0" smtClean="0">
                <a:solidFill>
                  <a:schemeClr val="tx1"/>
                </a:solidFill>
              </a:rPr>
              <a:t>rd</a:t>
            </a:r>
            <a:r>
              <a:rPr lang="en-US" dirty="0" smtClean="0">
                <a:solidFill>
                  <a:schemeClr val="tx1"/>
                </a:solidFill>
              </a:rPr>
              <a:t> month after leaving Egypt…where they stayed almost a year</a:t>
            </a:r>
            <a:endParaRPr lang="en-US" dirty="0">
              <a:solidFill>
                <a:schemeClr val="tx1"/>
              </a:solidFill>
            </a:endParaRPr>
          </a:p>
        </p:txBody>
      </p:sp>
      <p:sp>
        <p:nvSpPr>
          <p:cNvPr id="5" name="Rounded Rectangle 4"/>
          <p:cNvSpPr/>
          <p:nvPr/>
        </p:nvSpPr>
        <p:spPr>
          <a:xfrm>
            <a:off x="1219200" y="152400"/>
            <a:ext cx="597408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smtClean="0">
              <a:solidFill>
                <a:schemeClr val="tx1"/>
              </a:solidFill>
            </a:endParaRPr>
          </a:p>
          <a:p>
            <a:pPr algn="ctr"/>
            <a:r>
              <a:rPr lang="en-US" smtClean="0">
                <a:solidFill>
                  <a:schemeClr val="tx1"/>
                </a:solidFill>
              </a:rPr>
              <a:t> </a:t>
            </a:r>
            <a:r>
              <a:rPr lang="en-US" dirty="0" smtClean="0">
                <a:solidFill>
                  <a:schemeClr val="tx1"/>
                </a:solidFill>
              </a:rPr>
              <a:t>Exodus 19 through Numbers 10:10 —</a:t>
            </a:r>
            <a:r>
              <a:rPr lang="en-US" b="1" dirty="0" smtClean="0">
                <a:solidFill>
                  <a:schemeClr val="tx1"/>
                </a:solidFill>
              </a:rPr>
              <a:t>while Israel is at Sinai</a:t>
            </a:r>
            <a:r>
              <a:rPr lang="en-US" dirty="0" smtClean="0">
                <a:solidFill>
                  <a:schemeClr val="tx1"/>
                </a:solidFill>
              </a:rPr>
              <a:t>…</a:t>
            </a:r>
          </a:p>
          <a:p>
            <a:pPr algn="ctr"/>
            <a:endParaRPr lang="en-US" dirty="0" smtClean="0">
              <a:solidFill>
                <a:schemeClr val="tx1"/>
              </a:solidFill>
            </a:endParaRPr>
          </a:p>
          <a:p>
            <a:pPr algn="ctr"/>
            <a:endParaRPr lang="en-US" dirty="0">
              <a:solidFill>
                <a:schemeClr val="tx1"/>
              </a:solidFill>
            </a:endParaRPr>
          </a:p>
        </p:txBody>
      </p:sp>
      <p:sp>
        <p:nvSpPr>
          <p:cNvPr id="6" name="Rounded Rectangle 5"/>
          <p:cNvSpPr/>
          <p:nvPr/>
        </p:nvSpPr>
        <p:spPr>
          <a:xfrm>
            <a:off x="304800" y="2286000"/>
            <a:ext cx="731520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Exodus 40:1—The tabernacle set up </a:t>
            </a:r>
          </a:p>
          <a:p>
            <a:pPr algn="ctr"/>
            <a:r>
              <a:rPr lang="en-US" dirty="0" smtClean="0">
                <a:solidFill>
                  <a:schemeClr val="tx1"/>
                </a:solidFill>
              </a:rPr>
              <a:t>1</a:t>
            </a:r>
            <a:r>
              <a:rPr lang="en-US" baseline="30000" dirty="0" smtClean="0">
                <a:solidFill>
                  <a:schemeClr val="tx1"/>
                </a:solidFill>
              </a:rPr>
              <a:t>st</a:t>
            </a:r>
            <a:r>
              <a:rPr lang="en-US" dirty="0" smtClean="0">
                <a:solidFill>
                  <a:schemeClr val="tx1"/>
                </a:solidFill>
              </a:rPr>
              <a:t> day of the 1</a:t>
            </a:r>
            <a:r>
              <a:rPr lang="en-US" baseline="30000" dirty="0" smtClean="0">
                <a:solidFill>
                  <a:schemeClr val="tx1"/>
                </a:solidFill>
              </a:rPr>
              <a:t>st</a:t>
            </a:r>
            <a:r>
              <a:rPr lang="en-US" dirty="0" smtClean="0">
                <a:solidFill>
                  <a:schemeClr val="tx1"/>
                </a:solidFill>
              </a:rPr>
              <a:t> month of the 2</a:t>
            </a:r>
            <a:r>
              <a:rPr lang="en-US" baseline="30000" dirty="0" smtClean="0">
                <a:solidFill>
                  <a:schemeClr val="tx1"/>
                </a:solidFill>
              </a:rPr>
              <a:t>nd</a:t>
            </a:r>
            <a:r>
              <a:rPr lang="en-US" dirty="0" smtClean="0">
                <a:solidFill>
                  <a:schemeClr val="tx1"/>
                </a:solidFill>
              </a:rPr>
              <a:t> year after leaving Egypt</a:t>
            </a:r>
            <a:endParaRPr lang="en-US" dirty="0">
              <a:solidFill>
                <a:schemeClr val="tx1"/>
              </a:solidFill>
            </a:endParaRPr>
          </a:p>
        </p:txBody>
      </p:sp>
      <p:sp>
        <p:nvSpPr>
          <p:cNvPr id="7" name="Rounded Rectangle 6"/>
          <p:cNvSpPr/>
          <p:nvPr/>
        </p:nvSpPr>
        <p:spPr>
          <a:xfrm>
            <a:off x="304800" y="3429000"/>
            <a:ext cx="5943600" cy="655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Leviticus 1—27</a:t>
            </a:r>
          </a:p>
          <a:p>
            <a:pPr algn="ctr"/>
            <a:r>
              <a:rPr lang="en-US" dirty="0" smtClean="0">
                <a:solidFill>
                  <a:schemeClr val="tx1"/>
                </a:solidFill>
              </a:rPr>
              <a:t>At the foot of Mt. Sinai receiving God’s instructions </a:t>
            </a:r>
            <a:endParaRPr lang="en-US" dirty="0">
              <a:solidFill>
                <a:schemeClr val="tx1"/>
              </a:solidFill>
            </a:endParaRPr>
          </a:p>
        </p:txBody>
      </p:sp>
      <p:sp>
        <p:nvSpPr>
          <p:cNvPr id="8" name="Rounded Rectangle 7"/>
          <p:cNvSpPr/>
          <p:nvPr/>
        </p:nvSpPr>
        <p:spPr>
          <a:xfrm>
            <a:off x="365760" y="5670755"/>
            <a:ext cx="768096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Numbers 10: 11—Israel leaves Sinai </a:t>
            </a:r>
          </a:p>
          <a:p>
            <a:pPr algn="ctr"/>
            <a:r>
              <a:rPr lang="en-US" dirty="0" smtClean="0">
                <a:solidFill>
                  <a:schemeClr val="tx1"/>
                </a:solidFill>
              </a:rPr>
              <a:t>20</a:t>
            </a:r>
            <a:r>
              <a:rPr lang="en-US" baseline="30000" dirty="0" smtClean="0">
                <a:solidFill>
                  <a:schemeClr val="tx1"/>
                </a:solidFill>
              </a:rPr>
              <a:t>th</a:t>
            </a:r>
            <a:r>
              <a:rPr lang="en-US" dirty="0" smtClean="0">
                <a:solidFill>
                  <a:schemeClr val="tx1"/>
                </a:solidFill>
              </a:rPr>
              <a:t> day of the 2</a:t>
            </a:r>
            <a:r>
              <a:rPr lang="en-US" baseline="30000" dirty="0" smtClean="0">
                <a:solidFill>
                  <a:schemeClr val="tx1"/>
                </a:solidFill>
              </a:rPr>
              <a:t>nd</a:t>
            </a:r>
            <a:r>
              <a:rPr lang="en-US" dirty="0" smtClean="0">
                <a:solidFill>
                  <a:schemeClr val="tx1"/>
                </a:solidFill>
              </a:rPr>
              <a:t> month of the 2</a:t>
            </a:r>
            <a:r>
              <a:rPr lang="en-US" baseline="30000" dirty="0" smtClean="0">
                <a:solidFill>
                  <a:schemeClr val="tx1"/>
                </a:solidFill>
              </a:rPr>
              <a:t>nd</a:t>
            </a:r>
            <a:r>
              <a:rPr lang="en-US" dirty="0" smtClean="0">
                <a:solidFill>
                  <a:schemeClr val="tx1"/>
                </a:solidFill>
              </a:rPr>
              <a:t> year after leaving Egypt</a:t>
            </a:r>
            <a:endParaRPr lang="en-US" dirty="0">
              <a:solidFill>
                <a:schemeClr val="tx1"/>
              </a:solidFill>
            </a:endParaRPr>
          </a:p>
        </p:txBody>
      </p:sp>
      <p:sp>
        <p:nvSpPr>
          <p:cNvPr id="20" name="Rounded Rectangle 19"/>
          <p:cNvSpPr/>
          <p:nvPr/>
        </p:nvSpPr>
        <p:spPr>
          <a:xfrm>
            <a:off x="304800" y="4495800"/>
            <a:ext cx="758952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Numbers 1:1</a:t>
            </a:r>
          </a:p>
          <a:p>
            <a:pPr algn="ctr"/>
            <a:r>
              <a:rPr lang="en-US" dirty="0" smtClean="0">
                <a:solidFill>
                  <a:schemeClr val="tx1"/>
                </a:solidFill>
              </a:rPr>
              <a:t>1</a:t>
            </a:r>
            <a:r>
              <a:rPr lang="en-US" baseline="30000" dirty="0" smtClean="0">
                <a:solidFill>
                  <a:schemeClr val="tx1"/>
                </a:solidFill>
              </a:rPr>
              <a:t>st</a:t>
            </a:r>
            <a:r>
              <a:rPr lang="en-US" dirty="0" smtClean="0">
                <a:solidFill>
                  <a:schemeClr val="tx1"/>
                </a:solidFill>
              </a:rPr>
              <a:t> day of the 2</a:t>
            </a:r>
            <a:r>
              <a:rPr lang="en-US" baseline="30000" dirty="0" smtClean="0">
                <a:solidFill>
                  <a:schemeClr val="tx1"/>
                </a:solidFill>
              </a:rPr>
              <a:t>nd</a:t>
            </a:r>
            <a:r>
              <a:rPr lang="en-US" dirty="0" smtClean="0">
                <a:solidFill>
                  <a:schemeClr val="tx1"/>
                </a:solidFill>
              </a:rPr>
              <a:t> month of the 2</a:t>
            </a:r>
            <a:r>
              <a:rPr lang="en-US" baseline="30000" dirty="0" smtClean="0">
                <a:solidFill>
                  <a:schemeClr val="tx1"/>
                </a:solidFill>
              </a:rPr>
              <a:t>nd</a:t>
            </a:r>
            <a:r>
              <a:rPr lang="en-US" dirty="0" smtClean="0">
                <a:solidFill>
                  <a:schemeClr val="tx1"/>
                </a:solidFill>
              </a:rPr>
              <a:t> year after leaving Egypt</a:t>
            </a:r>
          </a:p>
          <a:p>
            <a:pPr algn="ctr"/>
            <a:r>
              <a:rPr lang="en-US" dirty="0" smtClean="0">
                <a:solidFill>
                  <a:schemeClr val="tx1"/>
                </a:solidFill>
              </a:rPr>
              <a:t>Census taken</a:t>
            </a:r>
            <a:endParaRPr lang="en-US" dirty="0">
              <a:solidFill>
                <a:schemeClr val="tx1"/>
              </a:solidFill>
            </a:endParaRPr>
          </a:p>
        </p:txBody>
      </p:sp>
      <p:sp>
        <p:nvSpPr>
          <p:cNvPr id="55" name="Down Arrow 54"/>
          <p:cNvSpPr/>
          <p:nvPr/>
        </p:nvSpPr>
        <p:spPr>
          <a:xfrm>
            <a:off x="4495800" y="5410200"/>
            <a:ext cx="91440" cy="4572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a:off x="4495800" y="1676400"/>
            <a:ext cx="91440" cy="64008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629400" y="3429000"/>
            <a:ext cx="1188720" cy="64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Month</a:t>
            </a:r>
            <a:endParaRPr lang="en-US" dirty="0">
              <a:solidFill>
                <a:schemeClr val="tx1"/>
              </a:solidFill>
            </a:endParaRPr>
          </a:p>
        </p:txBody>
      </p:sp>
      <p:sp>
        <p:nvSpPr>
          <p:cNvPr id="13" name="Down Arrow 12"/>
          <p:cNvSpPr/>
          <p:nvPr/>
        </p:nvSpPr>
        <p:spPr>
          <a:xfrm>
            <a:off x="7086600" y="4038600"/>
            <a:ext cx="9144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7086600" y="2971800"/>
            <a:ext cx="9144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553200" y="1828800"/>
            <a:ext cx="1249680" cy="289560"/>
          </a:xfrm>
          <a:prstGeom prst="roundRect">
            <a:avLst>
              <a:gd name="adj" fmla="val 280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10 months</a:t>
            </a:r>
            <a:endParaRPr lang="en-US" dirty="0">
              <a:solidFill>
                <a:schemeClr val="tx1"/>
              </a:solidFill>
            </a:endParaRPr>
          </a:p>
        </p:txBody>
      </p:sp>
      <p:sp>
        <p:nvSpPr>
          <p:cNvPr id="16" name="Up Arrow 15"/>
          <p:cNvSpPr/>
          <p:nvPr/>
        </p:nvSpPr>
        <p:spPr>
          <a:xfrm>
            <a:off x="7086600" y="1600200"/>
            <a:ext cx="76200" cy="18288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086600" y="2133600"/>
            <a:ext cx="91440" cy="182880"/>
          </a:xfrm>
          <a:prstGeom prst="downArrow">
            <a:avLst>
              <a:gd name="adj1" fmla="val 442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696200" y="2286000"/>
            <a:ext cx="137160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Num.7-9:15</a:t>
            </a:r>
            <a:endParaRPr lang="en-US" dirty="0">
              <a:solidFill>
                <a:schemeClr val="tx1"/>
              </a:solidFill>
            </a:endParaRPr>
          </a:p>
        </p:txBody>
      </p:sp>
      <p:cxnSp>
        <p:nvCxnSpPr>
          <p:cNvPr id="21" name="Straight Connector 20"/>
          <p:cNvCxnSpPr/>
          <p:nvPr/>
        </p:nvCxnSpPr>
        <p:spPr>
          <a:xfrm flipH="1" flipV="1">
            <a:off x="5715000" y="2514600"/>
            <a:ext cx="2133600" cy="152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20" grpId="0" animBg="1"/>
      <p:bldP spid="55" grpId="0" animBg="1"/>
      <p:bldP spid="58" grpId="0" animBg="1"/>
      <p:bldP spid="12" grpId="0" animBg="1"/>
      <p:bldP spid="13" grpId="0" animBg="1"/>
      <p:bldP spid="15" grpId="0" animBg="1"/>
      <p:bldP spid="14" grpId="0" animBg="1"/>
      <p:bldP spid="16" grpId="0" animBg="1"/>
      <p:bldP spid="18"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37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40</a:t>
            </a:r>
            <a:r>
              <a:rPr lang="en-US" dirty="0" smtClean="0">
                <a:solidFill>
                  <a:schemeClr val="tx1"/>
                </a:solidFill>
              </a:rPr>
              <a:t>From the children of Asher, their genealogies by their families, by their fathers’ house, according to the number of names, from twenty years old and above, all who </a:t>
            </a:r>
            <a:r>
              <a:rPr lang="en-US" i="1" dirty="0" smtClean="0">
                <a:solidFill>
                  <a:schemeClr val="tx1"/>
                </a:solidFill>
              </a:rPr>
              <a:t>were able to</a:t>
            </a:r>
            <a:r>
              <a:rPr lang="en-US" dirty="0" smtClean="0">
                <a:solidFill>
                  <a:schemeClr val="tx1"/>
                </a:solidFill>
              </a:rPr>
              <a:t> go to war: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41</a:t>
            </a:r>
            <a:r>
              <a:rPr lang="en-US" dirty="0" smtClean="0">
                <a:solidFill>
                  <a:schemeClr val="tx1"/>
                </a:solidFill>
              </a:rPr>
              <a:t>those who were numbered of the tribe of Asher </a:t>
            </a:r>
            <a:r>
              <a:rPr lang="en-US" i="1" dirty="0" smtClean="0">
                <a:solidFill>
                  <a:schemeClr val="tx1"/>
                </a:solidFill>
              </a:rPr>
              <a:t>were</a:t>
            </a:r>
            <a:r>
              <a:rPr lang="en-US" dirty="0" smtClean="0">
                <a:solidFill>
                  <a:schemeClr val="tx1"/>
                </a:solidFill>
              </a:rPr>
              <a:t> forty-one thousand five hundred. </a:t>
            </a:r>
            <a:endParaRPr lang="en-US" dirty="0">
              <a:solidFill>
                <a:schemeClr val="tx1"/>
              </a:solidFill>
            </a:endParaRPr>
          </a:p>
        </p:txBody>
      </p:sp>
      <p:sp>
        <p:nvSpPr>
          <p:cNvPr id="3" name="Rectangle 2"/>
          <p:cNvSpPr/>
          <p:nvPr/>
        </p:nvSpPr>
        <p:spPr>
          <a:xfrm>
            <a:off x="0" y="3733800"/>
            <a:ext cx="9144000" cy="1554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42</a:t>
            </a:r>
            <a:r>
              <a:rPr lang="en-US" dirty="0" smtClean="0">
                <a:solidFill>
                  <a:schemeClr val="tx1"/>
                </a:solidFill>
              </a:rPr>
              <a:t>From the children of Naphtali, their genealogies by their families, by their fathers’ house, according to the number of names, from twenty years old and above, all who </a:t>
            </a:r>
            <a:r>
              <a:rPr lang="en-US" i="1" dirty="0" smtClean="0">
                <a:solidFill>
                  <a:schemeClr val="tx1"/>
                </a:solidFill>
              </a:rPr>
              <a:t>were able to</a:t>
            </a:r>
            <a:r>
              <a:rPr lang="en-US" dirty="0" smtClean="0">
                <a:solidFill>
                  <a:schemeClr val="tx1"/>
                </a:solidFill>
              </a:rPr>
              <a:t> go to war: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43</a:t>
            </a:r>
            <a:r>
              <a:rPr lang="en-US" dirty="0" smtClean="0">
                <a:solidFill>
                  <a:schemeClr val="tx1"/>
                </a:solidFill>
              </a:rPr>
              <a:t>those who were numbered of the tribe of Naphtali </a:t>
            </a:r>
            <a:r>
              <a:rPr lang="en-US" i="1" dirty="0" smtClean="0">
                <a:solidFill>
                  <a:schemeClr val="tx1"/>
                </a:solidFill>
              </a:rPr>
              <a:t>were</a:t>
            </a:r>
            <a:r>
              <a:rPr lang="en-US" dirty="0" smtClean="0">
                <a:solidFill>
                  <a:schemeClr val="tx1"/>
                </a:solidFill>
              </a:rPr>
              <a:t> fifty-three thousand four hundred.</a:t>
            </a:r>
            <a:endParaRPr lang="en-US" dirty="0">
              <a:solidFill>
                <a:schemeClr val="tx1"/>
              </a:solidFill>
            </a:endParaRPr>
          </a:p>
        </p:txBody>
      </p:sp>
      <p:sp>
        <p:nvSpPr>
          <p:cNvPr id="4" name="Rounded Rectangle 3"/>
          <p:cNvSpPr/>
          <p:nvPr/>
        </p:nvSpPr>
        <p:spPr>
          <a:xfrm>
            <a:off x="2590800" y="1981200"/>
            <a:ext cx="374904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Asher—41,500</a:t>
            </a:r>
            <a:endParaRPr lang="en-US" dirty="0">
              <a:solidFill>
                <a:schemeClr val="tx1"/>
              </a:solidFill>
            </a:endParaRPr>
          </a:p>
        </p:txBody>
      </p:sp>
      <p:sp>
        <p:nvSpPr>
          <p:cNvPr id="5" name="Rounded Rectangle 4"/>
          <p:cNvSpPr/>
          <p:nvPr/>
        </p:nvSpPr>
        <p:spPr>
          <a:xfrm>
            <a:off x="2514600" y="5562600"/>
            <a:ext cx="393192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Naphtali—53,400 </a:t>
            </a:r>
          </a:p>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14400"/>
            <a:ext cx="9144000" cy="1920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44</a:t>
            </a:r>
            <a:r>
              <a:rPr lang="en-US" dirty="0" smtClean="0">
                <a:solidFill>
                  <a:schemeClr val="tx1"/>
                </a:solidFill>
              </a:rPr>
              <a:t>These are the ones who were numbered, whom Moses and Aaron numbered, with the leaders of Israel, twelve men, each one representing his father’s house.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45</a:t>
            </a:r>
            <a:r>
              <a:rPr lang="en-US" dirty="0" smtClean="0">
                <a:solidFill>
                  <a:schemeClr val="tx1"/>
                </a:solidFill>
              </a:rPr>
              <a:t>So all who were numbered of the children of Israel, by their fathers’ houses, from twenty years old and above, all who </a:t>
            </a:r>
            <a:r>
              <a:rPr lang="en-US" i="1" dirty="0" smtClean="0">
                <a:solidFill>
                  <a:schemeClr val="tx1"/>
                </a:solidFill>
              </a:rPr>
              <a:t>were able to </a:t>
            </a:r>
            <a:r>
              <a:rPr lang="en-US" dirty="0" smtClean="0">
                <a:solidFill>
                  <a:schemeClr val="tx1"/>
                </a:solidFill>
              </a:rPr>
              <a:t>go to war in Israel— </a:t>
            </a:r>
            <a:br>
              <a:rPr lang="en-US" dirty="0" smtClean="0">
                <a:solidFill>
                  <a:schemeClr val="tx1"/>
                </a:solidFill>
              </a:rPr>
            </a:br>
            <a:r>
              <a:rPr lang="en-US" baseline="30000" dirty="0" smtClean="0">
                <a:solidFill>
                  <a:schemeClr val="tx1"/>
                </a:solidFill>
              </a:rPr>
              <a:t>46</a:t>
            </a:r>
            <a:r>
              <a:rPr lang="en-US" dirty="0" smtClean="0">
                <a:solidFill>
                  <a:schemeClr val="tx1"/>
                </a:solidFill>
              </a:rPr>
              <a:t>all who were numbered were six hundred and three thousand five hundred and fifty. </a:t>
            </a:r>
            <a:endParaRPr lang="en-US" dirty="0">
              <a:solidFill>
                <a:schemeClr val="tx1"/>
              </a:solidFill>
            </a:endParaRPr>
          </a:p>
        </p:txBody>
      </p:sp>
      <p:sp>
        <p:nvSpPr>
          <p:cNvPr id="7" name="Rounded Rectangle 6"/>
          <p:cNvSpPr/>
          <p:nvPr/>
        </p:nvSpPr>
        <p:spPr>
          <a:xfrm>
            <a:off x="2438400" y="2971800"/>
            <a:ext cx="41148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45-46   Total—603,550 </a:t>
            </a:r>
            <a:endParaRPr lang="en-US" dirty="0">
              <a:solidFill>
                <a:schemeClr val="tx1"/>
              </a:solidFill>
            </a:endParaRPr>
          </a:p>
        </p:txBody>
      </p:sp>
      <p:sp>
        <p:nvSpPr>
          <p:cNvPr id="8" name="Rounded Rectangle 7"/>
          <p:cNvSpPr/>
          <p:nvPr/>
        </p:nvSpPr>
        <p:spPr>
          <a:xfrm>
            <a:off x="838200" y="152400"/>
            <a:ext cx="768096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44 Summarizes how the census was taken</a:t>
            </a:r>
            <a:endParaRPr lang="en-US" dirty="0">
              <a:solidFill>
                <a:schemeClr val="tx1"/>
              </a:solidFill>
            </a:endParaRPr>
          </a:p>
        </p:txBody>
      </p:sp>
      <p:sp>
        <p:nvSpPr>
          <p:cNvPr id="9" name="Rectangle 8"/>
          <p:cNvSpPr/>
          <p:nvPr/>
        </p:nvSpPr>
        <p:spPr>
          <a:xfrm>
            <a:off x="0" y="5410200"/>
            <a:ext cx="9144000" cy="1188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Exodus 1:7</a:t>
            </a:r>
            <a:br>
              <a:rPr lang="en-US" dirty="0" smtClean="0">
                <a:solidFill>
                  <a:schemeClr val="tx1"/>
                </a:solidFill>
              </a:rPr>
            </a:br>
            <a:r>
              <a:rPr lang="en-US" baseline="30000" dirty="0" smtClean="0">
                <a:solidFill>
                  <a:schemeClr val="tx1"/>
                </a:solidFill>
              </a:rPr>
              <a:t>7</a:t>
            </a:r>
            <a:r>
              <a:rPr lang="en-US" dirty="0" smtClean="0">
                <a:solidFill>
                  <a:schemeClr val="tx1"/>
                </a:solidFill>
              </a:rPr>
              <a:t>But the children of Israel were fruitful and increased abundantly, multiplied and grew exceedingly mighty; and the land was filled with them. </a:t>
            </a:r>
            <a:endParaRPr lang="en-US" dirty="0">
              <a:solidFill>
                <a:schemeClr val="tx1"/>
              </a:solidFill>
            </a:endParaRPr>
          </a:p>
        </p:txBody>
      </p:sp>
      <p:sp>
        <p:nvSpPr>
          <p:cNvPr id="10" name="Rounded Rectangle 9"/>
          <p:cNvSpPr/>
          <p:nvPr/>
        </p:nvSpPr>
        <p:spPr>
          <a:xfrm>
            <a:off x="533400" y="3733800"/>
            <a:ext cx="8336280" cy="1463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Critics make light of this number</a:t>
            </a:r>
          </a:p>
          <a:p>
            <a:pPr algn="ctr"/>
            <a:r>
              <a:rPr lang="en-US" dirty="0" smtClean="0">
                <a:solidFill>
                  <a:schemeClr val="tx1"/>
                </a:solidFill>
              </a:rPr>
              <a:t/>
            </a:r>
            <a:br>
              <a:rPr lang="en-US" dirty="0" smtClean="0">
                <a:solidFill>
                  <a:schemeClr val="tx1"/>
                </a:solidFill>
              </a:rPr>
            </a:br>
            <a:r>
              <a:rPr lang="en-US" dirty="0" smtClean="0">
                <a:solidFill>
                  <a:schemeClr val="tx1"/>
                </a:solidFill>
              </a:rPr>
              <a:t>Genesis 13:16</a:t>
            </a:r>
            <a:br>
              <a:rPr lang="en-US" dirty="0" smtClean="0">
                <a:solidFill>
                  <a:schemeClr val="tx1"/>
                </a:solidFill>
              </a:rPr>
            </a:br>
            <a:r>
              <a:rPr lang="en-US" baseline="30000" dirty="0" smtClean="0">
                <a:solidFill>
                  <a:schemeClr val="tx1"/>
                </a:solidFill>
              </a:rPr>
              <a:t>16</a:t>
            </a:r>
            <a:r>
              <a:rPr lang="en-US" dirty="0" smtClean="0">
                <a:solidFill>
                  <a:schemeClr val="tx1"/>
                </a:solidFill>
              </a:rPr>
              <a:t>And I will make your descendants as the dust of the earth; so that if a man could number the dust of the earth, </a:t>
            </a:r>
            <a:r>
              <a:rPr lang="en-US" i="1" dirty="0" smtClean="0">
                <a:solidFill>
                  <a:schemeClr val="tx1"/>
                </a:solidFill>
              </a:rPr>
              <a:t>then</a:t>
            </a:r>
            <a:r>
              <a:rPr lang="en-US" dirty="0" smtClean="0">
                <a:solidFill>
                  <a:schemeClr val="tx1"/>
                </a:solidFill>
              </a:rPr>
              <a:t> your descendants also could be numbered. </a:t>
            </a:r>
          </a:p>
        </p:txBody>
      </p:sp>
      <p:cxnSp>
        <p:nvCxnSpPr>
          <p:cNvPr id="12" name="Straight Arrow Connector 11"/>
          <p:cNvCxnSpPr/>
          <p:nvPr/>
        </p:nvCxnSpPr>
        <p:spPr>
          <a:xfrm flipH="1" flipV="1">
            <a:off x="5257800" y="3276600"/>
            <a:ext cx="381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194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47</a:t>
            </a:r>
            <a:r>
              <a:rPr lang="en-US" dirty="0" smtClean="0">
                <a:solidFill>
                  <a:schemeClr val="tx1"/>
                </a:solidFill>
              </a:rPr>
              <a:t>But the Levites were not numbered among them by their fathers’ tribe; </a:t>
            </a:r>
            <a:br>
              <a:rPr lang="en-US" dirty="0" smtClean="0">
                <a:solidFill>
                  <a:schemeClr val="tx1"/>
                </a:solidFill>
              </a:rPr>
            </a:br>
            <a:r>
              <a:rPr lang="en-US" baseline="30000" dirty="0" smtClean="0">
                <a:solidFill>
                  <a:schemeClr val="tx1"/>
                </a:solidFill>
              </a:rPr>
              <a:t>48</a:t>
            </a:r>
            <a:r>
              <a:rPr lang="en-US" dirty="0" smtClean="0">
                <a:solidFill>
                  <a:schemeClr val="tx1"/>
                </a:solidFill>
              </a:rPr>
              <a:t>for the Lord had spoken to Moses, saying: </a:t>
            </a:r>
            <a:br>
              <a:rPr lang="en-US" dirty="0" smtClean="0">
                <a:solidFill>
                  <a:schemeClr val="tx1"/>
                </a:solidFill>
              </a:rPr>
            </a:br>
            <a:r>
              <a:rPr lang="en-US" baseline="30000" dirty="0" smtClean="0">
                <a:solidFill>
                  <a:schemeClr val="tx1"/>
                </a:solidFill>
              </a:rPr>
              <a:t>49</a:t>
            </a:r>
            <a:r>
              <a:rPr lang="en-US" dirty="0" smtClean="0">
                <a:solidFill>
                  <a:schemeClr val="tx1"/>
                </a:solidFill>
              </a:rPr>
              <a:t>“Only the tribe of Levi you shall not number, nor take a census of them among the children of Israel; </a:t>
            </a:r>
            <a:br>
              <a:rPr lang="en-US" dirty="0" smtClean="0">
                <a:solidFill>
                  <a:schemeClr val="tx1"/>
                </a:solidFill>
              </a:rPr>
            </a:br>
            <a:r>
              <a:rPr lang="en-US" baseline="30000" dirty="0" smtClean="0">
                <a:solidFill>
                  <a:schemeClr val="tx1"/>
                </a:solidFill>
              </a:rPr>
              <a:t>50</a:t>
            </a:r>
            <a:r>
              <a:rPr lang="en-US" dirty="0" smtClean="0">
                <a:solidFill>
                  <a:schemeClr val="tx1"/>
                </a:solidFill>
              </a:rPr>
              <a:t>but you shall appoint the Levites over the tabernacle of the Testimony, over all its furnishings, and over all things that belong to it; they shall carry the tabernacle and all its furnishings; they shall attend to it and camp around the tabernacle. </a:t>
            </a:r>
            <a:endParaRPr lang="en-US" dirty="0">
              <a:solidFill>
                <a:schemeClr val="tx1"/>
              </a:solidFill>
            </a:endParaRPr>
          </a:p>
        </p:txBody>
      </p:sp>
      <p:sp>
        <p:nvSpPr>
          <p:cNvPr id="3" name="Rounded Rectangle 2"/>
          <p:cNvSpPr/>
          <p:nvPr/>
        </p:nvSpPr>
        <p:spPr>
          <a:xfrm>
            <a:off x="533400" y="2362200"/>
            <a:ext cx="8046720" cy="164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Levites were not numbered to be part of the military force of Israel…they have a different responsibility—the care of the tabernacle and its furnishings</a:t>
            </a:r>
          </a:p>
          <a:p>
            <a:pPr algn="ctr"/>
            <a:endParaRPr lang="en-US" dirty="0" smtClean="0">
              <a:solidFill>
                <a:schemeClr val="tx1"/>
              </a:solidFill>
            </a:endParaRPr>
          </a:p>
          <a:p>
            <a:pPr algn="ctr">
              <a:buFont typeface="Wingdings" pitchFamily="2" charset="2"/>
              <a:buChar char="§"/>
            </a:pPr>
            <a:r>
              <a:rPr lang="en-US" dirty="0" smtClean="0">
                <a:solidFill>
                  <a:schemeClr val="tx1"/>
                </a:solidFill>
              </a:rPr>
              <a:t>Handle the dismantling, movement and assembly</a:t>
            </a:r>
          </a:p>
          <a:p>
            <a:pPr algn="ctr">
              <a:buFont typeface="Wingdings" pitchFamily="2" charset="2"/>
              <a:buChar char="§"/>
            </a:pPr>
            <a:r>
              <a:rPr lang="en-US" dirty="0" smtClean="0">
                <a:solidFill>
                  <a:schemeClr val="tx1"/>
                </a:solidFill>
              </a:rPr>
              <a:t>They will guard the tabernacle (attend and camp around it)</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20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51</a:t>
            </a:r>
            <a:r>
              <a:rPr lang="en-US" dirty="0" smtClean="0">
                <a:solidFill>
                  <a:schemeClr val="tx1"/>
                </a:solidFill>
              </a:rPr>
              <a:t>And when the tabernacle is to go forward, the Levites shall take it down; and when the tabernacle is to be set up, the Levites shall set it up. The outsider who comes near shall be put to death. </a:t>
            </a:r>
            <a:br>
              <a:rPr lang="en-US" dirty="0" smtClean="0">
                <a:solidFill>
                  <a:schemeClr val="tx1"/>
                </a:solidFill>
              </a:rPr>
            </a:br>
            <a:r>
              <a:rPr lang="en-US" baseline="30000" dirty="0" smtClean="0">
                <a:solidFill>
                  <a:schemeClr val="tx1"/>
                </a:solidFill>
              </a:rPr>
              <a:t>52</a:t>
            </a:r>
            <a:r>
              <a:rPr lang="en-US" dirty="0" smtClean="0">
                <a:solidFill>
                  <a:schemeClr val="tx1"/>
                </a:solidFill>
              </a:rPr>
              <a:t>The children of Israel shall pitch their tents, everyone by his own camp, everyone by his own standard, according to their armies; </a:t>
            </a:r>
          </a:p>
          <a:p>
            <a:pPr algn="ctr"/>
            <a:r>
              <a:rPr lang="en-US" dirty="0" smtClean="0">
                <a:solidFill>
                  <a:schemeClr val="tx1"/>
                </a:solidFill>
              </a:rPr>
              <a:t/>
            </a:r>
            <a:br>
              <a:rPr lang="en-US" dirty="0" smtClean="0">
                <a:solidFill>
                  <a:schemeClr val="tx1"/>
                </a:solidFill>
              </a:rPr>
            </a:br>
            <a:r>
              <a:rPr lang="en-US" b="1" baseline="30000" dirty="0" smtClean="0">
                <a:solidFill>
                  <a:schemeClr val="tx1"/>
                </a:solidFill>
              </a:rPr>
              <a:t>53</a:t>
            </a:r>
            <a:r>
              <a:rPr lang="en-US" b="1" dirty="0" smtClean="0">
                <a:solidFill>
                  <a:schemeClr val="tx1"/>
                </a:solidFill>
              </a:rPr>
              <a:t>but the Levites shall camp around the tabernacle of the Testimony, </a:t>
            </a:r>
            <a:r>
              <a:rPr lang="en-US" dirty="0" smtClean="0">
                <a:solidFill>
                  <a:schemeClr val="tx1"/>
                </a:solidFill>
              </a:rPr>
              <a:t>that there may be no wrath on the congregation of the children of Israel; and </a:t>
            </a:r>
            <a:r>
              <a:rPr lang="en-US" b="1" dirty="0" smtClean="0">
                <a:solidFill>
                  <a:schemeClr val="tx1"/>
                </a:solidFill>
              </a:rPr>
              <a:t>the Levites shall keep charge </a:t>
            </a:r>
            <a:r>
              <a:rPr lang="en-US" dirty="0" smtClean="0">
                <a:solidFill>
                  <a:schemeClr val="tx1"/>
                </a:solidFill>
              </a:rPr>
              <a:t>of the tabernacle of the Testimony.” </a:t>
            </a:r>
            <a:br>
              <a:rPr lang="en-US" dirty="0" smtClean="0">
                <a:solidFill>
                  <a:schemeClr val="tx1"/>
                </a:solidFill>
              </a:rPr>
            </a:br>
            <a:r>
              <a:rPr lang="en-US" baseline="30000" dirty="0" smtClean="0">
                <a:solidFill>
                  <a:schemeClr val="tx1"/>
                </a:solidFill>
              </a:rPr>
              <a:t>54</a:t>
            </a:r>
            <a:r>
              <a:rPr lang="en-US" dirty="0" smtClean="0">
                <a:solidFill>
                  <a:schemeClr val="tx1"/>
                </a:solidFill>
              </a:rPr>
              <a:t>Thus the children of Israel did; according to all that the Lord commanded Moses, </a:t>
            </a:r>
            <a:r>
              <a:rPr lang="en-US" b="1" dirty="0" smtClean="0">
                <a:solidFill>
                  <a:schemeClr val="tx1"/>
                </a:solidFill>
              </a:rPr>
              <a:t>so they did</a:t>
            </a:r>
            <a:r>
              <a:rPr lang="en-US" dirty="0" smtClean="0">
                <a:solidFill>
                  <a:schemeClr val="tx1"/>
                </a:solidFill>
              </a:rPr>
              <a:t>. </a:t>
            </a:r>
            <a:endParaRPr lang="en-US" dirty="0">
              <a:solidFill>
                <a:schemeClr val="tx1"/>
              </a:solidFill>
            </a:endParaRPr>
          </a:p>
        </p:txBody>
      </p:sp>
      <p:sp>
        <p:nvSpPr>
          <p:cNvPr id="3" name="Rounded Rectangle 2"/>
          <p:cNvSpPr/>
          <p:nvPr/>
        </p:nvSpPr>
        <p:spPr>
          <a:xfrm>
            <a:off x="304800" y="3352800"/>
            <a:ext cx="848868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 53 </a:t>
            </a:r>
            <a:r>
              <a:rPr lang="en-US" dirty="0" smtClean="0">
                <a:solidFill>
                  <a:schemeClr val="tx1"/>
                </a:solidFill>
              </a:rPr>
              <a:t>“the Levites shall camp around the tabernacle”—the Levites “guard” the tabernacle</a:t>
            </a:r>
          </a:p>
          <a:p>
            <a:pPr algn="ctr"/>
            <a:endParaRPr lang="en-US" dirty="0" smtClean="0">
              <a:solidFill>
                <a:schemeClr val="tx1"/>
              </a:solidFill>
            </a:endParaRPr>
          </a:p>
          <a:p>
            <a:pPr algn="ctr"/>
            <a:r>
              <a:rPr lang="en-US" dirty="0" smtClean="0">
                <a:solidFill>
                  <a:schemeClr val="tx1"/>
                </a:solidFill>
              </a:rPr>
              <a:t>To serve as a buffer between the testimony  (most Holy place) and the rest of the people</a:t>
            </a:r>
            <a:endParaRPr lang="en-US" dirty="0">
              <a:solidFill>
                <a:schemeClr val="tx1"/>
              </a:solidFill>
            </a:endParaRPr>
          </a:p>
        </p:txBody>
      </p:sp>
      <p:sp>
        <p:nvSpPr>
          <p:cNvPr id="5" name="Rounded Rectangle 4"/>
          <p:cNvSpPr/>
          <p:nvPr/>
        </p:nvSpPr>
        <p:spPr>
          <a:xfrm>
            <a:off x="457200" y="4800600"/>
            <a:ext cx="822960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(God Spake by Moses, Allis) </a:t>
            </a:r>
            <a:r>
              <a:rPr lang="en-US" dirty="0" smtClean="0">
                <a:solidFill>
                  <a:schemeClr val="tx1"/>
                </a:solidFill>
              </a:rPr>
              <a:t>“The first sign of the holy separation of their God is the fact that the tabernacle is surrounded on three sides by the tents of the Levites, while Moses and the priests encamp in front of it [3:38].</a:t>
            </a:r>
          </a:p>
          <a:p>
            <a:pPr algn="ctr"/>
            <a:r>
              <a:rPr lang="en-US" smtClean="0">
                <a:solidFill>
                  <a:schemeClr val="tx1"/>
                </a:solidFill>
              </a:rPr>
              <a:t>Thus its </a:t>
            </a:r>
            <a:r>
              <a:rPr lang="en-US" dirty="0" smtClean="0">
                <a:solidFill>
                  <a:schemeClr val="tx1"/>
                </a:solidFill>
              </a:rPr>
              <a:t>immediate environs are sacred and sacramental.”</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2971800"/>
            <a:ext cx="868680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organization of the camp was ordered by God---they were not a disorganized mob</a:t>
            </a:r>
          </a:p>
        </p:txBody>
      </p:sp>
      <p:sp>
        <p:nvSpPr>
          <p:cNvPr id="3" name="Rounded Rectangle 2"/>
          <p:cNvSpPr/>
          <p:nvPr/>
        </p:nvSpPr>
        <p:spPr>
          <a:xfrm>
            <a:off x="381000" y="1371600"/>
            <a:ext cx="850392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Israel was </a:t>
            </a:r>
            <a:r>
              <a:rPr lang="en-US" b="1" dirty="0" smtClean="0">
                <a:solidFill>
                  <a:schemeClr val="tx1"/>
                </a:solidFill>
              </a:rPr>
              <a:t>organized</a:t>
            </a:r>
            <a:r>
              <a:rPr lang="en-US" dirty="0" smtClean="0">
                <a:solidFill>
                  <a:schemeClr val="tx1"/>
                </a:solidFill>
              </a:rPr>
              <a:t> according to tribes:</a:t>
            </a:r>
          </a:p>
          <a:p>
            <a:pPr marL="285750" indent="-285750" algn="ctr">
              <a:buFont typeface="Wingdings" panose="05000000000000000000" pitchFamily="2" charset="2"/>
              <a:buChar char="§"/>
            </a:pPr>
            <a:r>
              <a:rPr lang="en-US" dirty="0" smtClean="0">
                <a:solidFill>
                  <a:schemeClr val="tx1"/>
                </a:solidFill>
              </a:rPr>
              <a:t>As an effective way to manage a large group of people…made travel more efficient and eventually to divide the promised land</a:t>
            </a:r>
            <a:endParaRPr lang="en-US" dirty="0">
              <a:solidFill>
                <a:schemeClr val="tx1"/>
              </a:solidFill>
            </a:endParaRPr>
          </a:p>
        </p:txBody>
      </p:sp>
      <p:sp>
        <p:nvSpPr>
          <p:cNvPr id="4" name="Rectangle 3"/>
          <p:cNvSpPr/>
          <p:nvPr/>
        </p:nvSpPr>
        <p:spPr>
          <a:xfrm>
            <a:off x="304800" y="4191000"/>
            <a:ext cx="86868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Corinthians 14:40</a:t>
            </a:r>
            <a:br>
              <a:rPr lang="en-US" dirty="0" smtClean="0">
                <a:solidFill>
                  <a:schemeClr val="tx1"/>
                </a:solidFill>
              </a:rPr>
            </a:br>
            <a:r>
              <a:rPr lang="en-US" baseline="30000" dirty="0" smtClean="0">
                <a:solidFill>
                  <a:schemeClr val="tx1"/>
                </a:solidFill>
              </a:rPr>
              <a:t>40</a:t>
            </a:r>
            <a:r>
              <a:rPr lang="en-US" dirty="0" smtClean="0">
                <a:solidFill>
                  <a:schemeClr val="tx1"/>
                </a:solidFill>
              </a:rPr>
              <a:t>Let all things be done decently and in order.  </a:t>
            </a:r>
            <a:endParaRPr lang="en-US" dirty="0">
              <a:solidFill>
                <a:schemeClr val="tx1"/>
              </a:solidFill>
            </a:endParaRPr>
          </a:p>
        </p:txBody>
      </p:sp>
      <p:sp>
        <p:nvSpPr>
          <p:cNvPr id="5" name="Rounded Rectangle 4"/>
          <p:cNvSpPr/>
          <p:nvPr/>
        </p:nvSpPr>
        <p:spPr>
          <a:xfrm>
            <a:off x="2819400" y="228600"/>
            <a:ext cx="329184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Lesson</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685800"/>
            <a:ext cx="8229600" cy="1463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name of the book “Numbers” was translated from the Greek Septuagint and comes from the </a:t>
            </a:r>
            <a:r>
              <a:rPr lang="en-US" u="sng" dirty="0" smtClean="0">
                <a:solidFill>
                  <a:schemeClr val="tx1"/>
                </a:solidFill>
              </a:rPr>
              <a:t>first census </a:t>
            </a:r>
            <a:r>
              <a:rPr lang="en-US" dirty="0" smtClean="0">
                <a:solidFill>
                  <a:schemeClr val="tx1"/>
                </a:solidFill>
              </a:rPr>
              <a:t>taken of Israel [Num. 1:1]</a:t>
            </a:r>
          </a:p>
          <a:p>
            <a:pPr algn="ctr"/>
            <a:endParaRPr lang="en-US" dirty="0" smtClean="0">
              <a:solidFill>
                <a:schemeClr val="tx1"/>
              </a:solidFill>
            </a:endParaRPr>
          </a:p>
          <a:p>
            <a:pPr algn="ctr"/>
            <a:r>
              <a:rPr lang="en-US" dirty="0" smtClean="0">
                <a:solidFill>
                  <a:schemeClr val="tx1"/>
                </a:solidFill>
              </a:rPr>
              <a:t>A second census was taken of those who would  go into the promised land because the first generation who came out of Egypt had died [Num. 26:2]</a:t>
            </a:r>
            <a:endParaRPr lang="en-US" dirty="0">
              <a:solidFill>
                <a:schemeClr val="tx1"/>
              </a:solidFill>
            </a:endParaRPr>
          </a:p>
        </p:txBody>
      </p:sp>
      <p:sp>
        <p:nvSpPr>
          <p:cNvPr id="3" name="Rounded Rectangle 2"/>
          <p:cNvSpPr/>
          <p:nvPr/>
        </p:nvSpPr>
        <p:spPr>
          <a:xfrm>
            <a:off x="228600" y="2362200"/>
            <a:ext cx="8229600" cy="822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Hebrew name </a:t>
            </a:r>
            <a:r>
              <a:rPr lang="en-US" i="1" dirty="0" err="1" smtClean="0">
                <a:solidFill>
                  <a:schemeClr val="tx1"/>
                </a:solidFill>
              </a:rPr>
              <a:t>Bemidbar</a:t>
            </a:r>
            <a:r>
              <a:rPr lang="en-US" dirty="0" smtClean="0">
                <a:solidFill>
                  <a:schemeClr val="tx1"/>
                </a:solidFill>
              </a:rPr>
              <a:t>, the 5</a:t>
            </a:r>
            <a:r>
              <a:rPr lang="en-US" baseline="30000" dirty="0" smtClean="0">
                <a:solidFill>
                  <a:schemeClr val="tx1"/>
                </a:solidFill>
              </a:rPr>
              <a:t>th</a:t>
            </a:r>
            <a:r>
              <a:rPr lang="en-US" dirty="0" smtClean="0">
                <a:solidFill>
                  <a:schemeClr val="tx1"/>
                </a:solidFill>
              </a:rPr>
              <a:t> word of the book, translated into English means “</a:t>
            </a:r>
            <a:r>
              <a:rPr lang="en-US" b="1" dirty="0" smtClean="0">
                <a:solidFill>
                  <a:schemeClr val="tx1"/>
                </a:solidFill>
              </a:rPr>
              <a:t>in the wilderness</a:t>
            </a:r>
            <a:r>
              <a:rPr lang="en-US" dirty="0" smtClean="0">
                <a:solidFill>
                  <a:schemeClr val="tx1"/>
                </a:solidFill>
              </a:rPr>
              <a:t>” </a:t>
            </a:r>
            <a:r>
              <a:rPr lang="en-US" sz="1400" dirty="0" smtClean="0">
                <a:solidFill>
                  <a:schemeClr val="tx1"/>
                </a:solidFill>
              </a:rPr>
              <a:t>[more suitable]</a:t>
            </a:r>
            <a:endParaRPr lang="en-US" dirty="0">
              <a:solidFill>
                <a:schemeClr val="tx1"/>
              </a:solidFill>
            </a:endParaRPr>
          </a:p>
        </p:txBody>
      </p:sp>
      <p:sp>
        <p:nvSpPr>
          <p:cNvPr id="4" name="Rounded Rectangle 3"/>
          <p:cNvSpPr/>
          <p:nvPr/>
        </p:nvSpPr>
        <p:spPr>
          <a:xfrm>
            <a:off x="228600" y="3505200"/>
            <a:ext cx="8412480" cy="1280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name “</a:t>
            </a:r>
            <a:r>
              <a:rPr lang="en-US" b="1" dirty="0" smtClean="0">
                <a:solidFill>
                  <a:schemeClr val="tx1"/>
                </a:solidFill>
              </a:rPr>
              <a:t>Numbers</a:t>
            </a:r>
            <a:r>
              <a:rPr lang="en-US" dirty="0" smtClean="0">
                <a:solidFill>
                  <a:schemeClr val="tx1"/>
                </a:solidFill>
              </a:rPr>
              <a:t>” is from the first census:</a:t>
            </a:r>
          </a:p>
          <a:p>
            <a:pPr algn="ctr"/>
            <a:endParaRPr lang="en-US" dirty="0" smtClean="0">
              <a:solidFill>
                <a:schemeClr val="tx1"/>
              </a:solidFill>
            </a:endParaRPr>
          </a:p>
          <a:p>
            <a:pPr algn="ctr"/>
            <a:r>
              <a:rPr lang="en-US" dirty="0" smtClean="0">
                <a:solidFill>
                  <a:schemeClr val="tx1"/>
                </a:solidFill>
              </a:rPr>
              <a:t>Eleven of the Israelite tribes were numbered—603, 550 men who were able to go to war…but because of their duties in the tabernacle, the Levites were not numbered</a:t>
            </a:r>
            <a:endParaRPr lang="en-US" dirty="0">
              <a:solidFill>
                <a:schemeClr val="tx1"/>
              </a:solidFill>
            </a:endParaRPr>
          </a:p>
        </p:txBody>
      </p:sp>
      <p:sp>
        <p:nvSpPr>
          <p:cNvPr id="5" name="Rounded Rectangle 4"/>
          <p:cNvSpPr/>
          <p:nvPr/>
        </p:nvSpPr>
        <p:spPr>
          <a:xfrm>
            <a:off x="304800" y="5257800"/>
            <a:ext cx="8412480" cy="822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census was conducted by the tribal leaders, the head of each tribe—13 months after the Exodus from Egypt</a:t>
            </a:r>
            <a:endParaRPr lang="en-US" dirty="0">
              <a:solidFill>
                <a:schemeClr val="tx1"/>
              </a:solidFill>
            </a:endParaRPr>
          </a:p>
        </p:txBody>
      </p:sp>
      <p:sp>
        <p:nvSpPr>
          <p:cNvPr id="6" name="Oval 5"/>
          <p:cNvSpPr/>
          <p:nvPr/>
        </p:nvSpPr>
        <p:spPr>
          <a:xfrm>
            <a:off x="2819400" y="0"/>
            <a:ext cx="3108960" cy="5486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Numbers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228600"/>
            <a:ext cx="548640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Moses—author of the book of Numbers</a:t>
            </a:r>
            <a:endParaRPr lang="en-US" dirty="0">
              <a:solidFill>
                <a:schemeClr val="tx1"/>
              </a:solidFill>
            </a:endParaRPr>
          </a:p>
        </p:txBody>
      </p:sp>
      <p:sp>
        <p:nvSpPr>
          <p:cNvPr id="3" name="Rectangle 2"/>
          <p:cNvSpPr/>
          <p:nvPr/>
        </p:nvSpPr>
        <p:spPr>
          <a:xfrm>
            <a:off x="0" y="1066800"/>
            <a:ext cx="9144000" cy="1188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Numbers 33:2</a:t>
            </a:r>
            <a:r>
              <a:rPr lang="en-US" dirty="0" smtClean="0">
                <a:solidFill>
                  <a:schemeClr val="tx1"/>
                </a:solidFill>
              </a:rPr>
              <a:t/>
            </a:r>
            <a:br>
              <a:rPr lang="en-US" dirty="0" smtClean="0">
                <a:solidFill>
                  <a:schemeClr val="tx1"/>
                </a:solidFill>
              </a:rPr>
            </a:br>
            <a:r>
              <a:rPr lang="en-US" baseline="30000" dirty="0" smtClean="0">
                <a:solidFill>
                  <a:schemeClr val="tx1"/>
                </a:solidFill>
              </a:rPr>
              <a:t>2</a:t>
            </a:r>
            <a:r>
              <a:rPr lang="en-US" dirty="0" smtClean="0">
                <a:solidFill>
                  <a:schemeClr val="tx1"/>
                </a:solidFill>
              </a:rPr>
              <a:t>Now Moses wrote down the starting points of their journeys at the command of the Lord. And these </a:t>
            </a:r>
            <a:r>
              <a:rPr lang="en-US" i="1" dirty="0" smtClean="0">
                <a:solidFill>
                  <a:schemeClr val="tx1"/>
                </a:solidFill>
              </a:rPr>
              <a:t>are</a:t>
            </a:r>
            <a:r>
              <a:rPr lang="en-US" dirty="0" smtClean="0">
                <a:solidFill>
                  <a:schemeClr val="tx1"/>
                </a:solidFill>
              </a:rPr>
              <a:t> their journeys according to their starting points: </a:t>
            </a:r>
            <a:endParaRPr lang="en-US" dirty="0">
              <a:solidFill>
                <a:schemeClr val="tx1"/>
              </a:solidFill>
            </a:endParaRPr>
          </a:p>
        </p:txBody>
      </p:sp>
      <p:sp>
        <p:nvSpPr>
          <p:cNvPr id="4" name="Rounded Rectangle 3"/>
          <p:cNvSpPr/>
          <p:nvPr/>
        </p:nvSpPr>
        <p:spPr>
          <a:xfrm>
            <a:off x="381000" y="2438400"/>
            <a:ext cx="8321040" cy="1463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book of Numbers is mentioned many times in the New Testament:</a:t>
            </a:r>
          </a:p>
          <a:p>
            <a:pPr algn="ctr"/>
            <a:endParaRPr lang="en-US" dirty="0" smtClean="0">
              <a:solidFill>
                <a:schemeClr val="tx1"/>
              </a:solidFill>
            </a:endParaRPr>
          </a:p>
          <a:p>
            <a:pPr algn="ctr"/>
            <a:r>
              <a:rPr lang="en-US" dirty="0" smtClean="0">
                <a:solidFill>
                  <a:schemeClr val="tx1"/>
                </a:solidFill>
              </a:rPr>
              <a:t>(I Corinthians 10: 5-10)</a:t>
            </a:r>
            <a:br>
              <a:rPr lang="en-US" dirty="0" smtClean="0">
                <a:solidFill>
                  <a:schemeClr val="tx1"/>
                </a:solidFill>
              </a:rPr>
            </a:br>
            <a:r>
              <a:rPr lang="en-US" baseline="30000" dirty="0" smtClean="0">
                <a:solidFill>
                  <a:schemeClr val="tx1"/>
                </a:solidFill>
              </a:rPr>
              <a:t>5</a:t>
            </a:r>
            <a:r>
              <a:rPr lang="en-US" dirty="0" smtClean="0">
                <a:solidFill>
                  <a:schemeClr val="tx1"/>
                </a:solidFill>
              </a:rPr>
              <a:t>But with most of them God was not well pleased, for </a:t>
            </a:r>
            <a:r>
              <a:rPr lang="en-US" i="1" dirty="0" smtClean="0">
                <a:solidFill>
                  <a:schemeClr val="tx1"/>
                </a:solidFill>
              </a:rPr>
              <a:t>their bodies</a:t>
            </a:r>
            <a:r>
              <a:rPr lang="en-US" dirty="0" smtClean="0">
                <a:solidFill>
                  <a:schemeClr val="tx1"/>
                </a:solidFill>
              </a:rPr>
              <a:t> were scattered in the wilderness</a:t>
            </a:r>
            <a:r>
              <a:rPr lang="en-US" dirty="0" smtClean="0"/>
              <a:t>. </a:t>
            </a:r>
            <a:endParaRPr lang="en-US" dirty="0">
              <a:solidFill>
                <a:schemeClr val="tx1"/>
              </a:solidFill>
            </a:endParaRPr>
          </a:p>
        </p:txBody>
      </p:sp>
      <p:sp>
        <p:nvSpPr>
          <p:cNvPr id="6" name="Rectangle 5"/>
          <p:cNvSpPr/>
          <p:nvPr/>
        </p:nvSpPr>
        <p:spPr>
          <a:xfrm>
            <a:off x="0" y="4114800"/>
            <a:ext cx="9144000" cy="25603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Hebrews 3:15-19</a:t>
            </a:r>
            <a:r>
              <a:rPr lang="en-US" dirty="0" smtClean="0">
                <a:solidFill>
                  <a:schemeClr val="tx1"/>
                </a:solidFill>
              </a:rPr>
              <a:t/>
            </a:r>
            <a:br>
              <a:rPr lang="en-US" dirty="0" smtClean="0">
                <a:solidFill>
                  <a:schemeClr val="tx1"/>
                </a:solidFill>
              </a:rPr>
            </a:br>
            <a:r>
              <a:rPr lang="en-US" baseline="30000" dirty="0" smtClean="0">
                <a:solidFill>
                  <a:schemeClr val="tx1"/>
                </a:solidFill>
              </a:rPr>
              <a:t>15</a:t>
            </a:r>
            <a:r>
              <a:rPr lang="en-US" dirty="0" smtClean="0">
                <a:solidFill>
                  <a:schemeClr val="tx1"/>
                </a:solidFill>
              </a:rPr>
              <a:t>while it is said: </a:t>
            </a:r>
            <a:r>
              <a:rPr lang="en-US" i="1" dirty="0" smtClean="0">
                <a:solidFill>
                  <a:schemeClr val="tx1"/>
                </a:solidFill>
              </a:rPr>
              <a:t>“Today, if you will hear His voice,</a:t>
            </a:r>
            <a:r>
              <a:rPr lang="en-US" dirty="0" smtClean="0">
                <a:solidFill>
                  <a:schemeClr val="tx1"/>
                </a:solidFill>
              </a:rPr>
              <a:t> </a:t>
            </a:r>
            <a:r>
              <a:rPr lang="en-US" i="1" dirty="0" smtClean="0">
                <a:solidFill>
                  <a:schemeClr val="tx1"/>
                </a:solidFill>
              </a:rPr>
              <a:t>Do not harden your hearts as in the rebellion.” </a:t>
            </a:r>
            <a:endParaRPr lang="en-US" baseline="30000" dirty="0" smtClean="0">
              <a:solidFill>
                <a:schemeClr val="tx1"/>
              </a:solidFill>
            </a:endParaRP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16</a:t>
            </a:r>
            <a:r>
              <a:rPr lang="en-US" dirty="0" smtClean="0">
                <a:solidFill>
                  <a:schemeClr val="tx1"/>
                </a:solidFill>
              </a:rPr>
              <a:t>For who, having heard, rebelled? Indeed, </a:t>
            </a:r>
            <a:r>
              <a:rPr lang="en-US" i="1" dirty="0" smtClean="0">
                <a:solidFill>
                  <a:schemeClr val="tx1"/>
                </a:solidFill>
              </a:rPr>
              <a:t>was it</a:t>
            </a:r>
            <a:r>
              <a:rPr lang="en-US" dirty="0" smtClean="0">
                <a:solidFill>
                  <a:schemeClr val="tx1"/>
                </a:solidFill>
              </a:rPr>
              <a:t> not all who came out of Egypt, </a:t>
            </a:r>
            <a:r>
              <a:rPr lang="en-US" i="1" dirty="0" smtClean="0">
                <a:solidFill>
                  <a:schemeClr val="tx1"/>
                </a:solidFill>
              </a:rPr>
              <a:t>led</a:t>
            </a:r>
            <a:r>
              <a:rPr lang="en-US" dirty="0" smtClean="0">
                <a:solidFill>
                  <a:schemeClr val="tx1"/>
                </a:solidFill>
              </a:rPr>
              <a:t> by Moses? </a:t>
            </a:r>
            <a:br>
              <a:rPr lang="en-US" dirty="0" smtClean="0">
                <a:solidFill>
                  <a:schemeClr val="tx1"/>
                </a:solidFill>
              </a:rPr>
            </a:br>
            <a:r>
              <a:rPr lang="en-US" baseline="30000" dirty="0" smtClean="0">
                <a:solidFill>
                  <a:schemeClr val="tx1"/>
                </a:solidFill>
              </a:rPr>
              <a:t>17</a:t>
            </a:r>
            <a:r>
              <a:rPr lang="en-US" dirty="0" smtClean="0">
                <a:solidFill>
                  <a:schemeClr val="tx1"/>
                </a:solidFill>
              </a:rPr>
              <a:t>Now with whom was He angry forty years? </a:t>
            </a:r>
            <a:r>
              <a:rPr lang="en-US" i="1" dirty="0" smtClean="0">
                <a:solidFill>
                  <a:schemeClr val="tx1"/>
                </a:solidFill>
              </a:rPr>
              <a:t>Was it</a:t>
            </a:r>
            <a:r>
              <a:rPr lang="en-US" dirty="0" smtClean="0">
                <a:solidFill>
                  <a:schemeClr val="tx1"/>
                </a:solidFill>
              </a:rPr>
              <a:t> not with those who sinned, whose corpses fell in the wilderness? </a:t>
            </a:r>
            <a:br>
              <a:rPr lang="en-US" dirty="0" smtClean="0">
                <a:solidFill>
                  <a:schemeClr val="tx1"/>
                </a:solidFill>
              </a:rPr>
            </a:br>
            <a:r>
              <a:rPr lang="en-US" baseline="30000" dirty="0" smtClean="0">
                <a:solidFill>
                  <a:schemeClr val="tx1"/>
                </a:solidFill>
              </a:rPr>
              <a:t>18</a:t>
            </a:r>
            <a:r>
              <a:rPr lang="en-US" dirty="0" smtClean="0">
                <a:solidFill>
                  <a:schemeClr val="tx1"/>
                </a:solidFill>
              </a:rPr>
              <a:t>And to whom did He swear that they would not enter His rest, but to those who did not obey? </a:t>
            </a:r>
            <a:br>
              <a:rPr lang="en-US" dirty="0" smtClean="0">
                <a:solidFill>
                  <a:schemeClr val="tx1"/>
                </a:solidFill>
              </a:rPr>
            </a:br>
            <a:r>
              <a:rPr lang="en-US" baseline="30000" dirty="0" smtClean="0">
                <a:solidFill>
                  <a:schemeClr val="tx1"/>
                </a:solidFill>
              </a:rPr>
              <a:t>19</a:t>
            </a:r>
            <a:r>
              <a:rPr lang="en-US" dirty="0" smtClean="0">
                <a:solidFill>
                  <a:schemeClr val="tx1"/>
                </a:solidFill>
              </a:rPr>
              <a:t>So we see that they could not enter in because of unbelief.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52600" y="304800"/>
            <a:ext cx="5029200" cy="64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 theme of the book—what Israel should have been</a:t>
            </a:r>
            <a:endParaRPr lang="en-US" dirty="0">
              <a:solidFill>
                <a:schemeClr val="tx1"/>
              </a:solidFill>
            </a:endParaRPr>
          </a:p>
        </p:txBody>
      </p:sp>
      <p:sp>
        <p:nvSpPr>
          <p:cNvPr id="4" name="Rounded Rectangle 3"/>
          <p:cNvSpPr/>
          <p:nvPr/>
        </p:nvSpPr>
        <p:spPr>
          <a:xfrm>
            <a:off x="228600" y="1219200"/>
            <a:ext cx="8686800" cy="164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(Int. St. Bible Enc.) </a:t>
            </a:r>
            <a:r>
              <a:rPr lang="en-US" dirty="0" smtClean="0">
                <a:solidFill>
                  <a:schemeClr val="tx1"/>
                </a:solidFill>
              </a:rPr>
              <a:t>“In Numbers God’s presence made the camp itself holy, and Israel was instructed in how to maintain this holiness through their obedience to God’s instructions.</a:t>
            </a:r>
          </a:p>
          <a:p>
            <a:pPr algn="ctr"/>
            <a:endParaRPr lang="en-US" dirty="0" smtClean="0">
              <a:solidFill>
                <a:schemeClr val="tx1"/>
              </a:solidFill>
            </a:endParaRPr>
          </a:p>
          <a:p>
            <a:pPr algn="ctr"/>
            <a:r>
              <a:rPr lang="en-US" dirty="0" smtClean="0">
                <a:solidFill>
                  <a:schemeClr val="tx1"/>
                </a:solidFill>
              </a:rPr>
              <a:t>However, what the people were, as opposed to what they should have been, is a theme clearly expressed in Numbers.”</a:t>
            </a:r>
            <a:endParaRPr lang="en-US" dirty="0">
              <a:solidFill>
                <a:schemeClr val="tx1"/>
              </a:solidFill>
            </a:endParaRPr>
          </a:p>
        </p:txBody>
      </p:sp>
      <p:sp>
        <p:nvSpPr>
          <p:cNvPr id="5" name="Rounded Rectangle 4"/>
          <p:cNvSpPr/>
          <p:nvPr/>
        </p:nvSpPr>
        <p:spPr>
          <a:xfrm>
            <a:off x="457200" y="3200400"/>
            <a:ext cx="8229600" cy="164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 Pentateuch, Thomas) </a:t>
            </a:r>
            <a:r>
              <a:rPr lang="en-US" dirty="0" smtClean="0">
                <a:solidFill>
                  <a:schemeClr val="tx1"/>
                </a:solidFill>
              </a:rPr>
              <a:t>“the years of wandering were outside of His (God’s) will, because they were due to disobedience. </a:t>
            </a:r>
          </a:p>
          <a:p>
            <a:pPr algn="ctr"/>
            <a:r>
              <a:rPr lang="en-US" dirty="0" smtClean="0">
                <a:solidFill>
                  <a:schemeClr val="tx1"/>
                </a:solidFill>
              </a:rPr>
              <a:t>The chapters 15-25 give all the knowledge we possess of this long period. God cast a veil of silence over these years, while the old generation was dying out and the new one being trained.”</a:t>
            </a:r>
            <a:endParaRPr lang="en-US" dirty="0">
              <a:solidFill>
                <a:schemeClr val="tx1"/>
              </a:solidFill>
            </a:endParaRPr>
          </a:p>
        </p:txBody>
      </p:sp>
      <p:sp>
        <p:nvSpPr>
          <p:cNvPr id="6" name="Rounded Rectangle 5"/>
          <p:cNvSpPr/>
          <p:nvPr/>
        </p:nvSpPr>
        <p:spPr>
          <a:xfrm>
            <a:off x="304800" y="5105400"/>
            <a:ext cx="850392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The Passover of Chapter 9 [</a:t>
            </a:r>
            <a:r>
              <a:rPr lang="en-US" b="1" dirty="0" smtClean="0">
                <a:solidFill>
                  <a:schemeClr val="tx1"/>
                </a:solidFill>
              </a:rPr>
              <a:t>before </a:t>
            </a:r>
            <a:r>
              <a:rPr lang="en-US" dirty="0" smtClean="0">
                <a:solidFill>
                  <a:schemeClr val="tx1"/>
                </a:solidFill>
              </a:rPr>
              <a:t>they left Sinai] is the only festival recorded in the book</a:t>
            </a:r>
          </a:p>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0" y="0"/>
            <a:ext cx="448056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Structure of the book of Numbers:</a:t>
            </a:r>
            <a:endParaRPr lang="en-US" dirty="0">
              <a:solidFill>
                <a:schemeClr val="tx1"/>
              </a:solidFill>
            </a:endParaRPr>
          </a:p>
        </p:txBody>
      </p:sp>
      <p:sp>
        <p:nvSpPr>
          <p:cNvPr id="3" name="Rounded Rectangle 2"/>
          <p:cNvSpPr/>
          <p:nvPr/>
        </p:nvSpPr>
        <p:spPr>
          <a:xfrm>
            <a:off x="0" y="4953000"/>
            <a:ext cx="301752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Section 1 (1:1—10:10)</a:t>
            </a:r>
          </a:p>
          <a:p>
            <a:pPr algn="ctr"/>
            <a:r>
              <a:rPr lang="en-US" dirty="0" smtClean="0">
                <a:solidFill>
                  <a:schemeClr val="tx1"/>
                </a:solidFill>
              </a:rPr>
              <a:t>Still at Sinai</a:t>
            </a:r>
          </a:p>
          <a:p>
            <a:pPr marL="285750" indent="-285750" algn="ctr">
              <a:buFont typeface="Wingdings" panose="05000000000000000000" pitchFamily="2" charset="2"/>
              <a:buChar char="§"/>
            </a:pPr>
            <a:r>
              <a:rPr lang="en-US" dirty="0" smtClean="0">
                <a:solidFill>
                  <a:schemeClr val="tx1"/>
                </a:solidFill>
              </a:rPr>
              <a:t>A period of 19 days</a:t>
            </a:r>
            <a:endParaRPr lang="en-US" dirty="0">
              <a:solidFill>
                <a:schemeClr val="tx1"/>
              </a:solidFill>
            </a:endParaRPr>
          </a:p>
        </p:txBody>
      </p:sp>
      <p:sp>
        <p:nvSpPr>
          <p:cNvPr id="4" name="Rounded Rectangle 3"/>
          <p:cNvSpPr/>
          <p:nvPr/>
        </p:nvSpPr>
        <p:spPr>
          <a:xfrm>
            <a:off x="0" y="2971800"/>
            <a:ext cx="3017520" cy="164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Section 2 (10:11—19:22)</a:t>
            </a:r>
          </a:p>
          <a:p>
            <a:pPr algn="ctr"/>
            <a:r>
              <a:rPr lang="en-US" dirty="0" smtClean="0">
                <a:solidFill>
                  <a:schemeClr val="tx1"/>
                </a:solidFill>
              </a:rPr>
              <a:t> From Sinai to </a:t>
            </a:r>
            <a:r>
              <a:rPr lang="en-US" dirty="0" err="1" smtClean="0">
                <a:solidFill>
                  <a:schemeClr val="tx1"/>
                </a:solidFill>
              </a:rPr>
              <a:t>Kadesh-barnea</a:t>
            </a:r>
            <a:endParaRPr lang="en-US" dirty="0" smtClean="0">
              <a:solidFill>
                <a:schemeClr val="tx1"/>
              </a:solidFill>
            </a:endParaRPr>
          </a:p>
          <a:p>
            <a:pPr algn="ctr"/>
            <a:endParaRPr lang="en-US" dirty="0" smtClean="0">
              <a:solidFill>
                <a:schemeClr val="tx1"/>
              </a:solidFill>
            </a:endParaRPr>
          </a:p>
          <a:p>
            <a:pPr marL="285750" indent="-285750" algn="ctr">
              <a:buFont typeface="Wingdings" panose="05000000000000000000" pitchFamily="2" charset="2"/>
              <a:buChar char="§"/>
            </a:pPr>
            <a:r>
              <a:rPr lang="en-US" dirty="0" smtClean="0">
                <a:solidFill>
                  <a:schemeClr val="tx1"/>
                </a:solidFill>
              </a:rPr>
              <a:t>38 years </a:t>
            </a:r>
            <a:r>
              <a:rPr lang="en-US" sz="1600" dirty="0" smtClean="0">
                <a:solidFill>
                  <a:schemeClr val="tx1"/>
                </a:solidFill>
              </a:rPr>
              <a:t>around </a:t>
            </a:r>
            <a:r>
              <a:rPr lang="en-US" sz="1600" dirty="0" err="1" smtClean="0">
                <a:solidFill>
                  <a:schemeClr val="tx1"/>
                </a:solidFill>
              </a:rPr>
              <a:t>Kadesh</a:t>
            </a:r>
            <a:r>
              <a:rPr lang="en-US" sz="1600" dirty="0" smtClean="0">
                <a:solidFill>
                  <a:schemeClr val="tx1"/>
                </a:solidFill>
              </a:rPr>
              <a:t> </a:t>
            </a:r>
          </a:p>
          <a:p>
            <a:pPr algn="ctr"/>
            <a:r>
              <a:rPr lang="en-US" sz="1600" dirty="0" smtClean="0">
                <a:solidFill>
                  <a:schemeClr val="tx1"/>
                </a:solidFill>
              </a:rPr>
              <a:t>(Deut. 2:14)</a:t>
            </a:r>
            <a:endParaRPr lang="en-US" dirty="0">
              <a:solidFill>
                <a:schemeClr val="tx1"/>
              </a:solidFill>
            </a:endParaRPr>
          </a:p>
        </p:txBody>
      </p:sp>
      <p:sp>
        <p:nvSpPr>
          <p:cNvPr id="6" name="Rounded Rectangle 5"/>
          <p:cNvSpPr/>
          <p:nvPr/>
        </p:nvSpPr>
        <p:spPr>
          <a:xfrm>
            <a:off x="0" y="665644"/>
            <a:ext cx="3017520" cy="2103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endParaRPr lang="en-US" b="1" dirty="0" smtClean="0">
              <a:solidFill>
                <a:schemeClr val="tx1"/>
              </a:solidFill>
            </a:endParaRPr>
          </a:p>
          <a:p>
            <a:pPr algn="ctr"/>
            <a:endParaRPr lang="en-US" b="1" dirty="0" smtClean="0">
              <a:solidFill>
                <a:schemeClr val="tx1"/>
              </a:solidFill>
            </a:endParaRPr>
          </a:p>
          <a:p>
            <a:pPr algn="ctr"/>
            <a:r>
              <a:rPr lang="en-US" b="1" dirty="0" smtClean="0">
                <a:solidFill>
                  <a:schemeClr val="tx1"/>
                </a:solidFill>
              </a:rPr>
              <a:t>Section 3 (20:1—36:13)</a:t>
            </a:r>
          </a:p>
          <a:p>
            <a:pPr algn="ctr">
              <a:buFont typeface="Wingdings" pitchFamily="2" charset="2"/>
              <a:buChar char="§"/>
            </a:pPr>
            <a:r>
              <a:rPr lang="en-US" dirty="0" smtClean="0">
                <a:solidFill>
                  <a:schemeClr val="tx1"/>
                </a:solidFill>
              </a:rPr>
              <a:t>“On the plains of Moab”</a:t>
            </a:r>
          </a:p>
          <a:p>
            <a:pPr algn="ctr">
              <a:buFont typeface="Wingdings" pitchFamily="2" charset="2"/>
              <a:buChar char="§"/>
            </a:pPr>
            <a:endParaRPr lang="en-US" dirty="0" smtClean="0">
              <a:solidFill>
                <a:schemeClr val="tx1"/>
              </a:solidFill>
            </a:endParaRPr>
          </a:p>
          <a:p>
            <a:pPr algn="ctr">
              <a:buFont typeface="Wingdings" pitchFamily="2" charset="2"/>
              <a:buChar char="§"/>
            </a:pPr>
            <a:r>
              <a:rPr lang="en-US" dirty="0" smtClean="0">
                <a:solidFill>
                  <a:schemeClr val="tx1"/>
                </a:solidFill>
              </a:rPr>
              <a:t>Includes the journey from </a:t>
            </a:r>
            <a:r>
              <a:rPr lang="en-US" dirty="0" err="1" smtClean="0">
                <a:solidFill>
                  <a:schemeClr val="tx1"/>
                </a:solidFill>
              </a:rPr>
              <a:t>Kadesh</a:t>
            </a:r>
            <a:r>
              <a:rPr lang="en-US" dirty="0" smtClean="0">
                <a:solidFill>
                  <a:schemeClr val="tx1"/>
                </a:solidFill>
              </a:rPr>
              <a:t> to Moab Ch. 20-21</a:t>
            </a:r>
            <a:endParaRPr lang="en-US" sz="1200" dirty="0" smtClean="0">
              <a:solidFill>
                <a:schemeClr val="tx1"/>
              </a:solidFill>
            </a:endParaRPr>
          </a:p>
          <a:p>
            <a:pPr algn="ctr">
              <a:buFont typeface="Wingdings" pitchFamily="2" charset="2"/>
              <a:buChar char="§"/>
            </a:pP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pic>
        <p:nvPicPr>
          <p:cNvPr id="7" name="Picture 4"/>
          <p:cNvPicPr>
            <a:picLocks noChangeAspect="1" noChangeArrowheads="1"/>
          </p:cNvPicPr>
          <p:nvPr/>
        </p:nvPicPr>
        <p:blipFill>
          <a:blip r:embed="rId2" cstate="print"/>
          <a:srcRect/>
          <a:stretch>
            <a:fillRect/>
          </a:stretch>
        </p:blipFill>
        <p:spPr bwMode="auto">
          <a:xfrm>
            <a:off x="3017520" y="838200"/>
            <a:ext cx="6126480" cy="5180259"/>
          </a:xfrm>
          <a:prstGeom prst="rect">
            <a:avLst/>
          </a:prstGeom>
          <a:noFill/>
          <a:ln w="9525">
            <a:noFill/>
            <a:miter lim="800000"/>
            <a:headEnd/>
            <a:tailEnd/>
          </a:ln>
          <a:effectLst/>
        </p:spPr>
      </p:pic>
      <p:cxnSp>
        <p:nvCxnSpPr>
          <p:cNvPr id="9" name="Straight Arrow Connector 8"/>
          <p:cNvCxnSpPr/>
          <p:nvPr/>
        </p:nvCxnSpPr>
        <p:spPr>
          <a:xfrm flipV="1">
            <a:off x="2133600" y="4708490"/>
            <a:ext cx="4419600" cy="701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590800" y="2590800"/>
            <a:ext cx="374904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667000" y="1143000"/>
            <a:ext cx="5791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0" y="152400"/>
            <a:ext cx="566928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“Forty Years”—from the time they came out of Egypt</a:t>
            </a:r>
            <a:endParaRPr lang="en-US" dirty="0">
              <a:solidFill>
                <a:schemeClr val="tx1"/>
              </a:solidFill>
            </a:endParaRPr>
          </a:p>
        </p:txBody>
      </p:sp>
      <p:sp>
        <p:nvSpPr>
          <p:cNvPr id="3" name="Rectangle 2"/>
          <p:cNvSpPr/>
          <p:nvPr/>
        </p:nvSpPr>
        <p:spPr>
          <a:xfrm>
            <a:off x="0" y="3505200"/>
            <a:ext cx="9144000" cy="1463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Numbers 33:38</a:t>
            </a:r>
            <a:r>
              <a:rPr lang="en-US" dirty="0" smtClean="0">
                <a:solidFill>
                  <a:schemeClr val="tx1"/>
                </a:solidFill>
              </a:rPr>
              <a:t/>
            </a:r>
            <a:br>
              <a:rPr lang="en-US" dirty="0" smtClean="0">
                <a:solidFill>
                  <a:schemeClr val="tx1"/>
                </a:solidFill>
              </a:rPr>
            </a:br>
            <a:r>
              <a:rPr lang="en-US" baseline="30000" dirty="0" smtClean="0">
                <a:solidFill>
                  <a:schemeClr val="tx1"/>
                </a:solidFill>
              </a:rPr>
              <a:t>38</a:t>
            </a:r>
            <a:r>
              <a:rPr lang="en-US" dirty="0" smtClean="0">
                <a:solidFill>
                  <a:schemeClr val="tx1"/>
                </a:solidFill>
              </a:rPr>
              <a:t>Then Aaron the priest went up to Mount </a:t>
            </a:r>
            <a:r>
              <a:rPr lang="en-US" dirty="0" err="1" smtClean="0">
                <a:solidFill>
                  <a:schemeClr val="tx1"/>
                </a:solidFill>
              </a:rPr>
              <a:t>Hor</a:t>
            </a:r>
            <a:r>
              <a:rPr lang="en-US" dirty="0" smtClean="0">
                <a:solidFill>
                  <a:schemeClr val="tx1"/>
                </a:solidFill>
              </a:rPr>
              <a:t> at the command of the Lord, and died there in the </a:t>
            </a:r>
            <a:r>
              <a:rPr lang="en-US" b="1" dirty="0" smtClean="0">
                <a:solidFill>
                  <a:schemeClr val="tx1"/>
                </a:solidFill>
              </a:rPr>
              <a:t>fortieth </a:t>
            </a:r>
            <a:r>
              <a:rPr lang="en-US" dirty="0" smtClean="0">
                <a:solidFill>
                  <a:schemeClr val="tx1"/>
                </a:solidFill>
              </a:rPr>
              <a:t>year after the children of Israel had come out of the land of Egypt, on the first </a:t>
            </a:r>
            <a:r>
              <a:rPr lang="en-US" i="1" dirty="0" smtClean="0">
                <a:solidFill>
                  <a:schemeClr val="tx1"/>
                </a:solidFill>
              </a:rPr>
              <a:t>day</a:t>
            </a:r>
            <a:r>
              <a:rPr lang="en-US" dirty="0" smtClean="0">
                <a:solidFill>
                  <a:schemeClr val="tx1"/>
                </a:solidFill>
              </a:rPr>
              <a:t> of the </a:t>
            </a:r>
            <a:r>
              <a:rPr lang="en-US" b="1" dirty="0" smtClean="0">
                <a:solidFill>
                  <a:schemeClr val="tx1"/>
                </a:solidFill>
              </a:rPr>
              <a:t>fifth </a:t>
            </a:r>
            <a:r>
              <a:rPr lang="en-US" dirty="0" smtClean="0">
                <a:solidFill>
                  <a:schemeClr val="tx1"/>
                </a:solidFill>
              </a:rPr>
              <a:t>month.  </a:t>
            </a:r>
            <a:endParaRPr lang="en-US" dirty="0">
              <a:solidFill>
                <a:schemeClr val="tx1"/>
              </a:solidFill>
            </a:endParaRPr>
          </a:p>
        </p:txBody>
      </p:sp>
      <p:sp>
        <p:nvSpPr>
          <p:cNvPr id="5" name="Rectangle 4"/>
          <p:cNvSpPr/>
          <p:nvPr/>
        </p:nvSpPr>
        <p:spPr>
          <a:xfrm>
            <a:off x="0" y="5257800"/>
            <a:ext cx="91440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Deuteronomy 1: 3</a:t>
            </a:r>
            <a:r>
              <a:rPr lang="en-US" dirty="0" smtClean="0">
                <a:solidFill>
                  <a:schemeClr val="tx1"/>
                </a:solidFill>
              </a:rPr>
              <a:t/>
            </a:r>
            <a:br>
              <a:rPr lang="en-US" dirty="0" smtClean="0">
                <a:solidFill>
                  <a:schemeClr val="tx1"/>
                </a:solidFill>
              </a:rPr>
            </a:br>
            <a:r>
              <a:rPr lang="en-US" baseline="30000" dirty="0" smtClean="0">
                <a:solidFill>
                  <a:schemeClr val="tx1"/>
                </a:solidFill>
              </a:rPr>
              <a:t>3</a:t>
            </a:r>
            <a:r>
              <a:rPr lang="en-US" dirty="0" smtClean="0">
                <a:solidFill>
                  <a:schemeClr val="tx1"/>
                </a:solidFill>
              </a:rPr>
              <a:t>Now it came to pass in the </a:t>
            </a:r>
            <a:r>
              <a:rPr lang="en-US" b="1" dirty="0" smtClean="0">
                <a:solidFill>
                  <a:schemeClr val="tx1"/>
                </a:solidFill>
              </a:rPr>
              <a:t>fortieth </a:t>
            </a:r>
            <a:r>
              <a:rPr lang="en-US" dirty="0" smtClean="0">
                <a:solidFill>
                  <a:schemeClr val="tx1"/>
                </a:solidFill>
              </a:rPr>
              <a:t>year, in the </a:t>
            </a:r>
            <a:r>
              <a:rPr lang="en-US" b="1" dirty="0" smtClean="0">
                <a:solidFill>
                  <a:schemeClr val="tx1"/>
                </a:solidFill>
              </a:rPr>
              <a:t>eleventh </a:t>
            </a:r>
            <a:r>
              <a:rPr lang="en-US" dirty="0" smtClean="0">
                <a:solidFill>
                  <a:schemeClr val="tx1"/>
                </a:solidFill>
              </a:rPr>
              <a:t>month, on the first </a:t>
            </a:r>
            <a:r>
              <a:rPr lang="en-US" i="1" dirty="0" smtClean="0">
                <a:solidFill>
                  <a:schemeClr val="tx1"/>
                </a:solidFill>
              </a:rPr>
              <a:t>day</a:t>
            </a:r>
            <a:r>
              <a:rPr lang="en-US" dirty="0" smtClean="0">
                <a:solidFill>
                  <a:schemeClr val="tx1"/>
                </a:solidFill>
              </a:rPr>
              <a:t> of the month, </a:t>
            </a:r>
            <a:r>
              <a:rPr lang="en-US" i="1" dirty="0" smtClean="0">
                <a:solidFill>
                  <a:schemeClr val="tx1"/>
                </a:solidFill>
              </a:rPr>
              <a:t>that</a:t>
            </a:r>
            <a:r>
              <a:rPr lang="en-US" dirty="0" smtClean="0">
                <a:solidFill>
                  <a:schemeClr val="tx1"/>
                </a:solidFill>
              </a:rPr>
              <a:t> Moses spoke to the children of Israel according to all that the Lord had given him as commandments to them, </a:t>
            </a:r>
            <a:endParaRPr lang="en-US" dirty="0">
              <a:solidFill>
                <a:schemeClr val="tx1"/>
              </a:solidFill>
            </a:endParaRPr>
          </a:p>
        </p:txBody>
      </p:sp>
      <p:sp>
        <p:nvSpPr>
          <p:cNvPr id="7" name="Rounded Rectangle 6"/>
          <p:cNvSpPr/>
          <p:nvPr/>
        </p:nvSpPr>
        <p:spPr>
          <a:xfrm>
            <a:off x="381000" y="1066800"/>
            <a:ext cx="8412480" cy="822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book of Numbers covers a period of the remaining 39 years of the 40 years of Israel in the wilderness  </a:t>
            </a:r>
            <a:r>
              <a:rPr lang="en-US" sz="1600" dirty="0" smtClean="0">
                <a:solidFill>
                  <a:schemeClr val="tx1"/>
                </a:solidFill>
              </a:rPr>
              <a:t>[actually 38 years and nine months]</a:t>
            </a:r>
            <a:endParaRPr lang="en-US" sz="1600" dirty="0">
              <a:solidFill>
                <a:schemeClr val="tx1"/>
              </a:solidFill>
            </a:endParaRPr>
          </a:p>
        </p:txBody>
      </p:sp>
      <p:sp>
        <p:nvSpPr>
          <p:cNvPr id="8" name="Rectangle 7"/>
          <p:cNvSpPr/>
          <p:nvPr/>
        </p:nvSpPr>
        <p:spPr>
          <a:xfrm>
            <a:off x="0" y="2057400"/>
            <a:ext cx="91440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Numbers 1:1</a:t>
            </a:r>
            <a:r>
              <a:rPr lang="en-US" dirty="0" smtClean="0">
                <a:solidFill>
                  <a:schemeClr val="tx1"/>
                </a:solidFill>
              </a:rPr>
              <a:t/>
            </a:r>
            <a:br>
              <a:rPr lang="en-US" dirty="0" smtClean="0">
                <a:solidFill>
                  <a:schemeClr val="tx1"/>
                </a:solidFill>
              </a:rPr>
            </a:br>
            <a:r>
              <a:rPr lang="en-US" baseline="30000" dirty="0" smtClean="0">
                <a:solidFill>
                  <a:schemeClr val="tx1"/>
                </a:solidFill>
              </a:rPr>
              <a:t>1</a:t>
            </a:r>
            <a:r>
              <a:rPr lang="en-US" dirty="0" smtClean="0">
                <a:solidFill>
                  <a:schemeClr val="tx1"/>
                </a:solidFill>
              </a:rPr>
              <a:t>Now the Lord spoke to Moses in the Wilderness of Sinai, in the tabernacle of meeting, on the first </a:t>
            </a:r>
            <a:r>
              <a:rPr lang="en-US" i="1" dirty="0" smtClean="0">
                <a:solidFill>
                  <a:schemeClr val="tx1"/>
                </a:solidFill>
              </a:rPr>
              <a:t>day</a:t>
            </a:r>
            <a:r>
              <a:rPr lang="en-US" dirty="0" smtClean="0">
                <a:solidFill>
                  <a:schemeClr val="tx1"/>
                </a:solidFill>
              </a:rPr>
              <a:t> of the second month, in the</a:t>
            </a:r>
            <a:r>
              <a:rPr lang="en-US" b="1" dirty="0" smtClean="0">
                <a:solidFill>
                  <a:schemeClr val="tx1"/>
                </a:solidFill>
              </a:rPr>
              <a:t> second </a:t>
            </a:r>
            <a:r>
              <a:rPr lang="en-US" dirty="0" smtClean="0">
                <a:solidFill>
                  <a:schemeClr val="tx1"/>
                </a:solidFill>
              </a:rPr>
              <a:t>year</a:t>
            </a:r>
            <a:r>
              <a:rPr lang="en-US" i="1" dirty="0" smtClean="0">
                <a:solidFill>
                  <a:schemeClr val="tx1"/>
                </a:solidFill>
              </a:rPr>
              <a:t> after </a:t>
            </a:r>
            <a:r>
              <a:rPr lang="en-US" dirty="0" smtClean="0">
                <a:solidFill>
                  <a:schemeClr val="tx1"/>
                </a:solidFill>
              </a:rPr>
              <a:t>they had come out of the land of Egypt,</a:t>
            </a:r>
          </a:p>
          <a:p>
            <a:pPr algn="ctr"/>
            <a:r>
              <a:rPr lang="en-US" sz="1600" dirty="0" smtClean="0">
                <a:solidFill>
                  <a:schemeClr val="tx1"/>
                </a:solidFill>
              </a:rPr>
              <a:t>                                                                                                                     [13 months]</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00400" y="152400"/>
            <a:ext cx="310896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Pattern of the book</a:t>
            </a:r>
            <a:endParaRPr lang="en-US" dirty="0">
              <a:solidFill>
                <a:schemeClr val="tx1"/>
              </a:solidFill>
            </a:endParaRPr>
          </a:p>
        </p:txBody>
      </p:sp>
      <p:sp>
        <p:nvSpPr>
          <p:cNvPr id="3" name="Rounded Rectangle 2"/>
          <p:cNvSpPr/>
          <p:nvPr/>
        </p:nvSpPr>
        <p:spPr>
          <a:xfrm>
            <a:off x="304800" y="762000"/>
            <a:ext cx="246888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Sinai </a:t>
            </a:r>
          </a:p>
          <a:p>
            <a:pPr algn="ctr"/>
            <a:endParaRPr lang="en-US" dirty="0" smtClean="0">
              <a:solidFill>
                <a:schemeClr val="tx1"/>
              </a:solidFill>
            </a:endParaRPr>
          </a:p>
          <a:p>
            <a:pPr algn="ctr"/>
            <a:r>
              <a:rPr lang="en-US" dirty="0" smtClean="0">
                <a:solidFill>
                  <a:schemeClr val="tx1"/>
                </a:solidFill>
              </a:rPr>
              <a:t>Ex. 19—Numbers 10:10</a:t>
            </a:r>
            <a:endParaRPr lang="en-US" dirty="0">
              <a:solidFill>
                <a:schemeClr val="tx1"/>
              </a:solidFill>
            </a:endParaRPr>
          </a:p>
        </p:txBody>
      </p:sp>
      <p:sp>
        <p:nvSpPr>
          <p:cNvPr id="4" name="Rounded Rectangle 3"/>
          <p:cNvSpPr/>
          <p:nvPr/>
        </p:nvSpPr>
        <p:spPr>
          <a:xfrm>
            <a:off x="304800" y="1981200"/>
            <a:ext cx="246888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Sinai to Kadesh</a:t>
            </a:r>
          </a:p>
          <a:p>
            <a:pPr algn="ctr"/>
            <a:endParaRPr lang="en-US" dirty="0" smtClean="0">
              <a:solidFill>
                <a:schemeClr val="tx1"/>
              </a:solidFill>
            </a:endParaRPr>
          </a:p>
          <a:p>
            <a:pPr algn="ctr"/>
            <a:r>
              <a:rPr lang="en-US" dirty="0" smtClean="0">
                <a:solidFill>
                  <a:schemeClr val="tx1"/>
                </a:solidFill>
              </a:rPr>
              <a:t>Num. 10:11—12:16</a:t>
            </a:r>
            <a:endParaRPr lang="en-US" dirty="0">
              <a:solidFill>
                <a:schemeClr val="tx1"/>
              </a:solidFill>
            </a:endParaRPr>
          </a:p>
        </p:txBody>
      </p:sp>
      <p:sp>
        <p:nvSpPr>
          <p:cNvPr id="5" name="Rounded Rectangle 4"/>
          <p:cNvSpPr/>
          <p:nvPr/>
        </p:nvSpPr>
        <p:spPr>
          <a:xfrm>
            <a:off x="304800" y="3200400"/>
            <a:ext cx="237744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Kadesh</a:t>
            </a:r>
          </a:p>
          <a:p>
            <a:pPr algn="ctr"/>
            <a:endParaRPr lang="en-US" dirty="0" smtClean="0">
              <a:solidFill>
                <a:schemeClr val="tx1"/>
              </a:solidFill>
            </a:endParaRPr>
          </a:p>
          <a:p>
            <a:pPr algn="ctr"/>
            <a:r>
              <a:rPr lang="en-US" dirty="0" smtClean="0">
                <a:solidFill>
                  <a:schemeClr val="tx1"/>
                </a:solidFill>
              </a:rPr>
              <a:t>Num. 13—19:22</a:t>
            </a:r>
            <a:endParaRPr lang="en-US" dirty="0">
              <a:solidFill>
                <a:schemeClr val="tx1"/>
              </a:solidFill>
            </a:endParaRPr>
          </a:p>
        </p:txBody>
      </p:sp>
      <p:sp>
        <p:nvSpPr>
          <p:cNvPr id="6" name="Rounded Rectangle 5"/>
          <p:cNvSpPr/>
          <p:nvPr/>
        </p:nvSpPr>
        <p:spPr>
          <a:xfrm>
            <a:off x="304800" y="4419600"/>
            <a:ext cx="237744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Kadesh to Moab</a:t>
            </a:r>
          </a:p>
          <a:p>
            <a:pPr algn="ctr"/>
            <a:endParaRPr lang="en-US" dirty="0" smtClean="0">
              <a:solidFill>
                <a:schemeClr val="tx1"/>
              </a:solidFill>
            </a:endParaRPr>
          </a:p>
          <a:p>
            <a:pPr algn="ctr"/>
            <a:r>
              <a:rPr lang="en-US" dirty="0" smtClean="0">
                <a:solidFill>
                  <a:schemeClr val="tx1"/>
                </a:solidFill>
              </a:rPr>
              <a:t>Num. 20:1—22:1</a:t>
            </a:r>
            <a:endParaRPr lang="en-US" dirty="0">
              <a:solidFill>
                <a:schemeClr val="tx1"/>
              </a:solidFill>
            </a:endParaRPr>
          </a:p>
        </p:txBody>
      </p:sp>
      <p:sp>
        <p:nvSpPr>
          <p:cNvPr id="7" name="Rounded Rectangle 6"/>
          <p:cNvSpPr/>
          <p:nvPr/>
        </p:nvSpPr>
        <p:spPr>
          <a:xfrm>
            <a:off x="304800" y="5638800"/>
            <a:ext cx="237744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Moab</a:t>
            </a:r>
          </a:p>
          <a:p>
            <a:pPr algn="ctr"/>
            <a:endParaRPr lang="en-US" dirty="0" smtClean="0">
              <a:solidFill>
                <a:schemeClr val="tx1"/>
              </a:solidFill>
            </a:endParaRPr>
          </a:p>
          <a:p>
            <a:pPr algn="ctr"/>
            <a:r>
              <a:rPr lang="en-US" dirty="0" smtClean="0">
                <a:solidFill>
                  <a:schemeClr val="tx1"/>
                </a:solidFill>
              </a:rPr>
              <a:t>Num. 22:2—36:13</a:t>
            </a:r>
            <a:endParaRPr lang="en-US" dirty="0">
              <a:solidFill>
                <a:schemeClr val="tx1"/>
              </a:solidFill>
            </a:endParaRPr>
          </a:p>
        </p:txBody>
      </p:sp>
      <p:sp>
        <p:nvSpPr>
          <p:cNvPr id="8" name="Flowchart: Alternate Process 7"/>
          <p:cNvSpPr/>
          <p:nvPr/>
        </p:nvSpPr>
        <p:spPr>
          <a:xfrm>
            <a:off x="3962400" y="990600"/>
            <a:ext cx="1371600" cy="61264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Instructions from God</a:t>
            </a:r>
            <a:endParaRPr lang="en-US" dirty="0">
              <a:solidFill>
                <a:schemeClr val="tx1"/>
              </a:solidFill>
            </a:endParaRPr>
          </a:p>
        </p:txBody>
      </p:sp>
      <p:sp>
        <p:nvSpPr>
          <p:cNvPr id="9" name="Flowchart: Alternate Process 8"/>
          <p:cNvSpPr/>
          <p:nvPr/>
        </p:nvSpPr>
        <p:spPr>
          <a:xfrm>
            <a:off x="3962400" y="2133600"/>
            <a:ext cx="1371600" cy="61264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Journey</a:t>
            </a:r>
            <a:endParaRPr lang="en-US" dirty="0">
              <a:solidFill>
                <a:schemeClr val="tx1"/>
              </a:solidFill>
            </a:endParaRPr>
          </a:p>
        </p:txBody>
      </p:sp>
      <p:sp>
        <p:nvSpPr>
          <p:cNvPr id="10" name="Flowchart: Alternate Process 9"/>
          <p:cNvSpPr/>
          <p:nvPr/>
        </p:nvSpPr>
        <p:spPr>
          <a:xfrm>
            <a:off x="4038600" y="3352800"/>
            <a:ext cx="1371600" cy="61264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Instructions from God</a:t>
            </a:r>
            <a:endParaRPr lang="en-US" dirty="0">
              <a:solidFill>
                <a:schemeClr val="tx1"/>
              </a:solidFill>
            </a:endParaRPr>
          </a:p>
        </p:txBody>
      </p:sp>
      <p:sp>
        <p:nvSpPr>
          <p:cNvPr id="11" name="Flowchart: Alternate Process 10"/>
          <p:cNvSpPr/>
          <p:nvPr/>
        </p:nvSpPr>
        <p:spPr>
          <a:xfrm>
            <a:off x="4038600" y="4648200"/>
            <a:ext cx="1280160" cy="61264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Journey</a:t>
            </a:r>
            <a:endParaRPr lang="en-US" dirty="0">
              <a:solidFill>
                <a:schemeClr val="tx1"/>
              </a:solidFill>
            </a:endParaRPr>
          </a:p>
        </p:txBody>
      </p:sp>
      <p:sp>
        <p:nvSpPr>
          <p:cNvPr id="12" name="Flowchart: Alternate Process 11"/>
          <p:cNvSpPr/>
          <p:nvPr/>
        </p:nvSpPr>
        <p:spPr>
          <a:xfrm>
            <a:off x="4038600" y="5791200"/>
            <a:ext cx="1371600" cy="61264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Instructions from God</a:t>
            </a:r>
            <a:endParaRPr lang="en-US" dirty="0">
              <a:solidFill>
                <a:schemeClr val="tx1"/>
              </a:solidFill>
            </a:endParaRPr>
          </a:p>
        </p:txBody>
      </p:sp>
      <p:cxnSp>
        <p:nvCxnSpPr>
          <p:cNvPr id="14" name="Straight Arrow Connector 13"/>
          <p:cNvCxnSpPr/>
          <p:nvPr/>
        </p:nvCxnSpPr>
        <p:spPr>
          <a:xfrm>
            <a:off x="2819400" y="12954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819400" y="23622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19400" y="36576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19400" y="49530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19400" y="60198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228600"/>
            <a:ext cx="804672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Numbers is not chronological and especially the 1</a:t>
            </a:r>
            <a:r>
              <a:rPr lang="en-US" baseline="30000" dirty="0" smtClean="0">
                <a:solidFill>
                  <a:schemeClr val="tx1"/>
                </a:solidFill>
              </a:rPr>
              <a:t>st</a:t>
            </a:r>
            <a:r>
              <a:rPr lang="en-US" dirty="0" smtClean="0">
                <a:solidFill>
                  <a:schemeClr val="tx1"/>
                </a:solidFill>
              </a:rPr>
              <a:t> ten chapters of Numbers are not in chronological order</a:t>
            </a:r>
            <a:endParaRPr lang="en-US" dirty="0">
              <a:solidFill>
                <a:schemeClr val="tx1"/>
              </a:solidFill>
            </a:endParaRPr>
          </a:p>
        </p:txBody>
      </p:sp>
      <p:sp>
        <p:nvSpPr>
          <p:cNvPr id="3" name="Rounded Rectangle 2"/>
          <p:cNvSpPr/>
          <p:nvPr/>
        </p:nvSpPr>
        <p:spPr>
          <a:xfrm>
            <a:off x="1066800" y="3962400"/>
            <a:ext cx="694944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events of 7—9 take place </a:t>
            </a:r>
            <a:r>
              <a:rPr lang="en-US" dirty="0">
                <a:solidFill>
                  <a:schemeClr val="tx1"/>
                </a:solidFill>
              </a:rPr>
              <a:t>on the day when the tabernacle was set </a:t>
            </a:r>
            <a:r>
              <a:rPr lang="en-US" dirty="0" smtClean="0">
                <a:solidFill>
                  <a:schemeClr val="tx1"/>
                </a:solidFill>
              </a:rPr>
              <a:t>up one month earlier than the census of chapter 1 </a:t>
            </a:r>
            <a:endParaRPr lang="en-US" dirty="0">
              <a:solidFill>
                <a:schemeClr val="tx1"/>
              </a:solidFill>
            </a:endParaRPr>
          </a:p>
        </p:txBody>
      </p:sp>
      <p:sp>
        <p:nvSpPr>
          <p:cNvPr id="5" name="Rounded Rectangle 4"/>
          <p:cNvSpPr/>
          <p:nvPr/>
        </p:nvSpPr>
        <p:spPr>
          <a:xfrm>
            <a:off x="304800" y="1371600"/>
            <a:ext cx="841248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It is not chronological because emphasis is placed on the </a:t>
            </a:r>
            <a:r>
              <a:rPr lang="en-US" b="1" dirty="0" smtClean="0">
                <a:solidFill>
                  <a:schemeClr val="tx1"/>
                </a:solidFill>
              </a:rPr>
              <a:t>census </a:t>
            </a:r>
            <a:r>
              <a:rPr lang="en-US" dirty="0" smtClean="0">
                <a:solidFill>
                  <a:schemeClr val="tx1"/>
                </a:solidFill>
              </a:rPr>
              <a:t>of Israel which is placed first </a:t>
            </a:r>
            <a:endParaRPr lang="en-US" sz="1400" dirty="0">
              <a:solidFill>
                <a:schemeClr val="tx1"/>
              </a:solidFill>
            </a:endParaRPr>
          </a:p>
        </p:txBody>
      </p:sp>
      <p:sp>
        <p:nvSpPr>
          <p:cNvPr id="6" name="Rounded Rectangle 5"/>
          <p:cNvSpPr/>
          <p:nvPr/>
        </p:nvSpPr>
        <p:spPr>
          <a:xfrm>
            <a:off x="533400" y="2667000"/>
            <a:ext cx="786384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(Allis) “Israel is not an unorganized and heterogeneous ‘mob’. They are a distinct people, whose names and ages and tribal relationships are definitely known.”</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1660</TotalTime>
  <Words>2265</Words>
  <Application>Microsoft Office PowerPoint</Application>
  <PresentationFormat>On-screen Show (4:3)</PresentationFormat>
  <Paragraphs>208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Numbers Introduction Chapter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Numbers Introduction</dc:title>
  <dc:creator>owner</dc:creator>
  <cp:lastModifiedBy>Vicki Hachmann</cp:lastModifiedBy>
  <cp:revision>167</cp:revision>
  <dcterms:created xsi:type="dcterms:W3CDTF">2017-12-05T21:01:46Z</dcterms:created>
  <dcterms:modified xsi:type="dcterms:W3CDTF">2018-10-21T20:36:00Z</dcterms:modified>
</cp:coreProperties>
</file>