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4"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99" d="100"/>
          <a:sy n="99" d="100"/>
        </p:scale>
        <p:origin x="16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9/8/2017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9/8/2017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9/8/2017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9/8/2017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9/8/2017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9/8/2017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biblegateway.com/passage/?search=Revelation%2019:5-7#fen-NKJV-31024b" TargetMode="External"/><Relationship Id="rId2" Type="http://schemas.openxmlformats.org/officeDocument/2006/relationships/hyperlink" Target="https://www.biblegateway.com/passage/?search=Revelation%2019:5-7#fen-NKJV-31023a" TargetMode="Externa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96B741-8126-4570-B370-23EC59FDCD9F}"/>
              </a:ext>
            </a:extLst>
          </p:cNvPr>
          <p:cNvPicPr>
            <a:picLocks noChangeAspect="1"/>
          </p:cNvPicPr>
          <p:nvPr/>
        </p:nvPicPr>
        <p:blipFill rotWithShape="1">
          <a:blip r:embed="rId2">
            <a:alphaModFix amt="40000"/>
            <a:extLst/>
          </a:blip>
          <a:srcRect t="32915" r="9091" b="15948"/>
          <a:stretch/>
        </p:blipFill>
        <p:spPr>
          <a:xfrm>
            <a:off x="-194284" y="-96253"/>
            <a:ext cx="12386284" cy="6939021"/>
          </a:xfrm>
          <a:prstGeom prst="rect">
            <a:avLst/>
          </a:prstGeom>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ABB8261B-5DD4-4027-BF7B-F11EE7F88F06}"/>
              </a:ext>
            </a:extLst>
          </p:cNvPr>
          <p:cNvSpPr txBox="1"/>
          <p:nvPr/>
        </p:nvSpPr>
        <p:spPr>
          <a:xfrm rot="21158905">
            <a:off x="2069432" y="2011681"/>
            <a:ext cx="9500134" cy="1569660"/>
          </a:xfrm>
          <a:prstGeom prst="rect">
            <a:avLst/>
          </a:prstGeom>
          <a:noFill/>
        </p:spPr>
        <p:txBody>
          <a:bodyPr wrap="square" rtlCol="0">
            <a:spAutoFit/>
          </a:bodyPr>
          <a:lstStyle/>
          <a:p>
            <a:r>
              <a:rPr lang="en-US" sz="9600" dirty="0">
                <a:ln>
                  <a:solidFill>
                    <a:schemeClr val="bg1"/>
                  </a:solidFill>
                </a:ln>
                <a:solidFill>
                  <a:srgbClr val="FFC000"/>
                </a:solidFill>
                <a:latin typeface="Papyrus" panose="03070502060502030205" pitchFamily="66" charset="0"/>
              </a:rPr>
              <a:t>Happy Sabbath</a:t>
            </a:r>
          </a:p>
        </p:txBody>
      </p:sp>
    </p:spTree>
    <p:extLst>
      <p:ext uri="{BB962C8B-B14F-4D97-AF65-F5344CB8AC3E}">
        <p14:creationId xmlns:p14="http://schemas.microsoft.com/office/powerpoint/2010/main" val="1500598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CD68-EDC9-4F60-86A9-883865AEDA2C}"/>
              </a:ext>
            </a:extLst>
          </p:cNvPr>
          <p:cNvSpPr txBox="1"/>
          <p:nvPr/>
        </p:nvSpPr>
        <p:spPr>
          <a:xfrm>
            <a:off x="6535854" y="655620"/>
            <a:ext cx="5819775" cy="923330"/>
          </a:xfrm>
          <a:prstGeom prst="rect">
            <a:avLst/>
          </a:prstGeom>
          <a:noFill/>
        </p:spPr>
        <p:txBody>
          <a:bodyPr wrap="square" rtlCol="0">
            <a:spAutoFit/>
          </a:bodyPr>
          <a:lstStyle/>
          <a:p>
            <a:r>
              <a:rPr lang="en-US" sz="5400" b="1" dirty="0">
                <a:ln>
                  <a:solidFill>
                    <a:schemeClr val="bg1"/>
                  </a:solidFill>
                </a:ln>
                <a:solidFill>
                  <a:srgbClr val="FFFF00"/>
                </a:solidFill>
                <a:effectLst>
                  <a:outerShdw blurRad="38100" dist="38100" dir="2700000" algn="tl">
                    <a:srgbClr val="000000">
                      <a:alpha val="43137"/>
                    </a:srgbClr>
                  </a:outerShdw>
                </a:effectLst>
                <a:latin typeface="Papyrus" panose="03070502060502030205" pitchFamily="66" charset="0"/>
              </a:rPr>
              <a:t>1 Peter 3: 4</a:t>
            </a:r>
          </a:p>
        </p:txBody>
      </p:sp>
      <p:sp>
        <p:nvSpPr>
          <p:cNvPr id="3" name="TextBox 2">
            <a:extLst>
              <a:ext uri="{FF2B5EF4-FFF2-40B4-BE49-F238E27FC236}">
                <a16:creationId xmlns:a16="http://schemas.microsoft.com/office/drawing/2014/main" id="{C343EC1A-25D4-426C-B7CE-D3CAA7D8D086}"/>
              </a:ext>
            </a:extLst>
          </p:cNvPr>
          <p:cNvSpPr txBox="1"/>
          <p:nvPr/>
        </p:nvSpPr>
        <p:spPr>
          <a:xfrm>
            <a:off x="849076" y="2791734"/>
            <a:ext cx="10635916" cy="2800767"/>
          </a:xfrm>
          <a:prstGeom prst="rect">
            <a:avLst/>
          </a:prstGeom>
          <a:noFill/>
        </p:spPr>
        <p:txBody>
          <a:bodyPr wrap="square" rtlCol="0">
            <a:spAutoFit/>
          </a:bodyPr>
          <a:lstStyle/>
          <a:p>
            <a:pPr algn="ctr"/>
            <a:r>
              <a:rPr lang="en-US" sz="4400" b="1" baseline="30000" dirty="0">
                <a:solidFill>
                  <a:srgbClr val="FFFF00"/>
                </a:solidFill>
                <a:effectLst>
                  <a:outerShdw blurRad="38100" dist="38100" dir="2700000" algn="tl">
                    <a:srgbClr val="000000">
                      <a:alpha val="43137"/>
                    </a:srgbClr>
                  </a:outerShdw>
                </a:effectLst>
                <a:latin typeface="Papyrus" panose="03070502060502030205" pitchFamily="66" charset="0"/>
              </a:rPr>
              <a:t>4 </a:t>
            </a:r>
            <a:r>
              <a:rPr lang="en-US" sz="4400" b="1" dirty="0">
                <a:solidFill>
                  <a:srgbClr val="FFFF00"/>
                </a:solidFill>
                <a:effectLst>
                  <a:outerShdw blurRad="38100" dist="38100" dir="2700000" algn="tl">
                    <a:srgbClr val="000000">
                      <a:alpha val="43137"/>
                    </a:srgbClr>
                  </a:outerShdw>
                </a:effectLst>
                <a:latin typeface="Papyrus" panose="03070502060502030205" pitchFamily="66" charset="0"/>
              </a:rPr>
              <a:t>rather </a:t>
            </a:r>
            <a:r>
              <a:rPr lang="en-US" sz="4400" b="1" i="1" dirty="0">
                <a:solidFill>
                  <a:srgbClr val="FFFF00"/>
                </a:solidFill>
                <a:effectLst>
                  <a:outerShdw blurRad="38100" dist="38100" dir="2700000" algn="tl">
                    <a:srgbClr val="000000">
                      <a:alpha val="43137"/>
                    </a:srgbClr>
                  </a:outerShdw>
                </a:effectLst>
                <a:latin typeface="Papyrus" panose="03070502060502030205" pitchFamily="66" charset="0"/>
              </a:rPr>
              <a:t>let it be</a:t>
            </a:r>
            <a:r>
              <a:rPr lang="en-US" sz="4400" b="1" dirty="0">
                <a:solidFill>
                  <a:srgbClr val="FFFF00"/>
                </a:solidFill>
                <a:effectLst>
                  <a:outerShdw blurRad="38100" dist="38100" dir="2700000" algn="tl">
                    <a:srgbClr val="000000">
                      <a:alpha val="43137"/>
                    </a:srgbClr>
                  </a:outerShdw>
                </a:effectLst>
                <a:latin typeface="Papyrus" panose="03070502060502030205" pitchFamily="66" charset="0"/>
              </a:rPr>
              <a:t> the hidden person of the heart, with the incorruptible </a:t>
            </a:r>
            <a:r>
              <a:rPr lang="en-US" sz="4400" b="1" i="1" dirty="0">
                <a:solidFill>
                  <a:srgbClr val="FFFF00"/>
                </a:solidFill>
                <a:effectLst>
                  <a:outerShdw blurRad="38100" dist="38100" dir="2700000" algn="tl">
                    <a:srgbClr val="000000">
                      <a:alpha val="43137"/>
                    </a:srgbClr>
                  </a:outerShdw>
                </a:effectLst>
                <a:latin typeface="Papyrus" panose="03070502060502030205" pitchFamily="66" charset="0"/>
              </a:rPr>
              <a:t>beauty</a:t>
            </a:r>
            <a:r>
              <a:rPr lang="en-US" sz="4400" b="1" dirty="0">
                <a:solidFill>
                  <a:srgbClr val="FFFF00"/>
                </a:solidFill>
                <a:effectLst>
                  <a:outerShdw blurRad="38100" dist="38100" dir="2700000" algn="tl">
                    <a:srgbClr val="000000">
                      <a:alpha val="43137"/>
                    </a:srgbClr>
                  </a:outerShdw>
                </a:effectLst>
                <a:latin typeface="Papyrus" panose="03070502060502030205" pitchFamily="66" charset="0"/>
              </a:rPr>
              <a:t> of a gentle and quiet spirit, which is very precious in the sight of God.</a:t>
            </a: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59078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CD68-EDC9-4F60-86A9-883865AEDA2C}"/>
              </a:ext>
            </a:extLst>
          </p:cNvPr>
          <p:cNvSpPr txBox="1"/>
          <p:nvPr/>
        </p:nvSpPr>
        <p:spPr>
          <a:xfrm>
            <a:off x="7151870" y="645994"/>
            <a:ext cx="5819775" cy="923330"/>
          </a:xfrm>
          <a:prstGeom prst="rect">
            <a:avLst/>
          </a:prstGeom>
          <a:noFill/>
        </p:spPr>
        <p:txBody>
          <a:bodyPr wrap="square" rtlCol="0">
            <a:spAutoFit/>
          </a:bodyPr>
          <a:lstStyle/>
          <a:p>
            <a:r>
              <a:rPr lang="en-US" sz="5400" b="1" dirty="0">
                <a:ln>
                  <a:solidFill>
                    <a:schemeClr val="bg1"/>
                  </a:solidFill>
                </a:ln>
                <a:solidFill>
                  <a:srgbClr val="FFFF00"/>
                </a:solidFill>
                <a:effectLst>
                  <a:outerShdw blurRad="38100" dist="38100" dir="2700000" algn="tl">
                    <a:srgbClr val="000000">
                      <a:alpha val="43137"/>
                    </a:srgbClr>
                  </a:outerShdw>
                </a:effectLst>
                <a:latin typeface="Papyrus" panose="03070502060502030205" pitchFamily="66" charset="0"/>
              </a:rPr>
              <a:t>Titus 3: 2</a:t>
            </a:r>
          </a:p>
        </p:txBody>
      </p:sp>
      <p:sp>
        <p:nvSpPr>
          <p:cNvPr id="3" name="TextBox 2">
            <a:extLst>
              <a:ext uri="{FF2B5EF4-FFF2-40B4-BE49-F238E27FC236}">
                <a16:creationId xmlns:a16="http://schemas.microsoft.com/office/drawing/2014/main" id="{C343EC1A-25D4-426C-B7CE-D3CAA7D8D086}"/>
              </a:ext>
            </a:extLst>
          </p:cNvPr>
          <p:cNvSpPr txBox="1"/>
          <p:nvPr/>
        </p:nvSpPr>
        <p:spPr>
          <a:xfrm>
            <a:off x="800950" y="3118992"/>
            <a:ext cx="10635916" cy="1446550"/>
          </a:xfrm>
          <a:prstGeom prst="rect">
            <a:avLst/>
          </a:prstGeom>
          <a:noFill/>
        </p:spPr>
        <p:txBody>
          <a:bodyPr wrap="square" rtlCol="0">
            <a:spAutoFit/>
          </a:bodyPr>
          <a:lstStyle/>
          <a:p>
            <a:pPr algn="ctr"/>
            <a:r>
              <a:rPr lang="en-US" sz="4400" b="1" baseline="30000" dirty="0">
                <a:solidFill>
                  <a:srgbClr val="FFFF00"/>
                </a:solidFill>
                <a:latin typeface="Papyrus" panose="03070502060502030205" pitchFamily="66" charset="0"/>
              </a:rPr>
              <a:t>2 </a:t>
            </a:r>
            <a:r>
              <a:rPr lang="en-US" sz="4400" b="1" dirty="0">
                <a:solidFill>
                  <a:srgbClr val="FFFF00"/>
                </a:solidFill>
                <a:latin typeface="Papyrus" panose="03070502060502030205" pitchFamily="66" charset="0"/>
              </a:rPr>
              <a:t>to speak evil of no one, to be peaceable, gentle, showing all humility to all men.</a:t>
            </a:r>
            <a:endParaRPr lang="en-US" sz="4400" b="1" dirty="0">
              <a:solidFill>
                <a:srgbClr val="FFFF00"/>
              </a:solidFill>
              <a:effectLst>
                <a:outerShdw blurRad="38100" dist="38100" dir="2700000" algn="tl">
                  <a:srgbClr val="000000">
                    <a:alpha val="43137"/>
                  </a:srgbClr>
                </a:outerShdw>
              </a:effectLst>
              <a:latin typeface="Papyrus" panose="03070502060502030205" pitchFamily="66" charset="0"/>
            </a:endParaRP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94802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CD68-EDC9-4F60-86A9-883865AEDA2C}"/>
              </a:ext>
            </a:extLst>
          </p:cNvPr>
          <p:cNvSpPr txBox="1"/>
          <p:nvPr/>
        </p:nvSpPr>
        <p:spPr>
          <a:xfrm>
            <a:off x="5996540" y="645994"/>
            <a:ext cx="6975106" cy="923330"/>
          </a:xfrm>
          <a:prstGeom prst="rect">
            <a:avLst/>
          </a:prstGeom>
          <a:noFill/>
        </p:spPr>
        <p:txBody>
          <a:bodyPr wrap="square" rtlCol="0">
            <a:spAutoFit/>
          </a:bodyPr>
          <a:lstStyle/>
          <a:p>
            <a:r>
              <a:rPr lang="en-US" sz="5400" b="1" dirty="0">
                <a:ln>
                  <a:solidFill>
                    <a:schemeClr val="bg1"/>
                  </a:solidFill>
                </a:ln>
                <a:solidFill>
                  <a:srgbClr val="FFFF00"/>
                </a:solidFill>
                <a:effectLst>
                  <a:outerShdw blurRad="38100" dist="38100" dir="2700000" algn="tl">
                    <a:srgbClr val="000000">
                      <a:alpha val="43137"/>
                    </a:srgbClr>
                  </a:outerShdw>
                </a:effectLst>
                <a:latin typeface="Papyrus" panose="03070502060502030205" pitchFamily="66" charset="0"/>
              </a:rPr>
              <a:t>Matthew 11: 28-29</a:t>
            </a:r>
          </a:p>
        </p:txBody>
      </p:sp>
      <p:sp>
        <p:nvSpPr>
          <p:cNvPr id="3" name="TextBox 2">
            <a:extLst>
              <a:ext uri="{FF2B5EF4-FFF2-40B4-BE49-F238E27FC236}">
                <a16:creationId xmlns:a16="http://schemas.microsoft.com/office/drawing/2014/main" id="{C343EC1A-25D4-426C-B7CE-D3CAA7D8D086}"/>
              </a:ext>
            </a:extLst>
          </p:cNvPr>
          <p:cNvSpPr txBox="1"/>
          <p:nvPr/>
        </p:nvSpPr>
        <p:spPr>
          <a:xfrm>
            <a:off x="678582" y="2416348"/>
            <a:ext cx="10635916" cy="3477875"/>
          </a:xfrm>
          <a:prstGeom prst="rect">
            <a:avLst/>
          </a:prstGeom>
          <a:noFill/>
        </p:spPr>
        <p:txBody>
          <a:bodyPr wrap="square" rtlCol="0">
            <a:spAutoFit/>
          </a:bodyPr>
          <a:lstStyle/>
          <a:p>
            <a:pPr algn="ctr"/>
            <a:r>
              <a:rPr lang="en-US" sz="4400" b="1" baseline="30000" dirty="0">
                <a:solidFill>
                  <a:srgbClr val="FFFF00"/>
                </a:solidFill>
                <a:latin typeface="Papyrus" panose="03070502060502030205" pitchFamily="66" charset="0"/>
              </a:rPr>
              <a:t>28 </a:t>
            </a:r>
            <a:r>
              <a:rPr lang="en-US" sz="4400" b="1" dirty="0">
                <a:solidFill>
                  <a:srgbClr val="FFFF00"/>
                </a:solidFill>
                <a:latin typeface="Papyrus" panose="03070502060502030205" pitchFamily="66" charset="0"/>
              </a:rPr>
              <a:t>Come to Me, all </a:t>
            </a:r>
            <a:r>
              <a:rPr lang="en-US" sz="4400" b="1" i="1" dirty="0">
                <a:solidFill>
                  <a:srgbClr val="FFFF00"/>
                </a:solidFill>
                <a:latin typeface="Papyrus" panose="03070502060502030205" pitchFamily="66" charset="0"/>
              </a:rPr>
              <a:t>you</a:t>
            </a:r>
            <a:r>
              <a:rPr lang="en-US" sz="4400" b="1" dirty="0">
                <a:solidFill>
                  <a:srgbClr val="FFFF00"/>
                </a:solidFill>
                <a:latin typeface="Papyrus" panose="03070502060502030205" pitchFamily="66" charset="0"/>
              </a:rPr>
              <a:t> who labor and are heavy laden, and I will give you rest. </a:t>
            </a:r>
            <a:r>
              <a:rPr lang="en-US" sz="4400" b="1" baseline="30000" dirty="0">
                <a:solidFill>
                  <a:srgbClr val="FFFF00"/>
                </a:solidFill>
                <a:latin typeface="Papyrus" panose="03070502060502030205" pitchFamily="66" charset="0"/>
              </a:rPr>
              <a:t>29 </a:t>
            </a:r>
            <a:r>
              <a:rPr lang="en-US" sz="4400" b="1" dirty="0">
                <a:solidFill>
                  <a:srgbClr val="FFFF00"/>
                </a:solidFill>
                <a:latin typeface="Papyrus" panose="03070502060502030205" pitchFamily="66" charset="0"/>
              </a:rPr>
              <a:t>Take My yoke upon you and learn from Me, for I am gentle and lowly in heart, and you will find rest for your souls.</a:t>
            </a:r>
            <a:endParaRPr lang="en-US" sz="4400" b="1" dirty="0">
              <a:solidFill>
                <a:srgbClr val="FFFF00"/>
              </a:solidFill>
              <a:effectLst>
                <a:outerShdw blurRad="38100" dist="38100" dir="2700000" algn="tl">
                  <a:srgbClr val="000000">
                    <a:alpha val="43137"/>
                  </a:srgbClr>
                </a:outerShdw>
              </a:effectLst>
              <a:latin typeface="Papyrus" panose="03070502060502030205" pitchFamily="66" charset="0"/>
            </a:endParaRP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56939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CD68-EDC9-4F60-86A9-883865AEDA2C}"/>
              </a:ext>
            </a:extLst>
          </p:cNvPr>
          <p:cNvSpPr txBox="1"/>
          <p:nvPr/>
        </p:nvSpPr>
        <p:spPr>
          <a:xfrm>
            <a:off x="5996540" y="645994"/>
            <a:ext cx="6975106" cy="923330"/>
          </a:xfrm>
          <a:prstGeom prst="rect">
            <a:avLst/>
          </a:prstGeom>
          <a:noFill/>
        </p:spPr>
        <p:txBody>
          <a:bodyPr wrap="square" rtlCol="0">
            <a:spAutoFit/>
          </a:bodyPr>
          <a:lstStyle/>
          <a:p>
            <a:r>
              <a:rPr lang="en-US" sz="5400" b="1" dirty="0">
                <a:ln>
                  <a:solidFill>
                    <a:schemeClr val="bg1"/>
                  </a:solidFill>
                </a:ln>
                <a:solidFill>
                  <a:srgbClr val="FFFF00"/>
                </a:solidFill>
                <a:effectLst>
                  <a:outerShdw blurRad="38100" dist="38100" dir="2700000" algn="tl">
                    <a:srgbClr val="000000">
                      <a:alpha val="43137"/>
                    </a:srgbClr>
                  </a:outerShdw>
                </a:effectLst>
                <a:latin typeface="Papyrus" panose="03070502060502030205" pitchFamily="66" charset="0"/>
              </a:rPr>
              <a:t>Matthew 11: 30</a:t>
            </a:r>
          </a:p>
        </p:txBody>
      </p:sp>
      <p:sp>
        <p:nvSpPr>
          <p:cNvPr id="3" name="TextBox 2">
            <a:extLst>
              <a:ext uri="{FF2B5EF4-FFF2-40B4-BE49-F238E27FC236}">
                <a16:creationId xmlns:a16="http://schemas.microsoft.com/office/drawing/2014/main" id="{C343EC1A-25D4-426C-B7CE-D3CAA7D8D086}"/>
              </a:ext>
            </a:extLst>
          </p:cNvPr>
          <p:cNvSpPr txBox="1"/>
          <p:nvPr/>
        </p:nvSpPr>
        <p:spPr>
          <a:xfrm>
            <a:off x="678582" y="3244120"/>
            <a:ext cx="10635916" cy="1446550"/>
          </a:xfrm>
          <a:prstGeom prst="rect">
            <a:avLst/>
          </a:prstGeom>
          <a:noFill/>
        </p:spPr>
        <p:txBody>
          <a:bodyPr wrap="square" rtlCol="0">
            <a:spAutoFit/>
          </a:bodyPr>
          <a:lstStyle/>
          <a:p>
            <a:pPr algn="ctr"/>
            <a:r>
              <a:rPr lang="en-US" sz="4400" b="1" baseline="30000" dirty="0">
                <a:solidFill>
                  <a:srgbClr val="FFFF00"/>
                </a:solidFill>
                <a:latin typeface="Papyrus" panose="03070502060502030205" pitchFamily="66" charset="0"/>
              </a:rPr>
              <a:t>30 </a:t>
            </a:r>
            <a:r>
              <a:rPr lang="en-US" sz="4400" b="1" dirty="0">
                <a:solidFill>
                  <a:srgbClr val="FFFF00"/>
                </a:solidFill>
                <a:latin typeface="Papyrus" panose="03070502060502030205" pitchFamily="66" charset="0"/>
              </a:rPr>
              <a:t>For My yoke </a:t>
            </a:r>
            <a:r>
              <a:rPr lang="en-US" sz="4400" b="1" i="1" dirty="0">
                <a:solidFill>
                  <a:srgbClr val="FFFF00"/>
                </a:solidFill>
                <a:latin typeface="Papyrus" panose="03070502060502030205" pitchFamily="66" charset="0"/>
              </a:rPr>
              <a:t>is</a:t>
            </a:r>
            <a:r>
              <a:rPr lang="en-US" sz="4400" b="1" dirty="0">
                <a:solidFill>
                  <a:srgbClr val="FFFF00"/>
                </a:solidFill>
                <a:latin typeface="Papyrus" panose="03070502060502030205" pitchFamily="66" charset="0"/>
              </a:rPr>
              <a:t> easy and My burden is light.”</a:t>
            </a:r>
            <a:endParaRPr lang="en-US" sz="4400" b="1" dirty="0">
              <a:solidFill>
                <a:srgbClr val="FFFF00"/>
              </a:solidFill>
              <a:effectLst>
                <a:outerShdw blurRad="38100" dist="38100" dir="2700000" algn="tl">
                  <a:srgbClr val="000000">
                    <a:alpha val="43137"/>
                  </a:srgbClr>
                </a:outerShdw>
              </a:effectLst>
              <a:latin typeface="Papyrus" panose="03070502060502030205" pitchFamily="66" charset="0"/>
            </a:endParaRP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95616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CD68-EDC9-4F60-86A9-883865AEDA2C}"/>
              </a:ext>
            </a:extLst>
          </p:cNvPr>
          <p:cNvSpPr txBox="1"/>
          <p:nvPr/>
        </p:nvSpPr>
        <p:spPr>
          <a:xfrm>
            <a:off x="5996540" y="645994"/>
            <a:ext cx="6975106" cy="923330"/>
          </a:xfrm>
          <a:prstGeom prst="rect">
            <a:avLst/>
          </a:prstGeom>
          <a:noFill/>
        </p:spPr>
        <p:txBody>
          <a:bodyPr wrap="square" rtlCol="0">
            <a:spAutoFit/>
          </a:bodyPr>
          <a:lstStyle/>
          <a:p>
            <a:r>
              <a:rPr lang="en-US" sz="5400" b="1" dirty="0">
                <a:ln>
                  <a:solidFill>
                    <a:schemeClr val="bg1"/>
                  </a:solidFill>
                </a:ln>
                <a:solidFill>
                  <a:srgbClr val="FFFF00"/>
                </a:solidFill>
                <a:effectLst>
                  <a:outerShdw blurRad="38100" dist="38100" dir="2700000" algn="tl">
                    <a:srgbClr val="000000">
                      <a:alpha val="43137"/>
                    </a:srgbClr>
                  </a:outerShdw>
                </a:effectLst>
                <a:latin typeface="Papyrus" panose="03070502060502030205" pitchFamily="66" charset="0"/>
              </a:rPr>
              <a:t>Proverbs 21: 9</a:t>
            </a:r>
          </a:p>
        </p:txBody>
      </p:sp>
      <p:sp>
        <p:nvSpPr>
          <p:cNvPr id="3" name="TextBox 2">
            <a:extLst>
              <a:ext uri="{FF2B5EF4-FFF2-40B4-BE49-F238E27FC236}">
                <a16:creationId xmlns:a16="http://schemas.microsoft.com/office/drawing/2014/main" id="{C343EC1A-25D4-426C-B7CE-D3CAA7D8D086}"/>
              </a:ext>
            </a:extLst>
          </p:cNvPr>
          <p:cNvSpPr txBox="1"/>
          <p:nvPr/>
        </p:nvSpPr>
        <p:spPr>
          <a:xfrm>
            <a:off x="678582" y="3244120"/>
            <a:ext cx="10635916" cy="2123658"/>
          </a:xfrm>
          <a:prstGeom prst="rect">
            <a:avLst/>
          </a:prstGeom>
          <a:noFill/>
        </p:spPr>
        <p:txBody>
          <a:bodyPr wrap="square" rtlCol="0">
            <a:spAutoFit/>
          </a:bodyPr>
          <a:lstStyle/>
          <a:p>
            <a:pPr algn="ctr"/>
            <a:r>
              <a:rPr lang="en-US" sz="4400" b="1" baseline="30000" dirty="0">
                <a:solidFill>
                  <a:srgbClr val="FFFF00"/>
                </a:solidFill>
                <a:latin typeface="Papyrus" panose="03070502060502030205" pitchFamily="66" charset="0"/>
              </a:rPr>
              <a:t>9 </a:t>
            </a:r>
            <a:r>
              <a:rPr lang="en-US" sz="4400" b="1" dirty="0">
                <a:solidFill>
                  <a:srgbClr val="FFFF00"/>
                </a:solidFill>
                <a:latin typeface="Papyrus" panose="03070502060502030205" pitchFamily="66" charset="0"/>
              </a:rPr>
              <a:t>Better to dwell in a corner of a housetop,</a:t>
            </a:r>
            <a:br>
              <a:rPr lang="en-US" sz="4400" b="1" dirty="0">
                <a:solidFill>
                  <a:srgbClr val="FFFF00"/>
                </a:solidFill>
                <a:latin typeface="Papyrus" panose="03070502060502030205" pitchFamily="66" charset="0"/>
              </a:rPr>
            </a:br>
            <a:r>
              <a:rPr lang="en-US" sz="4400" b="1" dirty="0">
                <a:solidFill>
                  <a:srgbClr val="FFFF00"/>
                </a:solidFill>
                <a:latin typeface="Papyrus" panose="03070502060502030205" pitchFamily="66" charset="0"/>
              </a:rPr>
              <a:t>Than in a house shared with a contentious woman.</a:t>
            </a:r>
            <a:endParaRPr lang="en-US" sz="4400" b="1" dirty="0">
              <a:solidFill>
                <a:srgbClr val="FFFF00"/>
              </a:solidFill>
              <a:effectLst>
                <a:outerShdw blurRad="38100" dist="38100" dir="2700000" algn="tl">
                  <a:srgbClr val="000000">
                    <a:alpha val="43137"/>
                  </a:srgbClr>
                </a:outerShdw>
              </a:effectLst>
              <a:latin typeface="Papyrus" panose="03070502060502030205" pitchFamily="66" charset="0"/>
            </a:endParaRP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736220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CD68-EDC9-4F60-86A9-883865AEDA2C}"/>
              </a:ext>
            </a:extLst>
          </p:cNvPr>
          <p:cNvSpPr txBox="1"/>
          <p:nvPr/>
        </p:nvSpPr>
        <p:spPr>
          <a:xfrm>
            <a:off x="5996540" y="645994"/>
            <a:ext cx="6975106" cy="923330"/>
          </a:xfrm>
          <a:prstGeom prst="rect">
            <a:avLst/>
          </a:prstGeom>
          <a:noFill/>
        </p:spPr>
        <p:txBody>
          <a:bodyPr wrap="square" rtlCol="0">
            <a:spAutoFit/>
          </a:bodyPr>
          <a:lstStyle/>
          <a:p>
            <a:r>
              <a:rPr lang="en-US" sz="5400" b="1" dirty="0">
                <a:ln>
                  <a:solidFill>
                    <a:schemeClr val="bg1"/>
                  </a:solidFill>
                </a:ln>
                <a:solidFill>
                  <a:srgbClr val="FFFF00"/>
                </a:solidFill>
                <a:effectLst>
                  <a:outerShdw blurRad="38100" dist="38100" dir="2700000" algn="tl">
                    <a:srgbClr val="000000">
                      <a:alpha val="43137"/>
                    </a:srgbClr>
                  </a:outerShdw>
                </a:effectLst>
                <a:latin typeface="Papyrus" panose="03070502060502030205" pitchFamily="66" charset="0"/>
              </a:rPr>
              <a:t>Proverbs 31: 11</a:t>
            </a:r>
          </a:p>
        </p:txBody>
      </p:sp>
      <p:sp>
        <p:nvSpPr>
          <p:cNvPr id="3" name="TextBox 2">
            <a:extLst>
              <a:ext uri="{FF2B5EF4-FFF2-40B4-BE49-F238E27FC236}">
                <a16:creationId xmlns:a16="http://schemas.microsoft.com/office/drawing/2014/main" id="{C343EC1A-25D4-426C-B7CE-D3CAA7D8D086}"/>
              </a:ext>
            </a:extLst>
          </p:cNvPr>
          <p:cNvSpPr txBox="1"/>
          <p:nvPr/>
        </p:nvSpPr>
        <p:spPr>
          <a:xfrm>
            <a:off x="765209" y="3417374"/>
            <a:ext cx="10635916" cy="2123658"/>
          </a:xfrm>
          <a:prstGeom prst="rect">
            <a:avLst/>
          </a:prstGeom>
          <a:noFill/>
        </p:spPr>
        <p:txBody>
          <a:bodyPr wrap="square" rtlCol="0">
            <a:spAutoFit/>
          </a:bodyPr>
          <a:lstStyle/>
          <a:p>
            <a:r>
              <a:rPr lang="en-US" sz="4400" b="1" baseline="30000" dirty="0">
                <a:solidFill>
                  <a:srgbClr val="FFFF00"/>
                </a:solidFill>
                <a:latin typeface="Papyrus" panose="03070502060502030205" pitchFamily="66" charset="0"/>
              </a:rPr>
              <a:t>11 </a:t>
            </a:r>
            <a:r>
              <a:rPr lang="en-US" sz="4400" b="1" dirty="0">
                <a:solidFill>
                  <a:srgbClr val="FFFF00"/>
                </a:solidFill>
                <a:latin typeface="Papyrus" panose="03070502060502030205" pitchFamily="66" charset="0"/>
              </a:rPr>
              <a:t>The heart of her husband does safely trust in her, so that he shall have no need of spoil.</a:t>
            </a:r>
            <a:endParaRPr lang="en-US" sz="4400" b="1" dirty="0">
              <a:solidFill>
                <a:srgbClr val="FFFF00"/>
              </a:solidFill>
              <a:effectLst>
                <a:outerShdw blurRad="38100" dist="38100" dir="2700000" algn="tl">
                  <a:srgbClr val="000000">
                    <a:alpha val="43137"/>
                  </a:srgbClr>
                </a:outerShdw>
              </a:effectLst>
              <a:latin typeface="Papyrus" panose="03070502060502030205" pitchFamily="66" charset="0"/>
            </a:endParaRP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89433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CD68-EDC9-4F60-86A9-883865AEDA2C}"/>
              </a:ext>
            </a:extLst>
          </p:cNvPr>
          <p:cNvSpPr txBox="1"/>
          <p:nvPr/>
        </p:nvSpPr>
        <p:spPr>
          <a:xfrm>
            <a:off x="5996540" y="645994"/>
            <a:ext cx="6975106" cy="923330"/>
          </a:xfrm>
          <a:prstGeom prst="rect">
            <a:avLst/>
          </a:prstGeom>
          <a:noFill/>
        </p:spPr>
        <p:txBody>
          <a:bodyPr wrap="square" rtlCol="0">
            <a:spAutoFit/>
          </a:bodyPr>
          <a:lstStyle/>
          <a:p>
            <a:r>
              <a:rPr lang="en-US" sz="5400" b="1" dirty="0">
                <a:ln>
                  <a:solidFill>
                    <a:schemeClr val="bg1"/>
                  </a:solidFill>
                </a:ln>
                <a:solidFill>
                  <a:srgbClr val="FFFF00"/>
                </a:solidFill>
                <a:effectLst>
                  <a:outerShdw blurRad="38100" dist="38100" dir="2700000" algn="tl">
                    <a:srgbClr val="000000">
                      <a:alpha val="43137"/>
                    </a:srgbClr>
                  </a:outerShdw>
                </a:effectLst>
                <a:latin typeface="Papyrus" panose="03070502060502030205" pitchFamily="66" charset="0"/>
              </a:rPr>
              <a:t>Isaiah 30: 20-21</a:t>
            </a:r>
          </a:p>
        </p:txBody>
      </p:sp>
      <p:sp>
        <p:nvSpPr>
          <p:cNvPr id="3" name="TextBox 2">
            <a:extLst>
              <a:ext uri="{FF2B5EF4-FFF2-40B4-BE49-F238E27FC236}">
                <a16:creationId xmlns:a16="http://schemas.microsoft.com/office/drawing/2014/main" id="{C343EC1A-25D4-426C-B7CE-D3CAA7D8D086}"/>
              </a:ext>
            </a:extLst>
          </p:cNvPr>
          <p:cNvSpPr txBox="1"/>
          <p:nvPr/>
        </p:nvSpPr>
        <p:spPr>
          <a:xfrm>
            <a:off x="1424539" y="2291218"/>
            <a:ext cx="11656193" cy="4031873"/>
          </a:xfrm>
          <a:prstGeom prst="rect">
            <a:avLst/>
          </a:prstGeom>
          <a:noFill/>
        </p:spPr>
        <p:txBody>
          <a:bodyPr wrap="square" rtlCol="0">
            <a:spAutoFit/>
          </a:bodyPr>
          <a:lstStyle/>
          <a:p>
            <a:r>
              <a:rPr lang="en-US" sz="3200" b="1" baseline="30000" dirty="0">
                <a:solidFill>
                  <a:srgbClr val="FFFF00"/>
                </a:solidFill>
                <a:latin typeface="Papyrus" panose="03070502060502030205" pitchFamily="66" charset="0"/>
              </a:rPr>
              <a:t>20 </a:t>
            </a:r>
            <a:r>
              <a:rPr lang="en-US" sz="3200" b="1" dirty="0">
                <a:solidFill>
                  <a:srgbClr val="FFFF00"/>
                </a:solidFill>
                <a:latin typeface="Papyrus" panose="03070502060502030205" pitchFamily="66" charset="0"/>
              </a:rPr>
              <a:t>And </a:t>
            </a:r>
            <a:r>
              <a:rPr lang="en-US" sz="3200" b="1" i="1" dirty="0">
                <a:solidFill>
                  <a:srgbClr val="FFFF00"/>
                </a:solidFill>
                <a:latin typeface="Papyrus" panose="03070502060502030205" pitchFamily="66" charset="0"/>
              </a:rPr>
              <a:t>though</a:t>
            </a:r>
            <a:r>
              <a:rPr lang="en-US" sz="3200" b="1" dirty="0">
                <a:solidFill>
                  <a:srgbClr val="FFFF00"/>
                </a:solidFill>
                <a:latin typeface="Papyrus" panose="03070502060502030205" pitchFamily="66" charset="0"/>
              </a:rPr>
              <a:t> the Lord gives you</a:t>
            </a:r>
            <a:br>
              <a:rPr lang="en-US" sz="3200" b="1" dirty="0">
                <a:solidFill>
                  <a:srgbClr val="FFFF00"/>
                </a:solidFill>
                <a:latin typeface="Papyrus" panose="03070502060502030205" pitchFamily="66" charset="0"/>
              </a:rPr>
            </a:br>
            <a:r>
              <a:rPr lang="en-US" sz="3200" b="1" dirty="0">
                <a:solidFill>
                  <a:srgbClr val="FFFF00"/>
                </a:solidFill>
                <a:latin typeface="Papyrus" panose="03070502060502030205" pitchFamily="66" charset="0"/>
              </a:rPr>
              <a:t>The bread of adversity and the water of affliction,</a:t>
            </a:r>
            <a:br>
              <a:rPr lang="en-US" sz="3200" b="1" dirty="0">
                <a:solidFill>
                  <a:srgbClr val="FFFF00"/>
                </a:solidFill>
                <a:latin typeface="Papyrus" panose="03070502060502030205" pitchFamily="66" charset="0"/>
              </a:rPr>
            </a:br>
            <a:r>
              <a:rPr lang="en-US" sz="3200" b="1" dirty="0">
                <a:solidFill>
                  <a:srgbClr val="FFFF00"/>
                </a:solidFill>
                <a:latin typeface="Papyrus" panose="03070502060502030205" pitchFamily="66" charset="0"/>
              </a:rPr>
              <a:t>Yet your teachers will not be moved into a corner anymore,</a:t>
            </a:r>
            <a:br>
              <a:rPr lang="en-US" sz="3200" b="1" dirty="0">
                <a:solidFill>
                  <a:srgbClr val="FFFF00"/>
                </a:solidFill>
                <a:latin typeface="Papyrus" panose="03070502060502030205" pitchFamily="66" charset="0"/>
              </a:rPr>
            </a:br>
            <a:r>
              <a:rPr lang="en-US" sz="3200" b="1" dirty="0">
                <a:solidFill>
                  <a:srgbClr val="FFFF00"/>
                </a:solidFill>
                <a:latin typeface="Papyrus" panose="03070502060502030205" pitchFamily="66" charset="0"/>
              </a:rPr>
              <a:t>But your eyes shall see your teachers.</a:t>
            </a:r>
            <a:br>
              <a:rPr lang="en-US" sz="3200" b="1" dirty="0">
                <a:solidFill>
                  <a:srgbClr val="FFFF00"/>
                </a:solidFill>
                <a:latin typeface="Papyrus" panose="03070502060502030205" pitchFamily="66" charset="0"/>
              </a:rPr>
            </a:br>
            <a:r>
              <a:rPr lang="en-US" sz="3200" b="1" baseline="30000" dirty="0">
                <a:solidFill>
                  <a:srgbClr val="FFFF00"/>
                </a:solidFill>
                <a:latin typeface="Papyrus" panose="03070502060502030205" pitchFamily="66" charset="0"/>
              </a:rPr>
              <a:t>21 </a:t>
            </a:r>
            <a:r>
              <a:rPr lang="en-US" sz="3200" b="1" dirty="0">
                <a:solidFill>
                  <a:srgbClr val="FFFF00"/>
                </a:solidFill>
                <a:latin typeface="Papyrus" panose="03070502060502030205" pitchFamily="66" charset="0"/>
              </a:rPr>
              <a:t>Your ears shall hear a word behind you, saying,</a:t>
            </a:r>
            <a:br>
              <a:rPr lang="en-US" sz="3200" b="1" dirty="0">
                <a:solidFill>
                  <a:srgbClr val="FFFF00"/>
                </a:solidFill>
                <a:latin typeface="Papyrus" panose="03070502060502030205" pitchFamily="66" charset="0"/>
              </a:rPr>
            </a:br>
            <a:r>
              <a:rPr lang="en-US" sz="3200" b="1" dirty="0">
                <a:solidFill>
                  <a:srgbClr val="FFFF00"/>
                </a:solidFill>
                <a:latin typeface="Papyrus" panose="03070502060502030205" pitchFamily="66" charset="0"/>
              </a:rPr>
              <a:t>“This </a:t>
            </a:r>
            <a:r>
              <a:rPr lang="en-US" sz="3200" b="1" i="1" dirty="0">
                <a:solidFill>
                  <a:srgbClr val="FFFF00"/>
                </a:solidFill>
                <a:latin typeface="Papyrus" panose="03070502060502030205" pitchFamily="66" charset="0"/>
              </a:rPr>
              <a:t>is</a:t>
            </a:r>
            <a:r>
              <a:rPr lang="en-US" sz="3200" b="1" dirty="0">
                <a:solidFill>
                  <a:srgbClr val="FFFF00"/>
                </a:solidFill>
                <a:latin typeface="Papyrus" panose="03070502060502030205" pitchFamily="66" charset="0"/>
              </a:rPr>
              <a:t> the way, walk in it,”</a:t>
            </a:r>
            <a:br>
              <a:rPr lang="en-US" sz="3200" b="1" dirty="0">
                <a:solidFill>
                  <a:srgbClr val="FFFF00"/>
                </a:solidFill>
                <a:latin typeface="Papyrus" panose="03070502060502030205" pitchFamily="66" charset="0"/>
              </a:rPr>
            </a:br>
            <a:r>
              <a:rPr lang="en-US" sz="3200" b="1" dirty="0">
                <a:solidFill>
                  <a:srgbClr val="FFFF00"/>
                </a:solidFill>
                <a:latin typeface="Papyrus" panose="03070502060502030205" pitchFamily="66" charset="0"/>
              </a:rPr>
              <a:t>Whenever you turn to the right hand</a:t>
            </a:r>
            <a:br>
              <a:rPr lang="en-US" sz="3200" b="1" dirty="0">
                <a:solidFill>
                  <a:srgbClr val="FFFF00"/>
                </a:solidFill>
                <a:latin typeface="Papyrus" panose="03070502060502030205" pitchFamily="66" charset="0"/>
              </a:rPr>
            </a:br>
            <a:r>
              <a:rPr lang="en-US" sz="3200" b="1" dirty="0">
                <a:solidFill>
                  <a:srgbClr val="FFFF00"/>
                </a:solidFill>
                <a:latin typeface="Papyrus" panose="03070502060502030205" pitchFamily="66" charset="0"/>
              </a:rPr>
              <a:t>Or whenever you turn to the left.</a:t>
            </a:r>
            <a:endParaRPr lang="en-US" sz="3200" b="1" dirty="0">
              <a:solidFill>
                <a:srgbClr val="FFFF00"/>
              </a:solidFill>
              <a:effectLst>
                <a:outerShdw blurRad="38100" dist="38100" dir="2700000" algn="tl">
                  <a:srgbClr val="000000">
                    <a:alpha val="43137"/>
                  </a:srgbClr>
                </a:outerShdw>
              </a:effectLst>
              <a:latin typeface="Papyrus" panose="03070502060502030205" pitchFamily="66" charset="0"/>
            </a:endParaRP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42913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CD68-EDC9-4F60-86A9-883865AEDA2C}"/>
              </a:ext>
            </a:extLst>
          </p:cNvPr>
          <p:cNvSpPr txBox="1"/>
          <p:nvPr/>
        </p:nvSpPr>
        <p:spPr>
          <a:xfrm>
            <a:off x="6795436" y="627091"/>
            <a:ext cx="6975106" cy="923330"/>
          </a:xfrm>
          <a:prstGeom prst="rect">
            <a:avLst/>
          </a:prstGeom>
          <a:noFill/>
        </p:spPr>
        <p:txBody>
          <a:bodyPr wrap="square" rtlCol="0">
            <a:spAutoFit/>
          </a:bodyPr>
          <a:lstStyle/>
          <a:p>
            <a:r>
              <a:rPr lang="en-US" sz="5400" b="1" dirty="0">
                <a:ln>
                  <a:solidFill>
                    <a:schemeClr val="bg1"/>
                  </a:solidFill>
                </a:ln>
                <a:solidFill>
                  <a:srgbClr val="FFFF00"/>
                </a:solidFill>
                <a:effectLst>
                  <a:outerShdw blurRad="38100" dist="38100" dir="2700000" algn="tl">
                    <a:srgbClr val="000000">
                      <a:alpha val="43137"/>
                    </a:srgbClr>
                  </a:outerShdw>
                </a:effectLst>
                <a:latin typeface="Papyrus" panose="03070502060502030205" pitchFamily="66" charset="0"/>
              </a:rPr>
              <a:t>Ruth 1: 16</a:t>
            </a:r>
          </a:p>
        </p:txBody>
      </p:sp>
      <p:sp>
        <p:nvSpPr>
          <p:cNvPr id="3" name="TextBox 2">
            <a:extLst>
              <a:ext uri="{FF2B5EF4-FFF2-40B4-BE49-F238E27FC236}">
                <a16:creationId xmlns:a16="http://schemas.microsoft.com/office/drawing/2014/main" id="{C343EC1A-25D4-426C-B7CE-D3CAA7D8D086}"/>
              </a:ext>
            </a:extLst>
          </p:cNvPr>
          <p:cNvSpPr txBox="1"/>
          <p:nvPr/>
        </p:nvSpPr>
        <p:spPr>
          <a:xfrm>
            <a:off x="2030931" y="2166090"/>
            <a:ext cx="11656193" cy="4401205"/>
          </a:xfrm>
          <a:prstGeom prst="rect">
            <a:avLst/>
          </a:prstGeom>
          <a:noFill/>
        </p:spPr>
        <p:txBody>
          <a:bodyPr wrap="square" rtlCol="0">
            <a:spAutoFit/>
          </a:bodyPr>
          <a:lstStyle/>
          <a:p>
            <a:r>
              <a:rPr lang="en-US" sz="4000" b="1" baseline="30000" dirty="0">
                <a:solidFill>
                  <a:srgbClr val="FFFF00"/>
                </a:solidFill>
                <a:latin typeface="Papyrus" panose="03070502060502030205" pitchFamily="66" charset="0"/>
              </a:rPr>
              <a:t>16 </a:t>
            </a:r>
            <a:r>
              <a:rPr lang="en-US" sz="4000" b="1" dirty="0">
                <a:solidFill>
                  <a:srgbClr val="FFFF00"/>
                </a:solidFill>
                <a:latin typeface="Papyrus" panose="03070502060502030205" pitchFamily="66" charset="0"/>
              </a:rPr>
              <a:t>But Ruth said:</a:t>
            </a:r>
          </a:p>
          <a:p>
            <a:r>
              <a:rPr lang="en-US" sz="4000" b="1" dirty="0">
                <a:solidFill>
                  <a:srgbClr val="FFFF00"/>
                </a:solidFill>
                <a:latin typeface="Papyrus" panose="03070502060502030205" pitchFamily="66" charset="0"/>
              </a:rPr>
              <a:t>“Entreat me not to leave you,</a:t>
            </a:r>
            <a:br>
              <a:rPr lang="en-US" sz="4000" b="1" dirty="0">
                <a:solidFill>
                  <a:srgbClr val="FFFF00"/>
                </a:solidFill>
                <a:latin typeface="Papyrus" panose="03070502060502030205" pitchFamily="66" charset="0"/>
              </a:rPr>
            </a:br>
            <a:r>
              <a:rPr lang="en-US" sz="4000" b="1" i="1" dirty="0">
                <a:solidFill>
                  <a:srgbClr val="FFFF00"/>
                </a:solidFill>
                <a:latin typeface="Papyrus" panose="03070502060502030205" pitchFamily="66" charset="0"/>
              </a:rPr>
              <a:t>Or to</a:t>
            </a:r>
            <a:r>
              <a:rPr lang="en-US" sz="4000" b="1" dirty="0">
                <a:solidFill>
                  <a:srgbClr val="FFFF00"/>
                </a:solidFill>
                <a:latin typeface="Papyrus" panose="03070502060502030205" pitchFamily="66" charset="0"/>
              </a:rPr>
              <a:t> turn back from following after you;</a:t>
            </a:r>
            <a:br>
              <a:rPr lang="en-US" sz="4000" b="1" dirty="0">
                <a:solidFill>
                  <a:srgbClr val="FFFF00"/>
                </a:solidFill>
                <a:latin typeface="Papyrus" panose="03070502060502030205" pitchFamily="66" charset="0"/>
              </a:rPr>
            </a:br>
            <a:r>
              <a:rPr lang="en-US" sz="4000" b="1" dirty="0">
                <a:solidFill>
                  <a:srgbClr val="FFFF00"/>
                </a:solidFill>
                <a:latin typeface="Papyrus" panose="03070502060502030205" pitchFamily="66" charset="0"/>
              </a:rPr>
              <a:t>For wherever you go, I will go;</a:t>
            </a:r>
            <a:br>
              <a:rPr lang="en-US" sz="4000" b="1" dirty="0">
                <a:solidFill>
                  <a:srgbClr val="FFFF00"/>
                </a:solidFill>
                <a:latin typeface="Papyrus" panose="03070502060502030205" pitchFamily="66" charset="0"/>
              </a:rPr>
            </a:br>
            <a:r>
              <a:rPr lang="en-US" sz="4000" b="1" dirty="0">
                <a:solidFill>
                  <a:srgbClr val="FFFF00"/>
                </a:solidFill>
                <a:latin typeface="Papyrus" panose="03070502060502030205" pitchFamily="66" charset="0"/>
              </a:rPr>
              <a:t>And wherever you lodge, I will lodge;</a:t>
            </a:r>
            <a:br>
              <a:rPr lang="en-US" sz="4000" b="1" dirty="0">
                <a:solidFill>
                  <a:srgbClr val="FFFF00"/>
                </a:solidFill>
                <a:latin typeface="Papyrus" panose="03070502060502030205" pitchFamily="66" charset="0"/>
              </a:rPr>
            </a:br>
            <a:r>
              <a:rPr lang="en-US" sz="4000" b="1" dirty="0">
                <a:solidFill>
                  <a:srgbClr val="FFFF00"/>
                </a:solidFill>
                <a:latin typeface="Papyrus" panose="03070502060502030205" pitchFamily="66" charset="0"/>
              </a:rPr>
              <a:t>Your people </a:t>
            </a:r>
            <a:r>
              <a:rPr lang="en-US" sz="4000" b="1" i="1" dirty="0">
                <a:solidFill>
                  <a:srgbClr val="FFFF00"/>
                </a:solidFill>
                <a:latin typeface="Papyrus" panose="03070502060502030205" pitchFamily="66" charset="0"/>
              </a:rPr>
              <a:t>shall be</a:t>
            </a:r>
            <a:r>
              <a:rPr lang="en-US" sz="4000" b="1" dirty="0">
                <a:solidFill>
                  <a:srgbClr val="FFFF00"/>
                </a:solidFill>
                <a:latin typeface="Papyrus" panose="03070502060502030205" pitchFamily="66" charset="0"/>
              </a:rPr>
              <a:t> my people,</a:t>
            </a:r>
            <a:br>
              <a:rPr lang="en-US" sz="4000" b="1" dirty="0">
                <a:solidFill>
                  <a:srgbClr val="FFFF00"/>
                </a:solidFill>
                <a:latin typeface="Papyrus" panose="03070502060502030205" pitchFamily="66" charset="0"/>
              </a:rPr>
            </a:br>
            <a:r>
              <a:rPr lang="en-US" sz="4000" b="1" dirty="0">
                <a:solidFill>
                  <a:srgbClr val="FFFF00"/>
                </a:solidFill>
                <a:latin typeface="Papyrus" panose="03070502060502030205" pitchFamily="66" charset="0"/>
              </a:rPr>
              <a:t>And your God, my God</a:t>
            </a: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91006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CD68-EDC9-4F60-86A9-883865AEDA2C}"/>
              </a:ext>
            </a:extLst>
          </p:cNvPr>
          <p:cNvSpPr txBox="1"/>
          <p:nvPr/>
        </p:nvSpPr>
        <p:spPr>
          <a:xfrm>
            <a:off x="6795436" y="627091"/>
            <a:ext cx="6975106" cy="923330"/>
          </a:xfrm>
          <a:prstGeom prst="rect">
            <a:avLst/>
          </a:prstGeom>
          <a:noFill/>
        </p:spPr>
        <p:txBody>
          <a:bodyPr wrap="square" rtlCol="0">
            <a:spAutoFit/>
          </a:bodyPr>
          <a:lstStyle/>
          <a:p>
            <a:r>
              <a:rPr lang="en-US" sz="5400" b="1" dirty="0">
                <a:ln>
                  <a:solidFill>
                    <a:schemeClr val="bg1"/>
                  </a:solidFill>
                </a:ln>
                <a:solidFill>
                  <a:srgbClr val="FFFF00"/>
                </a:solidFill>
                <a:effectLst>
                  <a:outerShdw blurRad="38100" dist="38100" dir="2700000" algn="tl">
                    <a:srgbClr val="000000">
                      <a:alpha val="43137"/>
                    </a:srgbClr>
                  </a:outerShdw>
                </a:effectLst>
                <a:latin typeface="Papyrus" panose="03070502060502030205" pitchFamily="66" charset="0"/>
              </a:rPr>
              <a:t>Isaiah 42: 4</a:t>
            </a:r>
          </a:p>
        </p:txBody>
      </p:sp>
      <p:sp>
        <p:nvSpPr>
          <p:cNvPr id="3" name="TextBox 2">
            <a:extLst>
              <a:ext uri="{FF2B5EF4-FFF2-40B4-BE49-F238E27FC236}">
                <a16:creationId xmlns:a16="http://schemas.microsoft.com/office/drawing/2014/main" id="{C343EC1A-25D4-426C-B7CE-D3CAA7D8D086}"/>
              </a:ext>
            </a:extLst>
          </p:cNvPr>
          <p:cNvSpPr txBox="1"/>
          <p:nvPr/>
        </p:nvSpPr>
        <p:spPr>
          <a:xfrm>
            <a:off x="1360115" y="3263370"/>
            <a:ext cx="11656193" cy="1938992"/>
          </a:xfrm>
          <a:prstGeom prst="rect">
            <a:avLst/>
          </a:prstGeom>
          <a:noFill/>
        </p:spPr>
        <p:txBody>
          <a:bodyPr wrap="square" rtlCol="0">
            <a:spAutoFit/>
          </a:bodyPr>
          <a:lstStyle/>
          <a:p>
            <a:r>
              <a:rPr lang="en-US" sz="4000" b="1" baseline="30000" dirty="0">
                <a:solidFill>
                  <a:srgbClr val="FFFF00"/>
                </a:solidFill>
                <a:latin typeface="Papyrus" panose="03070502060502030205" pitchFamily="66" charset="0"/>
              </a:rPr>
              <a:t>4 </a:t>
            </a:r>
            <a:r>
              <a:rPr lang="en-US" sz="4000" b="1" dirty="0">
                <a:solidFill>
                  <a:srgbClr val="FFFF00"/>
                </a:solidFill>
                <a:latin typeface="Papyrus" panose="03070502060502030205" pitchFamily="66" charset="0"/>
              </a:rPr>
              <a:t>He will not fail nor be discouraged,</a:t>
            </a:r>
            <a:br>
              <a:rPr lang="en-US" sz="4000" b="1" dirty="0">
                <a:solidFill>
                  <a:srgbClr val="FFFF00"/>
                </a:solidFill>
                <a:latin typeface="Papyrus" panose="03070502060502030205" pitchFamily="66" charset="0"/>
              </a:rPr>
            </a:br>
            <a:r>
              <a:rPr lang="en-US" sz="4000" b="1" dirty="0">
                <a:solidFill>
                  <a:srgbClr val="FFFF00"/>
                </a:solidFill>
                <a:latin typeface="Papyrus" panose="03070502060502030205" pitchFamily="66" charset="0"/>
              </a:rPr>
              <a:t>Till He has established justice in the earth;</a:t>
            </a:r>
            <a:br>
              <a:rPr lang="en-US" sz="4000" b="1" dirty="0">
                <a:solidFill>
                  <a:srgbClr val="FFFF00"/>
                </a:solidFill>
                <a:latin typeface="Papyrus" panose="03070502060502030205" pitchFamily="66" charset="0"/>
              </a:rPr>
            </a:br>
            <a:r>
              <a:rPr lang="en-US" sz="4000" b="1" dirty="0">
                <a:solidFill>
                  <a:srgbClr val="FFFF00"/>
                </a:solidFill>
                <a:latin typeface="Papyrus" panose="03070502060502030205" pitchFamily="66" charset="0"/>
              </a:rPr>
              <a:t>And the coastlands shall wait for His law.”</a:t>
            </a: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6992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CD68-EDC9-4F60-86A9-883865AEDA2C}"/>
              </a:ext>
            </a:extLst>
          </p:cNvPr>
          <p:cNvSpPr txBox="1"/>
          <p:nvPr/>
        </p:nvSpPr>
        <p:spPr>
          <a:xfrm>
            <a:off x="4764505" y="627091"/>
            <a:ext cx="9006037" cy="923330"/>
          </a:xfrm>
          <a:prstGeom prst="rect">
            <a:avLst/>
          </a:prstGeom>
          <a:noFill/>
        </p:spPr>
        <p:txBody>
          <a:bodyPr wrap="square" rtlCol="0">
            <a:spAutoFit/>
          </a:bodyPr>
          <a:lstStyle/>
          <a:p>
            <a:r>
              <a:rPr lang="en-US" sz="5400" b="1" dirty="0">
                <a:ln>
                  <a:solidFill>
                    <a:schemeClr val="bg1"/>
                  </a:solidFill>
                </a:ln>
                <a:solidFill>
                  <a:srgbClr val="FFFF00"/>
                </a:solidFill>
                <a:effectLst>
                  <a:outerShdw blurRad="38100" dist="38100" dir="2700000" algn="tl">
                    <a:srgbClr val="000000">
                      <a:alpha val="43137"/>
                    </a:srgbClr>
                  </a:outerShdw>
                </a:effectLst>
                <a:latin typeface="Papyrus" panose="03070502060502030205" pitchFamily="66" charset="0"/>
              </a:rPr>
              <a:t>1 Corinthians 15: 24-25</a:t>
            </a:r>
          </a:p>
        </p:txBody>
      </p:sp>
      <p:sp>
        <p:nvSpPr>
          <p:cNvPr id="3" name="TextBox 2">
            <a:extLst>
              <a:ext uri="{FF2B5EF4-FFF2-40B4-BE49-F238E27FC236}">
                <a16:creationId xmlns:a16="http://schemas.microsoft.com/office/drawing/2014/main" id="{C343EC1A-25D4-426C-B7CE-D3CAA7D8D086}"/>
              </a:ext>
            </a:extLst>
          </p:cNvPr>
          <p:cNvSpPr txBox="1"/>
          <p:nvPr/>
        </p:nvSpPr>
        <p:spPr>
          <a:xfrm>
            <a:off x="1581497" y="2656979"/>
            <a:ext cx="9776314" cy="3170099"/>
          </a:xfrm>
          <a:prstGeom prst="rect">
            <a:avLst/>
          </a:prstGeom>
          <a:noFill/>
        </p:spPr>
        <p:txBody>
          <a:bodyPr wrap="square" rtlCol="0">
            <a:spAutoFit/>
          </a:bodyPr>
          <a:lstStyle/>
          <a:p>
            <a:r>
              <a:rPr lang="en-US" sz="4000" b="1" baseline="30000" dirty="0">
                <a:solidFill>
                  <a:srgbClr val="FFFF00"/>
                </a:solidFill>
                <a:latin typeface="Papyrus" panose="03070502060502030205" pitchFamily="66" charset="0"/>
              </a:rPr>
              <a:t>24 </a:t>
            </a:r>
            <a:r>
              <a:rPr lang="en-US" sz="4000" b="1" dirty="0">
                <a:solidFill>
                  <a:srgbClr val="FFFF00"/>
                </a:solidFill>
                <a:latin typeface="Papyrus" panose="03070502060502030205" pitchFamily="66" charset="0"/>
              </a:rPr>
              <a:t>Then </a:t>
            </a:r>
            <a:r>
              <a:rPr lang="en-US" sz="4000" b="1" i="1" dirty="0">
                <a:solidFill>
                  <a:srgbClr val="FFFF00"/>
                </a:solidFill>
                <a:latin typeface="Papyrus" panose="03070502060502030205" pitchFamily="66" charset="0"/>
              </a:rPr>
              <a:t>comes</a:t>
            </a:r>
            <a:r>
              <a:rPr lang="en-US" sz="4000" b="1" dirty="0">
                <a:solidFill>
                  <a:srgbClr val="FFFF00"/>
                </a:solidFill>
                <a:latin typeface="Papyrus" panose="03070502060502030205" pitchFamily="66" charset="0"/>
              </a:rPr>
              <a:t> the end, when He delivers the kingdom to God the Father, when He puts an end to all rule and all authority and power. </a:t>
            </a:r>
            <a:r>
              <a:rPr lang="en-US" sz="4000" b="1" baseline="30000" dirty="0">
                <a:solidFill>
                  <a:srgbClr val="FFFF00"/>
                </a:solidFill>
                <a:latin typeface="Papyrus" panose="03070502060502030205" pitchFamily="66" charset="0"/>
              </a:rPr>
              <a:t>25 </a:t>
            </a:r>
            <a:r>
              <a:rPr lang="en-US" sz="4000" b="1" dirty="0">
                <a:solidFill>
                  <a:srgbClr val="FFFF00"/>
                </a:solidFill>
                <a:latin typeface="Papyrus" panose="03070502060502030205" pitchFamily="66" charset="0"/>
              </a:rPr>
              <a:t>For He must reign till He has put all enemies under His feet.</a:t>
            </a: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24583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CD68-EDC9-4F60-86A9-883865AEDA2C}"/>
              </a:ext>
            </a:extLst>
          </p:cNvPr>
          <p:cNvSpPr txBox="1"/>
          <p:nvPr/>
        </p:nvSpPr>
        <p:spPr>
          <a:xfrm>
            <a:off x="6153150" y="809625"/>
            <a:ext cx="5819775" cy="923330"/>
          </a:xfrm>
          <a:prstGeom prst="rect">
            <a:avLst/>
          </a:prstGeom>
          <a:noFill/>
        </p:spPr>
        <p:txBody>
          <a:bodyPr wrap="square" rtlCol="0">
            <a:spAutoFit/>
          </a:bodyPr>
          <a:lstStyle/>
          <a:p>
            <a:r>
              <a:rPr lang="en-US" sz="5400" b="1" dirty="0">
                <a:ln>
                  <a:solidFill>
                    <a:schemeClr val="bg1"/>
                  </a:solidFill>
                </a:ln>
                <a:solidFill>
                  <a:srgbClr val="FFFF00"/>
                </a:solidFill>
                <a:effectLst>
                  <a:outerShdw blurRad="38100" dist="38100" dir="2700000" algn="tl">
                    <a:srgbClr val="000000">
                      <a:alpha val="43137"/>
                    </a:srgbClr>
                  </a:outerShdw>
                </a:effectLst>
                <a:latin typeface="Papyrus" panose="03070502060502030205" pitchFamily="66" charset="0"/>
              </a:rPr>
              <a:t>Revelation 19: 5-7</a:t>
            </a:r>
          </a:p>
        </p:txBody>
      </p:sp>
      <p:sp>
        <p:nvSpPr>
          <p:cNvPr id="3" name="TextBox 2">
            <a:extLst>
              <a:ext uri="{FF2B5EF4-FFF2-40B4-BE49-F238E27FC236}">
                <a16:creationId xmlns:a16="http://schemas.microsoft.com/office/drawing/2014/main" id="{C343EC1A-25D4-426C-B7CE-D3CAA7D8D086}"/>
              </a:ext>
            </a:extLst>
          </p:cNvPr>
          <p:cNvSpPr txBox="1"/>
          <p:nvPr/>
        </p:nvSpPr>
        <p:spPr>
          <a:xfrm>
            <a:off x="935402" y="1961749"/>
            <a:ext cx="10915650" cy="4524315"/>
          </a:xfrm>
          <a:prstGeom prst="rect">
            <a:avLst/>
          </a:prstGeom>
          <a:noFill/>
        </p:spPr>
        <p:txBody>
          <a:bodyPr wrap="square" rtlCol="0">
            <a:spAutoFit/>
          </a:bodyPr>
          <a:lstStyle/>
          <a:p>
            <a:r>
              <a:rPr lang="en-US" sz="3200" b="1" baseline="30000" dirty="0">
                <a:ln w="3175">
                  <a:noFill/>
                </a:ln>
                <a:solidFill>
                  <a:srgbClr val="FFFF00"/>
                </a:solidFill>
                <a:latin typeface="Papyrus" panose="03070502060502030205" pitchFamily="66" charset="0"/>
              </a:rPr>
              <a:t>5 </a:t>
            </a:r>
            <a:r>
              <a:rPr lang="en-US" sz="3200" b="1" dirty="0">
                <a:ln w="3175">
                  <a:noFill/>
                </a:ln>
                <a:solidFill>
                  <a:srgbClr val="FFFF00"/>
                </a:solidFill>
                <a:latin typeface="Papyrus" panose="03070502060502030205" pitchFamily="66" charset="0"/>
              </a:rPr>
              <a:t>Then a voice came from the throne, saying, “Praise our God, all you His servants and those who fear Him, both</a:t>
            </a:r>
            <a:r>
              <a:rPr lang="en-US" sz="3200" b="1" baseline="30000" dirty="0">
                <a:ln w="3175">
                  <a:noFill/>
                </a:ln>
                <a:solidFill>
                  <a:srgbClr val="FFFF00"/>
                </a:solidFill>
                <a:latin typeface="Papyrus" panose="03070502060502030205" pitchFamily="66" charset="0"/>
              </a:rPr>
              <a:t>[</a:t>
            </a:r>
            <a:r>
              <a:rPr lang="en-US" sz="3200" b="1" baseline="30000" dirty="0">
                <a:ln w="3175">
                  <a:noFill/>
                </a:ln>
                <a:solidFill>
                  <a:srgbClr val="FFFF00"/>
                </a:solidFill>
                <a:latin typeface="Papyrus" panose="03070502060502030205" pitchFamily="66" charset="0"/>
                <a:hlinkClick r:id="rId2" tooltip="See footnote a"/>
              </a:rPr>
              <a:t>a</a:t>
            </a:r>
            <a:r>
              <a:rPr lang="en-US" sz="3200" b="1" baseline="30000" dirty="0">
                <a:ln w="3175">
                  <a:noFill/>
                </a:ln>
                <a:solidFill>
                  <a:srgbClr val="FFFF00"/>
                </a:solidFill>
                <a:latin typeface="Papyrus" panose="03070502060502030205" pitchFamily="66" charset="0"/>
              </a:rPr>
              <a:t>]</a:t>
            </a:r>
            <a:r>
              <a:rPr lang="en-US" sz="3200" b="1" dirty="0">
                <a:ln w="3175">
                  <a:noFill/>
                </a:ln>
                <a:solidFill>
                  <a:srgbClr val="FFFF00"/>
                </a:solidFill>
                <a:latin typeface="Papyrus" panose="03070502060502030205" pitchFamily="66" charset="0"/>
              </a:rPr>
              <a:t> small and great!”</a:t>
            </a:r>
          </a:p>
          <a:p>
            <a:r>
              <a:rPr lang="en-US" sz="3200" b="1" baseline="30000" dirty="0">
                <a:ln w="3175">
                  <a:noFill/>
                </a:ln>
                <a:solidFill>
                  <a:srgbClr val="FFFF00"/>
                </a:solidFill>
                <a:latin typeface="Papyrus" panose="03070502060502030205" pitchFamily="66" charset="0"/>
              </a:rPr>
              <a:t>6 </a:t>
            </a:r>
            <a:r>
              <a:rPr lang="en-US" sz="3200" b="1" dirty="0">
                <a:ln w="3175">
                  <a:noFill/>
                </a:ln>
                <a:solidFill>
                  <a:srgbClr val="FFFF00"/>
                </a:solidFill>
                <a:latin typeface="Papyrus" panose="03070502060502030205" pitchFamily="66" charset="0"/>
              </a:rPr>
              <a:t>And I heard, as it were, the voice of a great multitude, as the sound of many waters and as the sound of mighty </a:t>
            </a:r>
            <a:r>
              <a:rPr lang="en-US" sz="3200" b="1" dirty="0" err="1">
                <a:ln w="3175">
                  <a:noFill/>
                </a:ln>
                <a:solidFill>
                  <a:srgbClr val="FFFF00"/>
                </a:solidFill>
                <a:latin typeface="Papyrus" panose="03070502060502030205" pitchFamily="66" charset="0"/>
              </a:rPr>
              <a:t>thunderings</a:t>
            </a:r>
            <a:r>
              <a:rPr lang="en-US" sz="3200" b="1" dirty="0">
                <a:ln w="3175">
                  <a:noFill/>
                </a:ln>
                <a:solidFill>
                  <a:srgbClr val="FFFF00"/>
                </a:solidFill>
                <a:latin typeface="Papyrus" panose="03070502060502030205" pitchFamily="66" charset="0"/>
              </a:rPr>
              <a:t>, saying, “Alleluia! For the</a:t>
            </a:r>
            <a:r>
              <a:rPr lang="en-US" sz="3200" b="1" baseline="30000" dirty="0">
                <a:ln w="3175">
                  <a:noFill/>
                </a:ln>
                <a:solidFill>
                  <a:srgbClr val="FFFF00"/>
                </a:solidFill>
                <a:latin typeface="Papyrus" panose="03070502060502030205" pitchFamily="66" charset="0"/>
              </a:rPr>
              <a:t>[</a:t>
            </a:r>
            <a:r>
              <a:rPr lang="en-US" sz="3200" b="1" baseline="30000" dirty="0">
                <a:ln w="3175">
                  <a:noFill/>
                </a:ln>
                <a:solidFill>
                  <a:srgbClr val="FFFF00"/>
                </a:solidFill>
                <a:latin typeface="Papyrus" panose="03070502060502030205" pitchFamily="66" charset="0"/>
                <a:hlinkClick r:id="rId3" tooltip="See footnote b"/>
              </a:rPr>
              <a:t>b</a:t>
            </a:r>
            <a:r>
              <a:rPr lang="en-US" sz="3200" b="1" baseline="30000" dirty="0">
                <a:ln w="3175">
                  <a:noFill/>
                </a:ln>
                <a:solidFill>
                  <a:srgbClr val="FFFF00"/>
                </a:solidFill>
                <a:latin typeface="Papyrus" panose="03070502060502030205" pitchFamily="66" charset="0"/>
              </a:rPr>
              <a:t>]</a:t>
            </a:r>
            <a:r>
              <a:rPr lang="en-US" sz="3200" b="1" dirty="0">
                <a:ln w="3175">
                  <a:noFill/>
                </a:ln>
                <a:solidFill>
                  <a:srgbClr val="FFFF00"/>
                </a:solidFill>
                <a:latin typeface="Papyrus" panose="03070502060502030205" pitchFamily="66" charset="0"/>
              </a:rPr>
              <a:t> Lord God Omnipotent reigns! </a:t>
            </a:r>
            <a:r>
              <a:rPr lang="en-US" sz="3200" b="1" baseline="30000" dirty="0">
                <a:ln w="3175">
                  <a:noFill/>
                </a:ln>
                <a:solidFill>
                  <a:srgbClr val="FFFF00"/>
                </a:solidFill>
                <a:latin typeface="Papyrus" panose="03070502060502030205" pitchFamily="66" charset="0"/>
              </a:rPr>
              <a:t>7 </a:t>
            </a:r>
            <a:r>
              <a:rPr lang="en-US" sz="3200" b="1" dirty="0">
                <a:ln w="3175">
                  <a:noFill/>
                </a:ln>
                <a:solidFill>
                  <a:srgbClr val="FFFF00"/>
                </a:solidFill>
                <a:latin typeface="Papyrus" panose="03070502060502030205" pitchFamily="66" charset="0"/>
              </a:rPr>
              <a:t>Let us be glad and rejoice and give Him glory, for the marriage of the Lamb has come, and His wife has made herself ready.”</a:t>
            </a: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4"/>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518871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CD68-EDC9-4F60-86A9-883865AEDA2C}"/>
              </a:ext>
            </a:extLst>
          </p:cNvPr>
          <p:cNvSpPr txBox="1"/>
          <p:nvPr/>
        </p:nvSpPr>
        <p:spPr>
          <a:xfrm>
            <a:off x="4764505" y="627091"/>
            <a:ext cx="9006037" cy="923330"/>
          </a:xfrm>
          <a:prstGeom prst="rect">
            <a:avLst/>
          </a:prstGeom>
          <a:noFill/>
        </p:spPr>
        <p:txBody>
          <a:bodyPr wrap="square" rtlCol="0">
            <a:spAutoFit/>
          </a:bodyPr>
          <a:lstStyle/>
          <a:p>
            <a:r>
              <a:rPr lang="en-US" sz="5400" b="1" dirty="0">
                <a:ln>
                  <a:solidFill>
                    <a:schemeClr val="bg1"/>
                  </a:solidFill>
                </a:ln>
                <a:solidFill>
                  <a:srgbClr val="FFFF00"/>
                </a:solidFill>
                <a:effectLst>
                  <a:outerShdw blurRad="38100" dist="38100" dir="2700000" algn="tl">
                    <a:srgbClr val="000000">
                      <a:alpha val="43137"/>
                    </a:srgbClr>
                  </a:outerShdw>
                </a:effectLst>
                <a:latin typeface="Papyrus" panose="03070502060502030205" pitchFamily="66" charset="0"/>
              </a:rPr>
              <a:t>1 Corinthians 15: 28</a:t>
            </a:r>
          </a:p>
        </p:txBody>
      </p:sp>
      <p:sp>
        <p:nvSpPr>
          <p:cNvPr id="3" name="TextBox 2">
            <a:extLst>
              <a:ext uri="{FF2B5EF4-FFF2-40B4-BE49-F238E27FC236}">
                <a16:creationId xmlns:a16="http://schemas.microsoft.com/office/drawing/2014/main" id="{C343EC1A-25D4-426C-B7CE-D3CAA7D8D086}"/>
              </a:ext>
            </a:extLst>
          </p:cNvPr>
          <p:cNvSpPr txBox="1"/>
          <p:nvPr/>
        </p:nvSpPr>
        <p:spPr>
          <a:xfrm>
            <a:off x="1350490" y="3032365"/>
            <a:ext cx="9776314" cy="2554545"/>
          </a:xfrm>
          <a:prstGeom prst="rect">
            <a:avLst/>
          </a:prstGeom>
          <a:noFill/>
        </p:spPr>
        <p:txBody>
          <a:bodyPr wrap="square" rtlCol="0">
            <a:spAutoFit/>
          </a:bodyPr>
          <a:lstStyle/>
          <a:p>
            <a:r>
              <a:rPr lang="en-US" sz="4000" b="1" baseline="30000" dirty="0">
                <a:solidFill>
                  <a:srgbClr val="FFFF00"/>
                </a:solidFill>
                <a:latin typeface="Papyrus" panose="03070502060502030205" pitchFamily="66" charset="0"/>
              </a:rPr>
              <a:t>28 </a:t>
            </a:r>
            <a:r>
              <a:rPr lang="en-US" sz="4000" b="1" dirty="0">
                <a:solidFill>
                  <a:srgbClr val="FFFF00"/>
                </a:solidFill>
                <a:latin typeface="Papyrus" panose="03070502060502030205" pitchFamily="66" charset="0"/>
              </a:rPr>
              <a:t>Now when all things are made subject to Him, then the Son Himself will also be subject to Him who put all things under Him, that God may be all in all</a:t>
            </a: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50360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CD68-EDC9-4F60-86A9-883865AEDA2C}"/>
              </a:ext>
            </a:extLst>
          </p:cNvPr>
          <p:cNvSpPr txBox="1"/>
          <p:nvPr/>
        </p:nvSpPr>
        <p:spPr>
          <a:xfrm>
            <a:off x="6554804" y="627091"/>
            <a:ext cx="7215738" cy="923330"/>
          </a:xfrm>
          <a:prstGeom prst="rect">
            <a:avLst/>
          </a:prstGeom>
          <a:noFill/>
        </p:spPr>
        <p:txBody>
          <a:bodyPr wrap="square" rtlCol="0">
            <a:spAutoFit/>
          </a:bodyPr>
          <a:lstStyle/>
          <a:p>
            <a:r>
              <a:rPr lang="en-US" sz="5400" b="1" dirty="0">
                <a:ln>
                  <a:solidFill>
                    <a:schemeClr val="bg1"/>
                  </a:solidFill>
                </a:ln>
                <a:solidFill>
                  <a:srgbClr val="FFFF00"/>
                </a:solidFill>
                <a:effectLst>
                  <a:outerShdw blurRad="38100" dist="38100" dir="2700000" algn="tl">
                    <a:srgbClr val="000000">
                      <a:alpha val="43137"/>
                    </a:srgbClr>
                  </a:outerShdw>
                </a:effectLst>
                <a:latin typeface="Papyrus" panose="03070502060502030205" pitchFamily="66" charset="0"/>
              </a:rPr>
              <a:t>Philippians 2: 5-7</a:t>
            </a:r>
          </a:p>
        </p:txBody>
      </p:sp>
      <p:sp>
        <p:nvSpPr>
          <p:cNvPr id="3" name="TextBox 2">
            <a:extLst>
              <a:ext uri="{FF2B5EF4-FFF2-40B4-BE49-F238E27FC236}">
                <a16:creationId xmlns:a16="http://schemas.microsoft.com/office/drawing/2014/main" id="{C343EC1A-25D4-426C-B7CE-D3CAA7D8D086}"/>
              </a:ext>
            </a:extLst>
          </p:cNvPr>
          <p:cNvSpPr txBox="1"/>
          <p:nvPr/>
        </p:nvSpPr>
        <p:spPr>
          <a:xfrm>
            <a:off x="1311990" y="2859111"/>
            <a:ext cx="9776314" cy="2862322"/>
          </a:xfrm>
          <a:prstGeom prst="rect">
            <a:avLst/>
          </a:prstGeom>
          <a:noFill/>
        </p:spPr>
        <p:txBody>
          <a:bodyPr wrap="square" rtlCol="0">
            <a:spAutoFit/>
          </a:bodyPr>
          <a:lstStyle/>
          <a:p>
            <a:r>
              <a:rPr lang="en-US" sz="3600" b="1" baseline="30000" dirty="0">
                <a:solidFill>
                  <a:srgbClr val="FFFF00"/>
                </a:solidFill>
                <a:latin typeface="Papyrus" panose="03070502060502030205" pitchFamily="66" charset="0"/>
              </a:rPr>
              <a:t>5 </a:t>
            </a:r>
            <a:r>
              <a:rPr lang="en-US" sz="3600" b="1" dirty="0">
                <a:solidFill>
                  <a:srgbClr val="FFFF00"/>
                </a:solidFill>
                <a:latin typeface="Papyrus" panose="03070502060502030205" pitchFamily="66" charset="0"/>
              </a:rPr>
              <a:t>Let this mind be in you which was also in Christ Jesus, </a:t>
            </a:r>
            <a:r>
              <a:rPr lang="en-US" sz="3600" b="1" baseline="30000" dirty="0">
                <a:solidFill>
                  <a:srgbClr val="FFFF00"/>
                </a:solidFill>
                <a:latin typeface="Papyrus" panose="03070502060502030205" pitchFamily="66" charset="0"/>
              </a:rPr>
              <a:t>6 </a:t>
            </a:r>
            <a:r>
              <a:rPr lang="en-US" sz="3600" b="1" dirty="0">
                <a:solidFill>
                  <a:srgbClr val="FFFF00"/>
                </a:solidFill>
                <a:latin typeface="Papyrus" panose="03070502060502030205" pitchFamily="66" charset="0"/>
              </a:rPr>
              <a:t>who, being in the form of God, did not consider it robbery to be equal with God, </a:t>
            </a:r>
            <a:r>
              <a:rPr lang="en-US" sz="3600" b="1" baseline="30000" dirty="0">
                <a:solidFill>
                  <a:srgbClr val="FFFF00"/>
                </a:solidFill>
                <a:latin typeface="Papyrus" panose="03070502060502030205" pitchFamily="66" charset="0"/>
              </a:rPr>
              <a:t>7 </a:t>
            </a:r>
            <a:r>
              <a:rPr lang="en-US" sz="3600" b="1" dirty="0">
                <a:solidFill>
                  <a:srgbClr val="FFFF00"/>
                </a:solidFill>
                <a:latin typeface="Papyrus" panose="03070502060502030205" pitchFamily="66" charset="0"/>
              </a:rPr>
              <a:t>but made Himself of no reputation, taking the form of a bondservant, </a:t>
            </a:r>
            <a:r>
              <a:rPr lang="en-US" sz="3600" b="1" i="1" dirty="0">
                <a:solidFill>
                  <a:srgbClr val="FFFF00"/>
                </a:solidFill>
                <a:latin typeface="Papyrus" panose="03070502060502030205" pitchFamily="66" charset="0"/>
              </a:rPr>
              <a:t>and </a:t>
            </a:r>
            <a:r>
              <a:rPr lang="en-US" sz="3600" b="1" dirty="0">
                <a:solidFill>
                  <a:srgbClr val="FFFF00"/>
                </a:solidFill>
                <a:latin typeface="Papyrus" panose="03070502060502030205" pitchFamily="66" charset="0"/>
              </a:rPr>
              <a:t>coming in the likeness of men.</a:t>
            </a: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16263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CD68-EDC9-4F60-86A9-883865AEDA2C}"/>
              </a:ext>
            </a:extLst>
          </p:cNvPr>
          <p:cNvSpPr txBox="1"/>
          <p:nvPr/>
        </p:nvSpPr>
        <p:spPr>
          <a:xfrm>
            <a:off x="6554804" y="627091"/>
            <a:ext cx="7215738" cy="923330"/>
          </a:xfrm>
          <a:prstGeom prst="rect">
            <a:avLst/>
          </a:prstGeom>
          <a:noFill/>
        </p:spPr>
        <p:txBody>
          <a:bodyPr wrap="square" rtlCol="0">
            <a:spAutoFit/>
          </a:bodyPr>
          <a:lstStyle/>
          <a:p>
            <a:r>
              <a:rPr lang="en-US" sz="5400" b="1" dirty="0">
                <a:ln>
                  <a:solidFill>
                    <a:schemeClr val="bg1"/>
                  </a:solidFill>
                </a:ln>
                <a:solidFill>
                  <a:srgbClr val="FFFF00"/>
                </a:solidFill>
                <a:effectLst>
                  <a:outerShdw blurRad="38100" dist="38100" dir="2700000" algn="tl">
                    <a:srgbClr val="000000">
                      <a:alpha val="43137"/>
                    </a:srgbClr>
                  </a:outerShdw>
                </a:effectLst>
                <a:latin typeface="Papyrus" panose="03070502060502030205" pitchFamily="66" charset="0"/>
              </a:rPr>
              <a:t>Luke 12: 37</a:t>
            </a:r>
          </a:p>
        </p:txBody>
      </p:sp>
      <p:sp>
        <p:nvSpPr>
          <p:cNvPr id="3" name="TextBox 2">
            <a:extLst>
              <a:ext uri="{FF2B5EF4-FFF2-40B4-BE49-F238E27FC236}">
                <a16:creationId xmlns:a16="http://schemas.microsoft.com/office/drawing/2014/main" id="{C343EC1A-25D4-426C-B7CE-D3CAA7D8D086}"/>
              </a:ext>
            </a:extLst>
          </p:cNvPr>
          <p:cNvSpPr txBox="1"/>
          <p:nvPr/>
        </p:nvSpPr>
        <p:spPr>
          <a:xfrm>
            <a:off x="1263864" y="3147869"/>
            <a:ext cx="9776314" cy="2308324"/>
          </a:xfrm>
          <a:prstGeom prst="rect">
            <a:avLst/>
          </a:prstGeom>
          <a:noFill/>
        </p:spPr>
        <p:txBody>
          <a:bodyPr wrap="square" rtlCol="0">
            <a:spAutoFit/>
          </a:bodyPr>
          <a:lstStyle/>
          <a:p>
            <a:r>
              <a:rPr lang="en-US" sz="3600" b="1" baseline="30000" dirty="0">
                <a:solidFill>
                  <a:srgbClr val="FFFF00"/>
                </a:solidFill>
                <a:latin typeface="Papyrus" panose="03070502060502030205" pitchFamily="66" charset="0"/>
              </a:rPr>
              <a:t>37 </a:t>
            </a:r>
            <a:r>
              <a:rPr lang="en-US" sz="3600" b="1" dirty="0">
                <a:solidFill>
                  <a:srgbClr val="FFFF00"/>
                </a:solidFill>
                <a:latin typeface="Papyrus" panose="03070502060502030205" pitchFamily="66" charset="0"/>
              </a:rPr>
              <a:t>Blessed </a:t>
            </a:r>
            <a:r>
              <a:rPr lang="en-US" sz="3600" b="1" i="1" dirty="0">
                <a:solidFill>
                  <a:srgbClr val="FFFF00"/>
                </a:solidFill>
                <a:latin typeface="Papyrus" panose="03070502060502030205" pitchFamily="66" charset="0"/>
              </a:rPr>
              <a:t>are</a:t>
            </a:r>
            <a:r>
              <a:rPr lang="en-US" sz="3600" b="1" dirty="0">
                <a:solidFill>
                  <a:srgbClr val="FFFF00"/>
                </a:solidFill>
                <a:latin typeface="Papyrus" panose="03070502060502030205" pitchFamily="66" charset="0"/>
              </a:rPr>
              <a:t> those servants whom the master, when he comes, will find watching. Assuredly, I say to you that he will gird himself and have them sit down </a:t>
            </a:r>
            <a:r>
              <a:rPr lang="en-US" sz="3600" b="1" i="1" dirty="0">
                <a:solidFill>
                  <a:srgbClr val="FFFF00"/>
                </a:solidFill>
                <a:latin typeface="Papyrus" panose="03070502060502030205" pitchFamily="66" charset="0"/>
              </a:rPr>
              <a:t>to eat,</a:t>
            </a:r>
            <a:r>
              <a:rPr lang="en-US" sz="3600" b="1" dirty="0">
                <a:solidFill>
                  <a:srgbClr val="FFFF00"/>
                </a:solidFill>
                <a:latin typeface="Papyrus" panose="03070502060502030205" pitchFamily="66" charset="0"/>
              </a:rPr>
              <a:t> and will come and serve them.</a:t>
            </a: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42885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43EC1A-25D4-426C-B7CE-D3CAA7D8D086}"/>
              </a:ext>
            </a:extLst>
          </p:cNvPr>
          <p:cNvSpPr txBox="1"/>
          <p:nvPr/>
        </p:nvSpPr>
        <p:spPr>
          <a:xfrm>
            <a:off x="540766" y="2377846"/>
            <a:ext cx="11253985" cy="3416320"/>
          </a:xfrm>
          <a:prstGeom prst="rect">
            <a:avLst/>
          </a:prstGeom>
          <a:noFill/>
        </p:spPr>
        <p:txBody>
          <a:bodyPr wrap="square" rtlCol="0">
            <a:spAutoFit/>
          </a:bodyPr>
          <a:lstStyle/>
          <a:p>
            <a:pPr algn="ctr"/>
            <a:r>
              <a:rPr lang="en-US" sz="2400" b="1" dirty="0">
                <a:ln>
                  <a:solidFill>
                    <a:srgbClr val="00B050"/>
                  </a:solidFill>
                </a:ln>
                <a:solidFill>
                  <a:srgbClr val="FFFF00"/>
                </a:solidFill>
                <a:latin typeface="Papyrus" panose="03070502060502030205" pitchFamily="66" charset="0"/>
              </a:rPr>
              <a:t>HOW CAN WE HELP?</a:t>
            </a:r>
          </a:p>
          <a:p>
            <a:pPr algn="ctr"/>
            <a:endParaRPr lang="en-US" sz="2400" b="1" dirty="0">
              <a:ln>
                <a:solidFill>
                  <a:srgbClr val="00B050"/>
                </a:solidFill>
              </a:ln>
              <a:solidFill>
                <a:srgbClr val="FFFF00"/>
              </a:solidFill>
              <a:latin typeface="Papyrus" panose="03070502060502030205" pitchFamily="66" charset="0"/>
            </a:endParaRPr>
          </a:p>
          <a:p>
            <a:pPr algn="ctr"/>
            <a:r>
              <a:rPr lang="en-US" sz="2400" b="1" dirty="0">
                <a:ln>
                  <a:solidFill>
                    <a:srgbClr val="00B050"/>
                  </a:solidFill>
                </a:ln>
                <a:solidFill>
                  <a:srgbClr val="FFFF00"/>
                </a:solidFill>
                <a:latin typeface="Papyrus" panose="03070502060502030205" pitchFamily="66" charset="0"/>
              </a:rPr>
              <a:t> IS THERE ANYTHING WE CAN DO?</a:t>
            </a:r>
          </a:p>
          <a:p>
            <a:pPr algn="ctr"/>
            <a:r>
              <a:rPr lang="en-US" sz="2400" b="1" dirty="0">
                <a:ln>
                  <a:solidFill>
                    <a:srgbClr val="00B050"/>
                  </a:solidFill>
                </a:ln>
                <a:solidFill>
                  <a:srgbClr val="FFFF00"/>
                </a:solidFill>
                <a:latin typeface="Papyrus" panose="03070502060502030205" pitchFamily="66" charset="0"/>
              </a:rPr>
              <a:t> </a:t>
            </a:r>
          </a:p>
          <a:p>
            <a:pPr algn="ctr"/>
            <a:r>
              <a:rPr lang="en-US" sz="2400" b="1" dirty="0">
                <a:ln>
                  <a:solidFill>
                    <a:srgbClr val="00B050"/>
                  </a:solidFill>
                </a:ln>
                <a:solidFill>
                  <a:srgbClr val="FFFF00"/>
                </a:solidFill>
                <a:latin typeface="Papyrus" panose="03070502060502030205" pitchFamily="66" charset="0"/>
              </a:rPr>
              <a:t>CAN WE SERVE SOMEONE? </a:t>
            </a:r>
          </a:p>
          <a:p>
            <a:pPr algn="ctr"/>
            <a:endParaRPr lang="en-US" sz="2400" b="1" dirty="0">
              <a:ln>
                <a:solidFill>
                  <a:srgbClr val="00B050"/>
                </a:solidFill>
              </a:ln>
              <a:solidFill>
                <a:srgbClr val="FFFF00"/>
              </a:solidFill>
              <a:latin typeface="Papyrus" panose="03070502060502030205" pitchFamily="66" charset="0"/>
            </a:endParaRPr>
          </a:p>
          <a:p>
            <a:pPr algn="ctr"/>
            <a:r>
              <a:rPr lang="en-US" sz="2400" b="1" dirty="0">
                <a:ln>
                  <a:solidFill>
                    <a:srgbClr val="00B050"/>
                  </a:solidFill>
                </a:ln>
                <a:solidFill>
                  <a:srgbClr val="FFFF00"/>
                </a:solidFill>
                <a:latin typeface="Papyrus" panose="03070502060502030205" pitchFamily="66" charset="0"/>
              </a:rPr>
              <a:t>IS THERE SOMEONE THAT WE CAN MAKE HAPPIER?</a:t>
            </a:r>
          </a:p>
          <a:p>
            <a:pPr algn="ctr"/>
            <a:r>
              <a:rPr lang="en-US" sz="2400" b="1" dirty="0">
                <a:ln>
                  <a:solidFill>
                    <a:srgbClr val="00B050"/>
                  </a:solidFill>
                </a:ln>
                <a:solidFill>
                  <a:srgbClr val="FFFF00"/>
                </a:solidFill>
                <a:latin typeface="Papyrus" panose="03070502060502030205" pitchFamily="66" charset="0"/>
              </a:rPr>
              <a:t> </a:t>
            </a:r>
          </a:p>
          <a:p>
            <a:pPr algn="ctr"/>
            <a:r>
              <a:rPr lang="en-US" sz="2400" b="1" dirty="0">
                <a:ln>
                  <a:solidFill>
                    <a:srgbClr val="00B050"/>
                  </a:solidFill>
                </a:ln>
                <a:solidFill>
                  <a:srgbClr val="FFFF00"/>
                </a:solidFill>
                <a:latin typeface="Papyrus" panose="03070502060502030205" pitchFamily="66" charset="0"/>
              </a:rPr>
              <a:t>IS EVERYBODY COMFORTABLE? </a:t>
            </a: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04647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p:cTn id="4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43EC1A-25D4-426C-B7CE-D3CAA7D8D086}"/>
              </a:ext>
            </a:extLst>
          </p:cNvPr>
          <p:cNvSpPr txBox="1"/>
          <p:nvPr/>
        </p:nvSpPr>
        <p:spPr>
          <a:xfrm>
            <a:off x="1936430" y="2522225"/>
            <a:ext cx="8468480" cy="2554545"/>
          </a:xfrm>
          <a:prstGeom prst="rect">
            <a:avLst/>
          </a:prstGeom>
          <a:noFill/>
        </p:spPr>
        <p:txBody>
          <a:bodyPr wrap="square" rtlCol="0">
            <a:spAutoFit/>
          </a:bodyPr>
          <a:lstStyle/>
          <a:p>
            <a:r>
              <a:rPr lang="en-US" sz="4000" b="1" dirty="0">
                <a:ln>
                  <a:solidFill>
                    <a:srgbClr val="00B050"/>
                  </a:solidFill>
                </a:ln>
                <a:solidFill>
                  <a:srgbClr val="FFFF00"/>
                </a:solidFill>
                <a:latin typeface="Papyrus" panose="03070502060502030205" pitchFamily="66" charset="0"/>
              </a:rPr>
              <a:t>We’re to emanate His attitude of love, of service, of humility, of being willing to be meek, of looking for ways to help to make things better for other people. </a:t>
            </a: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18618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CD68-EDC9-4F60-86A9-883865AEDA2C}"/>
              </a:ext>
            </a:extLst>
          </p:cNvPr>
          <p:cNvSpPr txBox="1"/>
          <p:nvPr/>
        </p:nvSpPr>
        <p:spPr>
          <a:xfrm>
            <a:off x="6554804" y="627091"/>
            <a:ext cx="7215738" cy="923330"/>
          </a:xfrm>
          <a:prstGeom prst="rect">
            <a:avLst/>
          </a:prstGeom>
          <a:noFill/>
        </p:spPr>
        <p:txBody>
          <a:bodyPr wrap="square" rtlCol="0">
            <a:spAutoFit/>
          </a:bodyPr>
          <a:lstStyle/>
          <a:p>
            <a:r>
              <a:rPr lang="en-US" sz="5400" b="1" dirty="0">
                <a:ln>
                  <a:solidFill>
                    <a:schemeClr val="bg1"/>
                  </a:solidFill>
                </a:ln>
                <a:solidFill>
                  <a:srgbClr val="FFFF00"/>
                </a:solidFill>
                <a:effectLst>
                  <a:outerShdw blurRad="38100" dist="38100" dir="2700000" algn="tl">
                    <a:srgbClr val="000000">
                      <a:alpha val="43137"/>
                    </a:srgbClr>
                  </a:outerShdw>
                </a:effectLst>
                <a:latin typeface="Papyrus" panose="03070502060502030205" pitchFamily="66" charset="0"/>
              </a:rPr>
              <a:t>Hebrews 13: 5</a:t>
            </a:r>
          </a:p>
        </p:txBody>
      </p:sp>
      <p:sp>
        <p:nvSpPr>
          <p:cNvPr id="3" name="TextBox 2">
            <a:extLst>
              <a:ext uri="{FF2B5EF4-FFF2-40B4-BE49-F238E27FC236}">
                <a16:creationId xmlns:a16="http://schemas.microsoft.com/office/drawing/2014/main" id="{C343EC1A-25D4-426C-B7CE-D3CAA7D8D086}"/>
              </a:ext>
            </a:extLst>
          </p:cNvPr>
          <p:cNvSpPr txBox="1"/>
          <p:nvPr/>
        </p:nvSpPr>
        <p:spPr>
          <a:xfrm>
            <a:off x="1263864" y="3147869"/>
            <a:ext cx="9776314" cy="2554545"/>
          </a:xfrm>
          <a:prstGeom prst="rect">
            <a:avLst/>
          </a:prstGeom>
          <a:noFill/>
        </p:spPr>
        <p:txBody>
          <a:bodyPr wrap="square" rtlCol="0">
            <a:spAutoFit/>
          </a:bodyPr>
          <a:lstStyle/>
          <a:p>
            <a:pPr algn="ctr"/>
            <a:r>
              <a:rPr lang="en-US" sz="8000" b="1" dirty="0">
                <a:ln>
                  <a:solidFill>
                    <a:srgbClr val="00B050"/>
                  </a:solidFill>
                </a:ln>
                <a:solidFill>
                  <a:srgbClr val="FFFF00"/>
                </a:solidFill>
                <a:latin typeface="Papyrus" panose="03070502060502030205" pitchFamily="66" charset="0"/>
              </a:rPr>
              <a:t>“I will never leave you nor forsake you.”</a:t>
            </a: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1456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43EC1A-25D4-426C-B7CE-D3CAA7D8D086}"/>
              </a:ext>
            </a:extLst>
          </p:cNvPr>
          <p:cNvSpPr txBox="1"/>
          <p:nvPr/>
        </p:nvSpPr>
        <p:spPr>
          <a:xfrm>
            <a:off x="776989" y="3378874"/>
            <a:ext cx="11415011" cy="1323439"/>
          </a:xfrm>
          <a:prstGeom prst="rect">
            <a:avLst/>
          </a:prstGeom>
          <a:noFill/>
        </p:spPr>
        <p:txBody>
          <a:bodyPr wrap="square" rtlCol="0">
            <a:spAutoFit/>
          </a:bodyPr>
          <a:lstStyle/>
          <a:p>
            <a:r>
              <a:rPr lang="en-US" sz="4000" b="1" dirty="0">
                <a:ln>
                  <a:solidFill>
                    <a:schemeClr val="bg1"/>
                  </a:solidFill>
                </a:ln>
                <a:solidFill>
                  <a:srgbClr val="FFFF00"/>
                </a:solidFill>
                <a:latin typeface="Papyrus" panose="03070502060502030205" pitchFamily="66" charset="0"/>
              </a:rPr>
              <a:t>“I am looking at my wife rather carefully to see how </a:t>
            </a:r>
          </a:p>
          <a:p>
            <a:r>
              <a:rPr lang="en-US" sz="4000" b="1" dirty="0">
                <a:ln>
                  <a:solidFill>
                    <a:schemeClr val="bg1"/>
                  </a:solidFill>
                </a:ln>
                <a:solidFill>
                  <a:srgbClr val="FFFF00"/>
                </a:solidFill>
                <a:latin typeface="Papyrus" panose="03070502060502030205" pitchFamily="66" charset="0"/>
              </a:rPr>
              <a:t>faithful she is. Will she endure to the </a:t>
            </a:r>
            <a:r>
              <a:rPr lang="en-US" sz="4000" b="1" i="1" dirty="0">
                <a:ln>
                  <a:solidFill>
                    <a:schemeClr val="bg1"/>
                  </a:solidFill>
                </a:ln>
                <a:solidFill>
                  <a:srgbClr val="FFFF00"/>
                </a:solidFill>
                <a:latin typeface="Papyrus" panose="03070502060502030205" pitchFamily="66" charset="0"/>
              </a:rPr>
              <a:t>END</a:t>
            </a:r>
            <a:r>
              <a:rPr lang="en-US" sz="4000" b="1" dirty="0">
                <a:ln>
                  <a:solidFill>
                    <a:schemeClr val="bg1"/>
                  </a:solidFill>
                </a:ln>
                <a:solidFill>
                  <a:srgbClr val="FFFF00"/>
                </a:solidFill>
                <a:latin typeface="Papyrus" panose="03070502060502030205" pitchFamily="66" charset="0"/>
              </a:rPr>
              <a:t>?” </a:t>
            </a: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39692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CD68-EDC9-4F60-86A9-883865AEDA2C}"/>
              </a:ext>
            </a:extLst>
          </p:cNvPr>
          <p:cNvSpPr txBox="1"/>
          <p:nvPr/>
        </p:nvSpPr>
        <p:spPr>
          <a:xfrm>
            <a:off x="6554804" y="627091"/>
            <a:ext cx="7215738" cy="923330"/>
          </a:xfrm>
          <a:prstGeom prst="rect">
            <a:avLst/>
          </a:prstGeom>
          <a:noFill/>
        </p:spPr>
        <p:txBody>
          <a:bodyPr wrap="square" rtlCol="0">
            <a:spAutoFit/>
          </a:bodyPr>
          <a:lstStyle/>
          <a:p>
            <a:r>
              <a:rPr lang="en-US" sz="5400" b="1" dirty="0">
                <a:ln>
                  <a:solidFill>
                    <a:schemeClr val="bg1"/>
                  </a:solidFill>
                </a:ln>
                <a:solidFill>
                  <a:srgbClr val="FFFF00"/>
                </a:solidFill>
                <a:effectLst>
                  <a:outerShdw blurRad="38100" dist="38100" dir="2700000" algn="tl">
                    <a:srgbClr val="000000">
                      <a:alpha val="43137"/>
                    </a:srgbClr>
                  </a:outerShdw>
                </a:effectLst>
                <a:latin typeface="Papyrus" panose="03070502060502030205" pitchFamily="66" charset="0"/>
              </a:rPr>
              <a:t>Hebrews 13: 5</a:t>
            </a:r>
          </a:p>
        </p:txBody>
      </p:sp>
      <p:sp>
        <p:nvSpPr>
          <p:cNvPr id="3" name="TextBox 2">
            <a:extLst>
              <a:ext uri="{FF2B5EF4-FFF2-40B4-BE49-F238E27FC236}">
                <a16:creationId xmlns:a16="http://schemas.microsoft.com/office/drawing/2014/main" id="{C343EC1A-25D4-426C-B7CE-D3CAA7D8D086}"/>
              </a:ext>
            </a:extLst>
          </p:cNvPr>
          <p:cNvSpPr txBox="1"/>
          <p:nvPr/>
        </p:nvSpPr>
        <p:spPr>
          <a:xfrm>
            <a:off x="1263864" y="3147869"/>
            <a:ext cx="9776314" cy="2554545"/>
          </a:xfrm>
          <a:prstGeom prst="rect">
            <a:avLst/>
          </a:prstGeom>
          <a:noFill/>
        </p:spPr>
        <p:txBody>
          <a:bodyPr wrap="square" rtlCol="0">
            <a:spAutoFit/>
          </a:bodyPr>
          <a:lstStyle/>
          <a:p>
            <a:pPr algn="ctr"/>
            <a:r>
              <a:rPr lang="en-US" sz="8000" b="1" dirty="0">
                <a:ln>
                  <a:solidFill>
                    <a:srgbClr val="00B050"/>
                  </a:solidFill>
                </a:ln>
                <a:solidFill>
                  <a:srgbClr val="FFFF00"/>
                </a:solidFill>
                <a:latin typeface="Papyrus" panose="03070502060502030205" pitchFamily="66" charset="0"/>
              </a:rPr>
              <a:t>“I will never leave you nor forsake you.”</a:t>
            </a: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88402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0"/>
                                        <p:tgtEl>
                                          <p:spTgt spid="5"/>
                                        </p:tgtEl>
                                      </p:cBhvr>
                                    </p:animEffect>
                                    <p:anim calcmode="lin" valueType="num">
                                      <p:cBhvr>
                                        <p:cTn id="8" dur="20000" fill="hold"/>
                                        <p:tgtEl>
                                          <p:spTgt spid="5"/>
                                        </p:tgtEl>
                                        <p:attrNameLst>
                                          <p:attrName>ppt_w</p:attrName>
                                        </p:attrNameLst>
                                      </p:cBhvr>
                                      <p:tavLst>
                                        <p:tav tm="0" fmla="#ppt_w*sin(2.5*pi*$)">
                                          <p:val>
                                            <p:fltVal val="0"/>
                                          </p:val>
                                        </p:tav>
                                        <p:tav tm="100000">
                                          <p:val>
                                            <p:fltVal val="1"/>
                                          </p:val>
                                        </p:tav>
                                      </p:tavLst>
                                    </p:anim>
                                    <p:anim calcmode="lin" valueType="num">
                                      <p:cBhvr>
                                        <p:cTn id="9" dur="20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EC00A617-E4D2-4365-A032-C601F4B64E1E}"/>
              </a:ext>
            </a:extLst>
          </p:cNvPr>
          <p:cNvPicPr>
            <a:picLocks noChangeAspect="1"/>
          </p:cNvPicPr>
          <p:nvPr/>
        </p:nvPicPr>
        <p:blipFill rotWithShape="1">
          <a:blip r:embed="rId3"/>
          <a:srcRect t="5052" r="52960" b="52842"/>
          <a:stretch/>
        </p:blipFill>
        <p:spPr>
          <a:xfrm>
            <a:off x="3342832" y="202129"/>
            <a:ext cx="5160537" cy="63526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348069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CD68-EDC9-4F60-86A9-883865AEDA2C}"/>
              </a:ext>
            </a:extLst>
          </p:cNvPr>
          <p:cNvSpPr txBox="1"/>
          <p:nvPr/>
        </p:nvSpPr>
        <p:spPr>
          <a:xfrm>
            <a:off x="7260055" y="809624"/>
            <a:ext cx="5819775" cy="923330"/>
          </a:xfrm>
          <a:prstGeom prst="rect">
            <a:avLst/>
          </a:prstGeom>
          <a:noFill/>
        </p:spPr>
        <p:txBody>
          <a:bodyPr wrap="square" rtlCol="0">
            <a:spAutoFit/>
          </a:bodyPr>
          <a:lstStyle/>
          <a:p>
            <a:r>
              <a:rPr lang="en-US" sz="5400" b="1" dirty="0">
                <a:ln>
                  <a:solidFill>
                    <a:schemeClr val="bg1"/>
                  </a:solidFill>
                </a:ln>
                <a:solidFill>
                  <a:srgbClr val="FFFF00"/>
                </a:solidFill>
                <a:effectLst>
                  <a:outerShdw blurRad="38100" dist="38100" dir="2700000" algn="tl">
                    <a:srgbClr val="000000">
                      <a:alpha val="43137"/>
                    </a:srgbClr>
                  </a:outerShdw>
                </a:effectLst>
                <a:latin typeface="Papyrus" panose="03070502060502030205" pitchFamily="66" charset="0"/>
              </a:rPr>
              <a:t>Genesis 3: 16</a:t>
            </a:r>
          </a:p>
        </p:txBody>
      </p:sp>
      <p:sp>
        <p:nvSpPr>
          <p:cNvPr id="3" name="TextBox 2">
            <a:extLst>
              <a:ext uri="{FF2B5EF4-FFF2-40B4-BE49-F238E27FC236}">
                <a16:creationId xmlns:a16="http://schemas.microsoft.com/office/drawing/2014/main" id="{C343EC1A-25D4-426C-B7CE-D3CAA7D8D086}"/>
              </a:ext>
            </a:extLst>
          </p:cNvPr>
          <p:cNvSpPr txBox="1"/>
          <p:nvPr/>
        </p:nvSpPr>
        <p:spPr>
          <a:xfrm>
            <a:off x="923925" y="2000250"/>
            <a:ext cx="10915650" cy="4524315"/>
          </a:xfrm>
          <a:prstGeom prst="rect">
            <a:avLst/>
          </a:prstGeom>
          <a:noFill/>
        </p:spPr>
        <p:txBody>
          <a:bodyPr wrap="square" rtlCol="0">
            <a:spAutoFit/>
          </a:bodyPr>
          <a:lstStyle/>
          <a:p>
            <a:r>
              <a:rPr lang="en-US" sz="4800" b="1" baseline="30000" dirty="0">
                <a:solidFill>
                  <a:srgbClr val="FFFF00"/>
                </a:solidFill>
                <a:latin typeface="Papyrus" panose="03070502060502030205" pitchFamily="66" charset="0"/>
              </a:rPr>
              <a:t>16 </a:t>
            </a:r>
            <a:r>
              <a:rPr lang="en-US" sz="4800" b="1" dirty="0">
                <a:solidFill>
                  <a:srgbClr val="FFFF00"/>
                </a:solidFill>
                <a:latin typeface="Papyrus" panose="03070502060502030205" pitchFamily="66" charset="0"/>
              </a:rPr>
              <a:t>To the woman He said:</a:t>
            </a:r>
          </a:p>
          <a:p>
            <a:r>
              <a:rPr lang="en-US" sz="4800" b="1" dirty="0">
                <a:solidFill>
                  <a:srgbClr val="FFFF00"/>
                </a:solidFill>
                <a:latin typeface="Papyrus" panose="03070502060502030205" pitchFamily="66" charset="0"/>
              </a:rPr>
              <a:t>“I will greatly multiply your sorrow and your conception;</a:t>
            </a:r>
            <a:br>
              <a:rPr lang="en-US" sz="4800" b="1" dirty="0">
                <a:solidFill>
                  <a:srgbClr val="FFFF00"/>
                </a:solidFill>
                <a:latin typeface="Papyrus" panose="03070502060502030205" pitchFamily="66" charset="0"/>
              </a:rPr>
            </a:br>
            <a:r>
              <a:rPr lang="en-US" sz="4800" b="1" dirty="0">
                <a:solidFill>
                  <a:srgbClr val="FFFF00"/>
                </a:solidFill>
                <a:latin typeface="Papyrus" panose="03070502060502030205" pitchFamily="66" charset="0"/>
              </a:rPr>
              <a:t>In pain you shall bring forth children;</a:t>
            </a:r>
            <a:br>
              <a:rPr lang="en-US" sz="4800" b="1" dirty="0">
                <a:solidFill>
                  <a:srgbClr val="FFFF00"/>
                </a:solidFill>
                <a:latin typeface="Papyrus" panose="03070502060502030205" pitchFamily="66" charset="0"/>
              </a:rPr>
            </a:br>
            <a:r>
              <a:rPr lang="en-US" sz="4800" b="1" dirty="0">
                <a:solidFill>
                  <a:srgbClr val="FFFF00"/>
                </a:solidFill>
                <a:latin typeface="Papyrus" panose="03070502060502030205" pitchFamily="66" charset="0"/>
              </a:rPr>
              <a:t>Your desire </a:t>
            </a:r>
            <a:r>
              <a:rPr lang="en-US" sz="4800" b="1" i="1" dirty="0">
                <a:solidFill>
                  <a:srgbClr val="FFFF00"/>
                </a:solidFill>
                <a:latin typeface="Papyrus" panose="03070502060502030205" pitchFamily="66" charset="0"/>
              </a:rPr>
              <a:t>shall be</a:t>
            </a:r>
            <a:r>
              <a:rPr lang="en-US" sz="4800" b="1" dirty="0">
                <a:solidFill>
                  <a:srgbClr val="FFFF00"/>
                </a:solidFill>
                <a:latin typeface="Papyrus" panose="03070502060502030205" pitchFamily="66" charset="0"/>
              </a:rPr>
              <a:t> for your husband,</a:t>
            </a:r>
            <a:br>
              <a:rPr lang="en-US" sz="4800" b="1" dirty="0">
                <a:solidFill>
                  <a:srgbClr val="FFFF00"/>
                </a:solidFill>
                <a:latin typeface="Papyrus" panose="03070502060502030205" pitchFamily="66" charset="0"/>
              </a:rPr>
            </a:br>
            <a:r>
              <a:rPr lang="en-US" sz="4800" b="1" dirty="0">
                <a:solidFill>
                  <a:srgbClr val="FFFF00"/>
                </a:solidFill>
                <a:latin typeface="Papyrus" panose="03070502060502030205" pitchFamily="66" charset="0"/>
              </a:rPr>
              <a:t>And he shall rule over you.”</a:t>
            </a: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8001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43EC1A-25D4-426C-B7CE-D3CAA7D8D086}"/>
              </a:ext>
            </a:extLst>
          </p:cNvPr>
          <p:cNvSpPr txBox="1"/>
          <p:nvPr/>
        </p:nvSpPr>
        <p:spPr>
          <a:xfrm>
            <a:off x="2204085" y="2924276"/>
            <a:ext cx="8037195" cy="2349361"/>
          </a:xfrm>
          <a:prstGeom prst="rect">
            <a:avLst/>
          </a:prstGeom>
          <a:noFill/>
        </p:spPr>
        <p:txBody>
          <a:bodyPr wrap="square" rtlCol="0">
            <a:spAutoFit/>
          </a:bodyPr>
          <a:lstStyle/>
          <a:p>
            <a:pPr algn="ctr"/>
            <a:r>
              <a:rPr lang="en-US" sz="8800" b="1" baseline="30000" dirty="0">
                <a:solidFill>
                  <a:srgbClr val="FFFF00"/>
                </a:solidFill>
                <a:latin typeface="Papyrus" panose="03070502060502030205" pitchFamily="66" charset="0"/>
              </a:rPr>
              <a:t>Preparing To Be The </a:t>
            </a:r>
          </a:p>
          <a:p>
            <a:pPr algn="ctr"/>
            <a:r>
              <a:rPr lang="en-US" sz="8800" b="1" baseline="30000" dirty="0">
                <a:solidFill>
                  <a:srgbClr val="FFFF00"/>
                </a:solidFill>
                <a:latin typeface="Papyrus" panose="03070502060502030205" pitchFamily="66" charset="0"/>
              </a:rPr>
              <a:t>Bride Of Christ</a:t>
            </a:r>
            <a:endParaRPr lang="en-US" sz="8800" b="1" dirty="0">
              <a:solidFill>
                <a:srgbClr val="FFFF00"/>
              </a:solidFill>
              <a:latin typeface="Papyrus" panose="03070502060502030205" pitchFamily="66" charset="0"/>
            </a:endParaRP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13286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CD68-EDC9-4F60-86A9-883865AEDA2C}"/>
              </a:ext>
            </a:extLst>
          </p:cNvPr>
          <p:cNvSpPr txBox="1"/>
          <p:nvPr/>
        </p:nvSpPr>
        <p:spPr>
          <a:xfrm>
            <a:off x="7260055" y="809624"/>
            <a:ext cx="5819775" cy="923330"/>
          </a:xfrm>
          <a:prstGeom prst="rect">
            <a:avLst/>
          </a:prstGeom>
          <a:noFill/>
        </p:spPr>
        <p:txBody>
          <a:bodyPr wrap="square" rtlCol="0">
            <a:spAutoFit/>
          </a:bodyPr>
          <a:lstStyle/>
          <a:p>
            <a:r>
              <a:rPr lang="en-US" sz="5400" b="1" dirty="0">
                <a:ln>
                  <a:solidFill>
                    <a:schemeClr val="bg1"/>
                  </a:solidFill>
                </a:ln>
                <a:solidFill>
                  <a:srgbClr val="FFFF00"/>
                </a:solidFill>
                <a:effectLst>
                  <a:outerShdw blurRad="38100" dist="38100" dir="2700000" algn="tl">
                    <a:srgbClr val="000000">
                      <a:alpha val="43137"/>
                    </a:srgbClr>
                  </a:outerShdw>
                </a:effectLst>
                <a:latin typeface="Papyrus" panose="03070502060502030205" pitchFamily="66" charset="0"/>
              </a:rPr>
              <a:t>Genesis 2: 18</a:t>
            </a:r>
          </a:p>
        </p:txBody>
      </p:sp>
      <p:sp>
        <p:nvSpPr>
          <p:cNvPr id="3" name="TextBox 2">
            <a:extLst>
              <a:ext uri="{FF2B5EF4-FFF2-40B4-BE49-F238E27FC236}">
                <a16:creationId xmlns:a16="http://schemas.microsoft.com/office/drawing/2014/main" id="{C343EC1A-25D4-426C-B7CE-D3CAA7D8D086}"/>
              </a:ext>
            </a:extLst>
          </p:cNvPr>
          <p:cNvSpPr txBox="1"/>
          <p:nvPr/>
        </p:nvSpPr>
        <p:spPr>
          <a:xfrm>
            <a:off x="798796" y="3010902"/>
            <a:ext cx="10915650" cy="2308324"/>
          </a:xfrm>
          <a:prstGeom prst="rect">
            <a:avLst/>
          </a:prstGeom>
          <a:noFill/>
        </p:spPr>
        <p:txBody>
          <a:bodyPr wrap="square" rtlCol="0">
            <a:spAutoFit/>
          </a:bodyPr>
          <a:lstStyle/>
          <a:p>
            <a:r>
              <a:rPr lang="en-US" sz="4800" b="1" baseline="30000" dirty="0">
                <a:solidFill>
                  <a:srgbClr val="FFFF00"/>
                </a:solidFill>
                <a:latin typeface="Papyrus" panose="03070502060502030205" pitchFamily="66" charset="0"/>
              </a:rPr>
              <a:t>18 </a:t>
            </a:r>
            <a:r>
              <a:rPr lang="en-US" sz="4800" b="1" dirty="0">
                <a:solidFill>
                  <a:srgbClr val="FFFF00"/>
                </a:solidFill>
                <a:latin typeface="Papyrus" panose="03070502060502030205" pitchFamily="66" charset="0"/>
              </a:rPr>
              <a:t>And the </a:t>
            </a:r>
            <a:r>
              <a:rPr lang="en-US" sz="4800" b="1" cap="small" dirty="0">
                <a:solidFill>
                  <a:srgbClr val="FFFF00"/>
                </a:solidFill>
                <a:latin typeface="Papyrus" panose="03070502060502030205" pitchFamily="66" charset="0"/>
              </a:rPr>
              <a:t>Lord</a:t>
            </a:r>
            <a:r>
              <a:rPr lang="en-US" sz="4800" b="1" dirty="0">
                <a:solidFill>
                  <a:srgbClr val="FFFF00"/>
                </a:solidFill>
                <a:latin typeface="Papyrus" panose="03070502060502030205" pitchFamily="66" charset="0"/>
              </a:rPr>
              <a:t> God said, “</a:t>
            </a:r>
            <a:r>
              <a:rPr lang="en-US" sz="4800" b="1" i="1" dirty="0">
                <a:solidFill>
                  <a:srgbClr val="FFFF00"/>
                </a:solidFill>
                <a:latin typeface="Papyrus" panose="03070502060502030205" pitchFamily="66" charset="0"/>
              </a:rPr>
              <a:t>It is</a:t>
            </a:r>
            <a:r>
              <a:rPr lang="en-US" sz="4800" b="1" dirty="0">
                <a:solidFill>
                  <a:srgbClr val="FFFF00"/>
                </a:solidFill>
                <a:latin typeface="Papyrus" panose="03070502060502030205" pitchFamily="66" charset="0"/>
              </a:rPr>
              <a:t> not good that man should be alone; I will make him a helper comparable to him.”</a:t>
            </a: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69249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CD68-EDC9-4F60-86A9-883865AEDA2C}"/>
              </a:ext>
            </a:extLst>
          </p:cNvPr>
          <p:cNvSpPr txBox="1"/>
          <p:nvPr/>
        </p:nvSpPr>
        <p:spPr>
          <a:xfrm>
            <a:off x="6093092" y="655620"/>
            <a:ext cx="5819775" cy="923330"/>
          </a:xfrm>
          <a:prstGeom prst="rect">
            <a:avLst/>
          </a:prstGeom>
          <a:noFill/>
        </p:spPr>
        <p:txBody>
          <a:bodyPr wrap="square" rtlCol="0">
            <a:spAutoFit/>
          </a:bodyPr>
          <a:lstStyle/>
          <a:p>
            <a:r>
              <a:rPr lang="en-US" sz="5400" b="1" dirty="0">
                <a:ln>
                  <a:solidFill>
                    <a:schemeClr val="bg1"/>
                  </a:solidFill>
                </a:ln>
                <a:solidFill>
                  <a:srgbClr val="FFFF00"/>
                </a:solidFill>
                <a:effectLst>
                  <a:outerShdw blurRad="38100" dist="38100" dir="2700000" algn="tl">
                    <a:srgbClr val="000000">
                      <a:alpha val="43137"/>
                    </a:srgbClr>
                  </a:outerShdw>
                </a:effectLst>
                <a:latin typeface="Papyrus" panose="03070502060502030205" pitchFamily="66" charset="0"/>
              </a:rPr>
              <a:t>Genesis 2: 21-23</a:t>
            </a:r>
          </a:p>
        </p:txBody>
      </p:sp>
      <p:sp>
        <p:nvSpPr>
          <p:cNvPr id="3" name="TextBox 2">
            <a:extLst>
              <a:ext uri="{FF2B5EF4-FFF2-40B4-BE49-F238E27FC236}">
                <a16:creationId xmlns:a16="http://schemas.microsoft.com/office/drawing/2014/main" id="{C343EC1A-25D4-426C-B7CE-D3CAA7D8D086}"/>
              </a:ext>
            </a:extLst>
          </p:cNvPr>
          <p:cNvSpPr txBox="1"/>
          <p:nvPr/>
        </p:nvSpPr>
        <p:spPr>
          <a:xfrm>
            <a:off x="877951" y="1732954"/>
            <a:ext cx="10635916" cy="5016758"/>
          </a:xfrm>
          <a:prstGeom prst="rect">
            <a:avLst/>
          </a:prstGeom>
          <a:noFill/>
        </p:spPr>
        <p:txBody>
          <a:bodyPr wrap="square" rtlCol="0">
            <a:spAutoFit/>
          </a:bodyPr>
          <a:lstStyle/>
          <a:p>
            <a:pPr algn="ctr"/>
            <a:r>
              <a:rPr lang="en-US" sz="3600" b="1" baseline="30000" dirty="0">
                <a:solidFill>
                  <a:srgbClr val="FFFF00"/>
                </a:solidFill>
                <a:latin typeface="Papyrus" panose="03070502060502030205" pitchFamily="66" charset="0"/>
              </a:rPr>
              <a:t>21 </a:t>
            </a:r>
            <a:r>
              <a:rPr lang="en-US" sz="3200" b="1" dirty="0">
                <a:solidFill>
                  <a:srgbClr val="FFFF00"/>
                </a:solidFill>
                <a:latin typeface="Papyrus" panose="03070502060502030205" pitchFamily="66" charset="0"/>
              </a:rPr>
              <a:t>And the </a:t>
            </a:r>
            <a:r>
              <a:rPr lang="en-US" sz="3200" b="1" cap="small" dirty="0">
                <a:solidFill>
                  <a:srgbClr val="FFFF00"/>
                </a:solidFill>
                <a:latin typeface="Papyrus" panose="03070502060502030205" pitchFamily="66" charset="0"/>
              </a:rPr>
              <a:t>Lord</a:t>
            </a:r>
            <a:r>
              <a:rPr lang="en-US" sz="3200" b="1" dirty="0">
                <a:solidFill>
                  <a:srgbClr val="FFFF00"/>
                </a:solidFill>
                <a:latin typeface="Papyrus" panose="03070502060502030205" pitchFamily="66" charset="0"/>
              </a:rPr>
              <a:t> God caused a deep sleep to fall on Adam, and he slept; and He took one of his ribs, and closed up the flesh in its place. </a:t>
            </a:r>
            <a:r>
              <a:rPr lang="en-US" sz="3200" b="1" baseline="30000" dirty="0">
                <a:solidFill>
                  <a:srgbClr val="FFFF00"/>
                </a:solidFill>
                <a:latin typeface="Papyrus" panose="03070502060502030205" pitchFamily="66" charset="0"/>
              </a:rPr>
              <a:t>22 </a:t>
            </a:r>
            <a:r>
              <a:rPr lang="en-US" sz="3200" b="1" dirty="0">
                <a:solidFill>
                  <a:srgbClr val="FFFF00"/>
                </a:solidFill>
                <a:latin typeface="Papyrus" panose="03070502060502030205" pitchFamily="66" charset="0"/>
              </a:rPr>
              <a:t>Then the rib which the </a:t>
            </a:r>
            <a:r>
              <a:rPr lang="en-US" sz="3200" b="1" cap="small" dirty="0">
                <a:solidFill>
                  <a:srgbClr val="FFFF00"/>
                </a:solidFill>
                <a:latin typeface="Papyrus" panose="03070502060502030205" pitchFamily="66" charset="0"/>
              </a:rPr>
              <a:t>Lord</a:t>
            </a:r>
            <a:r>
              <a:rPr lang="en-US" sz="3200" b="1" dirty="0">
                <a:solidFill>
                  <a:srgbClr val="FFFF00"/>
                </a:solidFill>
                <a:latin typeface="Papyrus" panose="03070502060502030205" pitchFamily="66" charset="0"/>
              </a:rPr>
              <a:t> God had taken from man He made into a woman, and He brought her to the man.</a:t>
            </a:r>
          </a:p>
          <a:p>
            <a:pPr algn="ctr"/>
            <a:r>
              <a:rPr lang="en-US" sz="3200" b="1" baseline="30000" dirty="0">
                <a:solidFill>
                  <a:srgbClr val="FFFF00"/>
                </a:solidFill>
                <a:latin typeface="Papyrus" panose="03070502060502030205" pitchFamily="66" charset="0"/>
              </a:rPr>
              <a:t>23 </a:t>
            </a:r>
            <a:r>
              <a:rPr lang="en-US" sz="3200" b="1" dirty="0">
                <a:solidFill>
                  <a:srgbClr val="FFFF00"/>
                </a:solidFill>
                <a:latin typeface="Papyrus" panose="03070502060502030205" pitchFamily="66" charset="0"/>
              </a:rPr>
              <a:t>And Adam said:</a:t>
            </a:r>
          </a:p>
          <a:p>
            <a:pPr algn="ctr"/>
            <a:r>
              <a:rPr lang="en-US" sz="3200" b="1" dirty="0">
                <a:solidFill>
                  <a:srgbClr val="FFFF00"/>
                </a:solidFill>
                <a:latin typeface="Papyrus" panose="03070502060502030205" pitchFamily="66" charset="0"/>
              </a:rPr>
              <a:t>“This </a:t>
            </a:r>
            <a:r>
              <a:rPr lang="en-US" sz="3200" b="1" i="1" dirty="0">
                <a:solidFill>
                  <a:srgbClr val="FFFF00"/>
                </a:solidFill>
                <a:latin typeface="Papyrus" panose="03070502060502030205" pitchFamily="66" charset="0"/>
              </a:rPr>
              <a:t>is</a:t>
            </a:r>
            <a:r>
              <a:rPr lang="en-US" sz="3200" b="1" dirty="0">
                <a:solidFill>
                  <a:srgbClr val="FFFF00"/>
                </a:solidFill>
                <a:latin typeface="Papyrus" panose="03070502060502030205" pitchFamily="66" charset="0"/>
              </a:rPr>
              <a:t> now bone of my bones</a:t>
            </a:r>
            <a:br>
              <a:rPr lang="en-US" sz="3200" b="1" dirty="0">
                <a:solidFill>
                  <a:srgbClr val="FFFF00"/>
                </a:solidFill>
                <a:latin typeface="Papyrus" panose="03070502060502030205" pitchFamily="66" charset="0"/>
              </a:rPr>
            </a:br>
            <a:r>
              <a:rPr lang="en-US" sz="3200" b="1" dirty="0">
                <a:solidFill>
                  <a:srgbClr val="FFFF00"/>
                </a:solidFill>
                <a:latin typeface="Papyrus" panose="03070502060502030205" pitchFamily="66" charset="0"/>
              </a:rPr>
              <a:t>And flesh of my flesh;</a:t>
            </a:r>
            <a:br>
              <a:rPr lang="en-US" sz="3200" b="1" dirty="0">
                <a:solidFill>
                  <a:srgbClr val="FFFF00"/>
                </a:solidFill>
                <a:latin typeface="Papyrus" panose="03070502060502030205" pitchFamily="66" charset="0"/>
              </a:rPr>
            </a:br>
            <a:r>
              <a:rPr lang="en-US" sz="3200" b="1" dirty="0">
                <a:solidFill>
                  <a:srgbClr val="FFFF00"/>
                </a:solidFill>
                <a:latin typeface="Papyrus" panose="03070502060502030205" pitchFamily="66" charset="0"/>
              </a:rPr>
              <a:t>She shall be called Woman,</a:t>
            </a:r>
            <a:br>
              <a:rPr lang="en-US" sz="3200" b="1" dirty="0">
                <a:solidFill>
                  <a:srgbClr val="FFFF00"/>
                </a:solidFill>
                <a:latin typeface="Papyrus" panose="03070502060502030205" pitchFamily="66" charset="0"/>
              </a:rPr>
            </a:br>
            <a:r>
              <a:rPr lang="en-US" sz="3200" b="1" dirty="0">
                <a:solidFill>
                  <a:srgbClr val="FFFF00"/>
                </a:solidFill>
                <a:latin typeface="Papyrus" panose="03070502060502030205" pitchFamily="66" charset="0"/>
              </a:rPr>
              <a:t>Because she was taken out of Man.”</a:t>
            </a: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69133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43EC1A-25D4-426C-B7CE-D3CAA7D8D086}"/>
              </a:ext>
            </a:extLst>
          </p:cNvPr>
          <p:cNvSpPr txBox="1"/>
          <p:nvPr/>
        </p:nvSpPr>
        <p:spPr>
          <a:xfrm>
            <a:off x="935402" y="1973585"/>
            <a:ext cx="11253985" cy="4401205"/>
          </a:xfrm>
          <a:prstGeom prst="rect">
            <a:avLst/>
          </a:prstGeom>
          <a:noFill/>
        </p:spPr>
        <p:txBody>
          <a:bodyPr wrap="square" rtlCol="0">
            <a:spAutoFit/>
          </a:bodyPr>
          <a:lstStyle/>
          <a:p>
            <a:r>
              <a:rPr lang="en-US" sz="3600" dirty="0">
                <a:latin typeface="Papyrus" panose="03070502060502030205" pitchFamily="66" charset="0"/>
              </a:rPr>
              <a:t>    </a:t>
            </a:r>
            <a:r>
              <a:rPr lang="en-US" sz="4000" b="1" dirty="0">
                <a:ln>
                  <a:solidFill>
                    <a:srgbClr val="00B050"/>
                  </a:solidFill>
                </a:ln>
                <a:solidFill>
                  <a:srgbClr val="FFFF00"/>
                </a:solidFill>
                <a:latin typeface="Papyrus" panose="03070502060502030205" pitchFamily="66" charset="0"/>
              </a:rPr>
              <a:t>Jesus Christ doesn’t want His bride to be </a:t>
            </a:r>
          </a:p>
          <a:p>
            <a:r>
              <a:rPr lang="en-US" sz="4000" b="1" dirty="0">
                <a:ln>
                  <a:solidFill>
                    <a:srgbClr val="00B050"/>
                  </a:solidFill>
                </a:ln>
                <a:solidFill>
                  <a:srgbClr val="FFFF00"/>
                </a:solidFill>
                <a:latin typeface="Papyrus" panose="03070502060502030205" pitchFamily="66" charset="0"/>
              </a:rPr>
              <a:t>substandard. </a:t>
            </a:r>
          </a:p>
          <a:p>
            <a:r>
              <a:rPr lang="en-US" sz="4000" b="1" dirty="0">
                <a:ln>
                  <a:solidFill>
                    <a:srgbClr val="00B050"/>
                  </a:solidFill>
                </a:ln>
                <a:solidFill>
                  <a:srgbClr val="FFFF00"/>
                </a:solidFill>
                <a:latin typeface="Papyrus" panose="03070502060502030205" pitchFamily="66" charset="0"/>
              </a:rPr>
              <a:t>    He is not going to be satisfied with an </a:t>
            </a:r>
          </a:p>
          <a:p>
            <a:r>
              <a:rPr lang="en-US" sz="4000" b="1" dirty="0">
                <a:ln>
                  <a:solidFill>
                    <a:srgbClr val="00B050"/>
                  </a:solidFill>
                </a:ln>
                <a:solidFill>
                  <a:srgbClr val="FFFF00"/>
                </a:solidFill>
                <a:latin typeface="Papyrus" panose="03070502060502030205" pitchFamily="66" charset="0"/>
              </a:rPr>
              <a:t>inferior bride. </a:t>
            </a:r>
          </a:p>
          <a:p>
            <a:r>
              <a:rPr lang="en-US" sz="4000" b="1" dirty="0">
                <a:ln>
                  <a:solidFill>
                    <a:srgbClr val="00B050"/>
                  </a:solidFill>
                </a:ln>
                <a:solidFill>
                  <a:srgbClr val="FFFF00"/>
                </a:solidFill>
                <a:latin typeface="Papyrus" panose="03070502060502030205" pitchFamily="66" charset="0"/>
              </a:rPr>
              <a:t>    So, Jesus Christ will not take anything less than his kind to be His help meet to run the Kingdom of God. </a:t>
            </a: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15731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CD68-EDC9-4F60-86A9-883865AEDA2C}"/>
              </a:ext>
            </a:extLst>
          </p:cNvPr>
          <p:cNvSpPr txBox="1"/>
          <p:nvPr/>
        </p:nvSpPr>
        <p:spPr>
          <a:xfrm>
            <a:off x="6535854" y="655620"/>
            <a:ext cx="5819775" cy="923330"/>
          </a:xfrm>
          <a:prstGeom prst="rect">
            <a:avLst/>
          </a:prstGeom>
          <a:noFill/>
        </p:spPr>
        <p:txBody>
          <a:bodyPr wrap="square" rtlCol="0">
            <a:spAutoFit/>
          </a:bodyPr>
          <a:lstStyle/>
          <a:p>
            <a:r>
              <a:rPr lang="en-US" sz="5400" b="1" dirty="0">
                <a:ln>
                  <a:solidFill>
                    <a:schemeClr val="bg1"/>
                  </a:solidFill>
                </a:ln>
                <a:solidFill>
                  <a:srgbClr val="FFFF00"/>
                </a:solidFill>
                <a:effectLst>
                  <a:outerShdw blurRad="38100" dist="38100" dir="2700000" algn="tl">
                    <a:srgbClr val="000000">
                      <a:alpha val="43137"/>
                    </a:srgbClr>
                  </a:outerShdw>
                </a:effectLst>
                <a:latin typeface="Papyrus" panose="03070502060502030205" pitchFamily="66" charset="0"/>
              </a:rPr>
              <a:t>Matthew 5: 48</a:t>
            </a:r>
          </a:p>
        </p:txBody>
      </p:sp>
      <p:sp>
        <p:nvSpPr>
          <p:cNvPr id="3" name="TextBox 2">
            <a:extLst>
              <a:ext uri="{FF2B5EF4-FFF2-40B4-BE49-F238E27FC236}">
                <a16:creationId xmlns:a16="http://schemas.microsoft.com/office/drawing/2014/main" id="{C343EC1A-25D4-426C-B7CE-D3CAA7D8D086}"/>
              </a:ext>
            </a:extLst>
          </p:cNvPr>
          <p:cNvSpPr txBox="1"/>
          <p:nvPr/>
        </p:nvSpPr>
        <p:spPr>
          <a:xfrm>
            <a:off x="829825" y="3090117"/>
            <a:ext cx="10635916" cy="1446550"/>
          </a:xfrm>
          <a:prstGeom prst="rect">
            <a:avLst/>
          </a:prstGeom>
          <a:noFill/>
        </p:spPr>
        <p:txBody>
          <a:bodyPr wrap="square" rtlCol="0">
            <a:spAutoFit/>
          </a:bodyPr>
          <a:lstStyle/>
          <a:p>
            <a:pPr algn="ctr"/>
            <a:r>
              <a:rPr lang="en-US" sz="4400" b="1" baseline="30000" dirty="0">
                <a:solidFill>
                  <a:srgbClr val="FFFF00"/>
                </a:solidFill>
                <a:latin typeface="Papyrus" panose="03070502060502030205" pitchFamily="66" charset="0"/>
              </a:rPr>
              <a:t>48 </a:t>
            </a:r>
            <a:r>
              <a:rPr lang="en-US" sz="4400" b="1" dirty="0">
                <a:solidFill>
                  <a:srgbClr val="FFFF00"/>
                </a:solidFill>
                <a:latin typeface="Papyrus" panose="03070502060502030205" pitchFamily="66" charset="0"/>
              </a:rPr>
              <a:t>Therefore you shall be perfect, just as your Father in heaven is perfect.</a:t>
            </a:r>
          </a:p>
        </p:txBody>
      </p:sp>
      <p:pic>
        <p:nvPicPr>
          <p:cNvPr id="5" name="Picture 4">
            <a:extLst>
              <a:ext uri="{FF2B5EF4-FFF2-40B4-BE49-F238E27FC236}">
                <a16:creationId xmlns:a16="http://schemas.microsoft.com/office/drawing/2014/main" id="{398CF4D3-4870-4B0D-90C7-27709148D852}"/>
              </a:ext>
            </a:extLst>
          </p:cNvPr>
          <p:cNvPicPr>
            <a:picLocks noChangeAspect="1"/>
          </p:cNvPicPr>
          <p:nvPr/>
        </p:nvPicPr>
        <p:blipFill>
          <a:blip r:embed="rId2"/>
          <a:stretch>
            <a:fillRect/>
          </a:stretch>
        </p:blipFill>
        <p:spPr>
          <a:xfrm>
            <a:off x="125679" y="113507"/>
            <a:ext cx="1619447" cy="16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156022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140</TotalTime>
  <Words>270</Words>
  <Application>Microsoft Office PowerPoint</Application>
  <PresentationFormat>Widescreen</PresentationFormat>
  <Paragraphs>65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Century Gothic</vt:lpstr>
      <vt:lpstr>Papyrus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Call</dc:creator>
  <cp:lastModifiedBy>Jim Call</cp:lastModifiedBy>
  <cp:revision>19</cp:revision>
  <dcterms:created xsi:type="dcterms:W3CDTF">2017-09-08T00:17:31Z</dcterms:created>
  <dcterms:modified xsi:type="dcterms:W3CDTF">2017-09-09T02:15:43Z</dcterms:modified>
</cp:coreProperties>
</file>