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72" r:id="rId5"/>
    <p:sldId id="273" r:id="rId6"/>
    <p:sldId id="258" r:id="rId7"/>
    <p:sldId id="261" r:id="rId8"/>
    <p:sldId id="263" r:id="rId9"/>
    <p:sldId id="267" r:id="rId10"/>
    <p:sldId id="259" r:id="rId11"/>
    <p:sldId id="268" r:id="rId12"/>
    <p:sldId id="269" r:id="rId13"/>
    <p:sldId id="260" r:id="rId14"/>
    <p:sldId id="274" r:id="rId15"/>
    <p:sldId id="278" r:id="rId16"/>
    <p:sldId id="277" r:id="rId17"/>
    <p:sldId id="276" r:id="rId18"/>
    <p:sldId id="275" r:id="rId19"/>
    <p:sldId id="279" r:id="rId20"/>
    <p:sldId id="280" r:id="rId21"/>
    <p:sldId id="281" r:id="rId22"/>
    <p:sldId id="282" r:id="rId23"/>
    <p:sldId id="284" r:id="rId24"/>
    <p:sldId id="286" r:id="rId25"/>
    <p:sldId id="283"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23" d="100"/>
          <a:sy n="123" d="100"/>
        </p:scale>
        <p:origin x="-1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C7863A-0238-44F5-B1BD-7C1CF1177F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73A49AE-F179-41D3-A7D2-AB2AF8FC5D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2ABF9853-BCB1-4AA0-A309-4CF638FC32C8}"/>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47E5AA28-454D-4AE2-9729-ED306A5558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B6E2AC2-F027-433C-AA9A-F04FAAE51FA8}"/>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881143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867833-9825-4C96-BCC5-C88271C678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4805674-D042-4831-AE77-1BC04004963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01ABD19-2FEF-4970-A9EB-F0CC4CCCB8B0}"/>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9575E36D-5C65-465D-AA1D-81B6E13834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3B1BBF6-1EF0-4B02-B7AF-7B249F7E21F7}"/>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3621340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AEEED1F-DA2D-4965-BEE9-E1EABF536A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BF16B2D5-1864-4B95-BEC6-82B1D06AED9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696AAC5-5EB4-4BDA-88D9-F6CBA3ADAF32}"/>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00D3CDE3-CA13-44D6-995F-997FC9EB0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716E198-5AA6-40B2-8A8C-85F2256C2C29}"/>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196692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EE3037-BFE9-4802-8EFD-0332F95F68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932A810-3A6C-4B80-B8B2-C0AA097857C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5D2EA02-DDCF-4DCD-A64A-F5486AA545F6}"/>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D3673A44-1D4F-4B6A-B567-E9D74EB41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8B9D67F-0755-4FD2-8843-6A4186656724}"/>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2603775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55F564-80C9-4A33-A965-E7DE4BBAEC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C4EE9F8-D6FA-465F-A815-FC5F75EB6A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0623140F-C3BF-44FE-A6D2-1FB369239E02}"/>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DF86EFC9-87EA-46C7-9346-F3DD1ADFB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E436B7C-AC45-48D2-AC44-8CE1F75BD112}"/>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79728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15E12F-E355-46CF-9520-7B9FB5B47D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F460225-90E0-4959-88BF-31DBFF8F036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B9F7EBC9-0132-4325-9456-1BDFE4C1940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F69419B-E826-4459-884E-BFFEFE3E474C}"/>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6" name="Footer Placeholder 5">
            <a:extLst>
              <a:ext uri="{FF2B5EF4-FFF2-40B4-BE49-F238E27FC236}">
                <a16:creationId xmlns:a16="http://schemas.microsoft.com/office/drawing/2014/main" xmlns="" id="{D505201B-EC10-4EE0-82D2-44FED8B233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5B3C81B-A143-46CD-9719-D2380ED28192}"/>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2521097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5FADCB-0588-415A-B682-B0802E3551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5B6BCCC-4F03-4229-8D75-6558C8B417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723CE412-CF9B-4EC5-91EB-AF82AC46C0B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E8389D6-8492-419D-A82F-31432C1360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816A1FD9-C8E7-4C51-A260-D9B3BA5B22A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8A5DBFA8-9C4B-425F-9E25-043D123A0074}"/>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8" name="Footer Placeholder 7">
            <a:extLst>
              <a:ext uri="{FF2B5EF4-FFF2-40B4-BE49-F238E27FC236}">
                <a16:creationId xmlns:a16="http://schemas.microsoft.com/office/drawing/2014/main" xmlns="" id="{0CF901C3-25F0-4748-BA4B-5FBF71FAADD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21F88921-AE13-49E6-A685-64C90E19FCF1}"/>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78371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2CB86D-A909-4DE6-951E-AB13B25A7E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05049673-61A0-4589-9FE3-C8A13BAD03BF}"/>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4" name="Footer Placeholder 3">
            <a:extLst>
              <a:ext uri="{FF2B5EF4-FFF2-40B4-BE49-F238E27FC236}">
                <a16:creationId xmlns:a16="http://schemas.microsoft.com/office/drawing/2014/main" xmlns="" id="{5256627C-A064-4906-8DA4-34861FEFEE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CB924A7-EDF9-43B3-95C9-340A5226C64C}"/>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3869161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96707E8-3E99-4D37-8BB9-4DCDA50D8CE4}"/>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3" name="Footer Placeholder 2">
            <a:extLst>
              <a:ext uri="{FF2B5EF4-FFF2-40B4-BE49-F238E27FC236}">
                <a16:creationId xmlns:a16="http://schemas.microsoft.com/office/drawing/2014/main" xmlns="" id="{1E03D9F4-D1EF-4196-A8DB-34AA22A54B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934FB85-3AA1-4FB6-B0FF-560188B51D0A}"/>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98677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D05774-1808-4783-9BF3-59F7C8FBBE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ED355AB9-DD54-4CF4-9800-6834DDF6BC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B31FA81-7319-4317-BBF4-FE2A75D13C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5DA91E59-CB0D-4291-8119-6BFA36DD734D}"/>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6" name="Footer Placeholder 5">
            <a:extLst>
              <a:ext uri="{FF2B5EF4-FFF2-40B4-BE49-F238E27FC236}">
                <a16:creationId xmlns:a16="http://schemas.microsoft.com/office/drawing/2014/main" xmlns="" id="{3EED3DAD-C2CE-4196-A279-E537866790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0D04652-8705-4BF7-B2E0-CD3289B488BB}"/>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342289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93390D-6685-4698-8E3E-183AA5586B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A6199D46-587C-469B-ABF5-9792BA8115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B15A1EA-54AD-4C6E-BE88-5400EF21FA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6E94A8C7-47E6-45CC-A12E-CD7E9685E230}"/>
              </a:ext>
            </a:extLst>
          </p:cNvPr>
          <p:cNvSpPr>
            <a:spLocks noGrp="1"/>
          </p:cNvSpPr>
          <p:nvPr>
            <p:ph type="dt" sz="half" idx="10"/>
          </p:nvPr>
        </p:nvSpPr>
        <p:spPr/>
        <p:txBody>
          <a:bodyPr/>
          <a:lstStyle/>
          <a:p>
            <a:fld id="{7930B09C-9EA6-49E0-B390-EB7810EAD2F8}" type="datetimeFigureOut">
              <a:rPr lang="en-US" smtClean="0"/>
              <a:t>12/2/2017</a:t>
            </a:fld>
            <a:endParaRPr lang="en-US"/>
          </a:p>
        </p:txBody>
      </p:sp>
      <p:sp>
        <p:nvSpPr>
          <p:cNvPr id="6" name="Footer Placeholder 5">
            <a:extLst>
              <a:ext uri="{FF2B5EF4-FFF2-40B4-BE49-F238E27FC236}">
                <a16:creationId xmlns:a16="http://schemas.microsoft.com/office/drawing/2014/main" xmlns="" id="{4842CA09-9480-436A-A86A-B4EC6E29F3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9F0E9B6-01E0-422A-99A4-6E8AED6107D8}"/>
              </a:ext>
            </a:extLst>
          </p:cNvPr>
          <p:cNvSpPr>
            <a:spLocks noGrp="1"/>
          </p:cNvSpPr>
          <p:nvPr>
            <p:ph type="sldNum" sz="quarter" idx="12"/>
          </p:nvPr>
        </p:nvSpPr>
        <p:spPr/>
        <p:txBody>
          <a:bodyPr/>
          <a:lstStyle/>
          <a:p>
            <a:fld id="{3D6D7300-5C1A-4346-BA68-748217A994B2}" type="slidenum">
              <a:rPr lang="en-US" smtClean="0"/>
              <a:t>‹#›</a:t>
            </a:fld>
            <a:endParaRPr lang="en-US"/>
          </a:p>
        </p:txBody>
      </p:sp>
    </p:spTree>
    <p:extLst>
      <p:ext uri="{BB962C8B-B14F-4D97-AF65-F5344CB8AC3E}">
        <p14:creationId xmlns:p14="http://schemas.microsoft.com/office/powerpoint/2010/main" val="3581630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3FA0DE0-8FB4-43AB-A08A-326B3BE1E2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4DDB45F9-D401-495D-9474-172D4CBE9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64AC116-D0D7-457B-9679-74165938DE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30B09C-9EA6-49E0-B390-EB7810EAD2F8}" type="datetimeFigureOut">
              <a:rPr lang="en-US" smtClean="0"/>
              <a:t>12/2/2017</a:t>
            </a:fld>
            <a:endParaRPr lang="en-US"/>
          </a:p>
        </p:txBody>
      </p:sp>
      <p:sp>
        <p:nvSpPr>
          <p:cNvPr id="5" name="Footer Placeholder 4">
            <a:extLst>
              <a:ext uri="{FF2B5EF4-FFF2-40B4-BE49-F238E27FC236}">
                <a16:creationId xmlns:a16="http://schemas.microsoft.com/office/drawing/2014/main" xmlns="" id="{903E7083-BB6A-483B-A282-BA52B99884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756C93C-D575-4151-8E80-948DAD70EB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6D7300-5C1A-4346-BA68-748217A994B2}" type="slidenum">
              <a:rPr lang="en-US" smtClean="0"/>
              <a:t>‹#›</a:t>
            </a:fld>
            <a:endParaRPr lang="en-US"/>
          </a:p>
        </p:txBody>
      </p:sp>
    </p:spTree>
    <p:extLst>
      <p:ext uri="{BB962C8B-B14F-4D97-AF65-F5344CB8AC3E}">
        <p14:creationId xmlns:p14="http://schemas.microsoft.com/office/powerpoint/2010/main" val="2629371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10" name="Group 9" title="intersecting circles">
            <a:extLst>
              <a:ext uri="{FF2B5EF4-FFF2-40B4-BE49-F238E27FC236}">
                <a16:creationId xmlns:a16="http://schemas.microsoft.com/office/drawing/2014/main" xmlns="" id="{D2C4BFA1-2075-4901-9E24-E41D1FDD51FD}"/>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55481" y="498348"/>
            <a:ext cx="9902663" cy="5861304"/>
            <a:chOff x="1155481" y="498348"/>
            <a:chExt cx="9902663" cy="5861304"/>
          </a:xfrm>
        </p:grpSpPr>
        <p:sp>
          <p:nvSpPr>
            <p:cNvPr id="11" name="Oval 5">
              <a:extLst>
                <a:ext uri="{FF2B5EF4-FFF2-40B4-BE49-F238E27FC236}">
                  <a16:creationId xmlns:a16="http://schemas.microsoft.com/office/drawing/2014/main" xmlns="" id="{985A7375-E3AF-4F5C-85AE-17E8832952CA}"/>
                </a:ext>
              </a:extLst>
            </p:cNvPr>
            <p:cNvSpPr>
              <a:spLocks noChangeArrowheads="1"/>
            </p:cNvSpPr>
            <p:nvPr>
              <p:extLst>
                <p:ext uri="{386F3935-93C4-4BCD-93E2-E3B085C9AB24}">
                  <p16:designElem xmlns:p16="http://schemas.microsoft.com/office/powerpoint/2015/main" xmlns="" val="1"/>
                </p:ext>
              </p:extLst>
            </p:nvPr>
          </p:nvSpPr>
          <p:spPr bwMode="auto">
            <a:xfrm>
              <a:off x="1155481" y="498348"/>
              <a:ext cx="5861304" cy="5861304"/>
            </a:xfrm>
            <a:prstGeom prst="ellipse">
              <a:avLst/>
            </a:prstGeom>
            <a:solidFill>
              <a:schemeClr val="accent1">
                <a:alpha val="55000"/>
              </a:schemeClr>
            </a:solidFill>
            <a:ln>
              <a:noFill/>
            </a:ln>
          </p:spPr>
        </p:sp>
        <p:sp>
          <p:nvSpPr>
            <p:cNvPr id="12" name="Oval 11">
              <a:extLst>
                <a:ext uri="{FF2B5EF4-FFF2-40B4-BE49-F238E27FC236}">
                  <a16:creationId xmlns:a16="http://schemas.microsoft.com/office/drawing/2014/main" xmlns="" id="{F0307F65-8304-4FA8-A841-D4D7625411BE}"/>
                </a:ext>
              </a:extLst>
            </p:cNvPr>
            <p:cNvSpPr>
              <a:spLocks noChangeArrowheads="1"/>
            </p:cNvSpPr>
            <p:nvPr>
              <p:extLst>
                <p:ext uri="{386F3935-93C4-4BCD-93E2-E3B085C9AB24}">
                  <p16:designElem xmlns:p16="http://schemas.microsoft.com/office/powerpoint/2015/main" xmlns="" val="1"/>
                </p:ext>
              </p:extLst>
            </p:nvPr>
          </p:nvSpPr>
          <p:spPr bwMode="auto">
            <a:xfrm>
              <a:off x="5196840" y="498348"/>
              <a:ext cx="5861304" cy="5861304"/>
            </a:xfrm>
            <a:prstGeom prst="ellipse">
              <a:avLst/>
            </a:prstGeom>
            <a:solidFill>
              <a:schemeClr val="accent1">
                <a:alpha val="55000"/>
              </a:schemeClr>
            </a:solidFill>
            <a:ln>
              <a:noFill/>
            </a:ln>
          </p:spPr>
        </p:sp>
        <p:sp>
          <p:nvSpPr>
            <p:cNvPr id="13" name="Oval 5">
              <a:extLst>
                <a:ext uri="{FF2B5EF4-FFF2-40B4-BE49-F238E27FC236}">
                  <a16:creationId xmlns:a16="http://schemas.microsoft.com/office/drawing/2014/main" xmlns="" id="{C8B8394C-136F-4E05-A002-D93A5E79CD50}"/>
                </a:ext>
              </a:extLst>
            </p:cNvPr>
            <p:cNvSpPr>
              <a:spLocks noChangeArrowheads="1"/>
            </p:cNvSpPr>
            <p:nvPr>
              <p:extLst>
                <p:ext uri="{386F3935-93C4-4BCD-93E2-E3B085C9AB24}">
                  <p16:designElem xmlns:p16="http://schemas.microsoft.com/office/powerpoint/2015/main" xmlns="" val="1"/>
                </p:ext>
              </p:extLst>
            </p:nvPr>
          </p:nvSpPr>
          <p:spPr bwMode="auto">
            <a:xfrm>
              <a:off x="3165348" y="498348"/>
              <a:ext cx="5861304" cy="5861304"/>
            </a:xfrm>
            <a:prstGeom prst="ellipse">
              <a:avLst/>
            </a:prstGeom>
            <a:solidFill>
              <a:schemeClr val="accent1">
                <a:alpha val="70000"/>
              </a:schemeClr>
            </a:solidFill>
            <a:ln>
              <a:noFill/>
            </a:ln>
          </p:spPr>
        </p:sp>
      </p:grpSp>
      <p:sp>
        <p:nvSpPr>
          <p:cNvPr id="15" name="Rectangle 14" title="ribbon">
            <a:extLst>
              <a:ext uri="{FF2B5EF4-FFF2-40B4-BE49-F238E27FC236}">
                <a16:creationId xmlns:a16="http://schemas.microsoft.com/office/drawing/2014/main" xmlns="" id="{053FB2EE-284F-4C87-AB3D-BBF87A9FAB9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xmlns="" id="{198D2BF9-B965-4EF1-840E-5B43CB52E079}"/>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r>
              <a:rPr lang="en-US" sz="5400" b="1" kern="1200" dirty="0">
                <a:solidFill>
                  <a:schemeClr val="bg2"/>
                </a:solidFill>
                <a:latin typeface="+mj-lt"/>
                <a:ea typeface="+mj-ea"/>
                <a:cs typeface="+mj-cs"/>
              </a:rPr>
              <a:t>The 70 Week Prophecy</a:t>
            </a:r>
          </a:p>
        </p:txBody>
      </p:sp>
      <p:sp>
        <p:nvSpPr>
          <p:cNvPr id="5" name="Text Placeholder 4">
            <a:extLst>
              <a:ext uri="{FF2B5EF4-FFF2-40B4-BE49-F238E27FC236}">
                <a16:creationId xmlns:a16="http://schemas.microsoft.com/office/drawing/2014/main" xmlns="" id="{1EF084C1-7317-430D-B631-D589FF2A04FD}"/>
              </a:ext>
            </a:extLst>
          </p:cNvPr>
          <p:cNvSpPr>
            <a:spLocks noGrp="1"/>
          </p:cNvSpPr>
          <p:nvPr>
            <p:ph type="body" idx="1"/>
          </p:nvPr>
        </p:nvSpPr>
        <p:spPr>
          <a:xfrm>
            <a:off x="1524000" y="4495800"/>
            <a:ext cx="9144000" cy="762000"/>
          </a:xfrm>
        </p:spPr>
        <p:txBody>
          <a:bodyPr vert="horz" lIns="91440" tIns="45720" rIns="91440" bIns="45720" rtlCol="0">
            <a:normAutofit/>
          </a:bodyPr>
          <a:lstStyle/>
          <a:p>
            <a:pPr algn="ctr"/>
            <a:r>
              <a:rPr lang="en-US" b="1" kern="1200" dirty="0">
                <a:solidFill>
                  <a:schemeClr val="tx1"/>
                </a:solidFill>
                <a:latin typeface="+mn-lt"/>
                <a:ea typeface="+mn-ea"/>
                <a:cs typeface="+mn-cs"/>
              </a:rPr>
              <a:t>What Can We Learn From A Study Of The 70 Week Prophecy</a:t>
            </a:r>
          </a:p>
        </p:txBody>
      </p:sp>
    </p:spTree>
    <p:extLst>
      <p:ext uri="{BB962C8B-B14F-4D97-AF65-F5344CB8AC3E}">
        <p14:creationId xmlns:p14="http://schemas.microsoft.com/office/powerpoint/2010/main" val="3221864190"/>
      </p:ext>
    </p:extLst>
  </p:cSld>
  <p:clrMapOvr>
    <a:overrideClrMapping bg1="dk1" tx1="lt1" bg2="dk2" tx2="lt2" accent1="accent1" accent2="accent2" accent3="accent3" accent4="accent4" accent5="accent5" accent6="accent6" hlink="hlink" folHlink="folHlink"/>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2FF3F3-C381-478A-AF04-86300CFF233D}"/>
              </a:ext>
            </a:extLst>
          </p:cNvPr>
          <p:cNvSpPr>
            <a:spLocks noGrp="1"/>
          </p:cNvSpPr>
          <p:nvPr>
            <p:ph type="title"/>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4800" b="1" dirty="0"/>
              <a:t>What Is It We Are To Understand?</a:t>
            </a:r>
          </a:p>
        </p:txBody>
      </p:sp>
      <p:sp>
        <p:nvSpPr>
          <p:cNvPr id="3" name="Content Placeholder 2">
            <a:extLst>
              <a:ext uri="{FF2B5EF4-FFF2-40B4-BE49-F238E27FC236}">
                <a16:creationId xmlns:a16="http://schemas.microsoft.com/office/drawing/2014/main" xmlns="" id="{09FD0B5C-45D7-475A-82BF-CD50767C7D95}"/>
              </a:ext>
            </a:extLst>
          </p:cNvPr>
          <p:cNvSpPr>
            <a:spLocks noGrp="1"/>
          </p:cNvSpPr>
          <p:nvPr>
            <p:ph idx="1"/>
          </p:nvPr>
        </p:nvSpPr>
        <p:spPr>
          <a:xfrm>
            <a:off x="838200" y="1969477"/>
            <a:ext cx="10515600" cy="4207486"/>
          </a:xfrm>
          <a:solidFill>
            <a:schemeClr val="bg1">
              <a:lumMod val="9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marL="0" indent="0">
              <a:buNone/>
            </a:pPr>
            <a:r>
              <a:rPr lang="en-US" b="1" dirty="0"/>
              <a:t>“When therefore you shall see the abomination of desolation, which was spoken of by Daniel the prophet, standing in the holy place</a:t>
            </a:r>
            <a:r>
              <a:rPr lang="en-US" dirty="0"/>
              <a:t>: </a:t>
            </a:r>
            <a:r>
              <a:rPr lang="en-US" dirty="0">
                <a:solidFill>
                  <a:srgbClr val="FF0000"/>
                </a:solidFill>
              </a:rPr>
              <a:t>he that </a:t>
            </a:r>
            <a:r>
              <a:rPr lang="en-US" dirty="0" err="1">
                <a:solidFill>
                  <a:srgbClr val="FF0000"/>
                </a:solidFill>
              </a:rPr>
              <a:t>readeth</a:t>
            </a:r>
            <a:r>
              <a:rPr lang="en-US" dirty="0">
                <a:solidFill>
                  <a:srgbClr val="FF0000"/>
                </a:solidFill>
              </a:rPr>
              <a:t> let him understand.</a:t>
            </a:r>
            <a:r>
              <a:rPr lang="en-US" dirty="0"/>
              <a:t>”  </a:t>
            </a:r>
            <a:r>
              <a:rPr lang="en-US" sz="2000" dirty="0"/>
              <a:t>(Matthew 24:15 </a:t>
            </a:r>
            <a:r>
              <a:rPr lang="en-US" sz="2000" dirty="0" err="1"/>
              <a:t>Douary</a:t>
            </a:r>
            <a:r>
              <a:rPr lang="en-US" sz="2000" dirty="0"/>
              <a:t>-Rheims 1899)</a:t>
            </a:r>
          </a:p>
          <a:p>
            <a:pPr marL="0" indent="0">
              <a:buNone/>
            </a:pPr>
            <a:r>
              <a:rPr lang="en-US" b="1" dirty="0"/>
              <a:t>“Therefore when you see the abomination of desolation, spoken of by Daniel the prophet, stand in the holy place </a:t>
            </a:r>
            <a:r>
              <a:rPr lang="en-US" dirty="0">
                <a:solidFill>
                  <a:srgbClr val="FF0000"/>
                </a:solidFill>
              </a:rPr>
              <a:t>(whoever reads, let him understand)</a:t>
            </a:r>
            <a:r>
              <a:rPr lang="en-US" dirty="0"/>
              <a:t>.” </a:t>
            </a:r>
            <a:r>
              <a:rPr lang="en-US" sz="2000" dirty="0"/>
              <a:t>(Matthew 24:15 Modern King James Version)</a:t>
            </a:r>
          </a:p>
          <a:p>
            <a:pPr marL="0" indent="0">
              <a:buNone/>
            </a:pPr>
            <a:r>
              <a:rPr lang="en-US" b="1" dirty="0"/>
              <a:t>“When, then, you see in the holy place the unclean thing which makes destruction, of which word was given by Daniel the prophet </a:t>
            </a:r>
            <a:r>
              <a:rPr lang="en-US" dirty="0">
                <a:solidFill>
                  <a:srgbClr val="FF0000"/>
                </a:solidFill>
              </a:rPr>
              <a:t>let this be clear to the reader;</a:t>
            </a:r>
            <a:r>
              <a:rPr lang="en-US" dirty="0"/>
              <a:t>” </a:t>
            </a:r>
            <a:r>
              <a:rPr lang="en-US" sz="2000" dirty="0"/>
              <a:t>(Matthew 24:15 Bible in Basin English; 1965)</a:t>
            </a:r>
          </a:p>
          <a:p>
            <a:endParaRPr lang="en-US" dirty="0"/>
          </a:p>
          <a:p>
            <a:endParaRPr lang="en-US" sz="1800" dirty="0"/>
          </a:p>
          <a:p>
            <a:endParaRPr lang="en-US" dirty="0"/>
          </a:p>
          <a:p>
            <a:endParaRPr lang="en-US" dirty="0"/>
          </a:p>
          <a:p>
            <a:endParaRPr lang="en-US" dirty="0"/>
          </a:p>
        </p:txBody>
      </p:sp>
    </p:spTree>
    <p:extLst>
      <p:ext uri="{BB962C8B-B14F-4D97-AF65-F5344CB8AC3E}">
        <p14:creationId xmlns:p14="http://schemas.microsoft.com/office/powerpoint/2010/main" val="1379551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xmlns="" id="{CD07069E-4ADA-43EA-82A6-BAAF2BDABBBF}"/>
              </a:ext>
            </a:extLst>
          </p:cNvPr>
          <p:cNvPicPr>
            <a:picLocks noChangeAspect="1"/>
          </p:cNvPicPr>
          <p:nvPr/>
        </p:nvPicPr>
        <p:blipFill rotWithShape="1">
          <a:blip r:embed="rId2">
            <a:extLst>
              <a:ext uri="{28A0092B-C50C-407E-A947-70E740481C1C}">
                <a14:useLocalDpi xmlns:a14="http://schemas.microsoft.com/office/drawing/2010/main" val="0"/>
              </a:ext>
            </a:extLst>
          </a:blip>
          <a:srcRect b="16357"/>
          <a:stretch/>
        </p:blipFill>
        <p:spPr>
          <a:xfrm>
            <a:off x="-1" y="10"/>
            <a:ext cx="12192000" cy="6857990"/>
          </a:xfrm>
          <a:prstGeom prst="rect">
            <a:avLst/>
          </a:prstGeom>
        </p:spPr>
      </p:pic>
      <p:sp>
        <p:nvSpPr>
          <p:cNvPr id="13" name="Freeform 5">
            <a:extLst>
              <a:ext uri="{FF2B5EF4-FFF2-40B4-BE49-F238E27FC236}">
                <a16:creationId xmlns:a16="http://schemas.microsoft.com/office/drawing/2014/main" xmlns="" id="{3CD9DF72-87A3-404E-A828-84CBF11A830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cxnSp>
        <p:nvCxnSpPr>
          <p:cNvPr id="15" name="Straight Connector 14">
            <a:extLst>
              <a:ext uri="{FF2B5EF4-FFF2-40B4-BE49-F238E27FC236}">
                <a16:creationId xmlns:a16="http://schemas.microsoft.com/office/drawing/2014/main" xmlns="" id="{20E3A342-4D61-4E3F-AF90-1AB42AEB96C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4415697A-AE09-4580-8B3C-71FE22AE7F76}"/>
              </a:ext>
            </a:extLst>
          </p:cNvPr>
          <p:cNvSpPr>
            <a:spLocks noGrp="1"/>
          </p:cNvSpPr>
          <p:nvPr>
            <p:ph type="title"/>
          </p:nvPr>
        </p:nvSpPr>
        <p:spPr>
          <a:xfrm>
            <a:off x="709448" y="1913950"/>
            <a:ext cx="4204137" cy="1342754"/>
          </a:xfr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3600" dirty="0"/>
              <a:t>Antiochus Epiphanes</a:t>
            </a:r>
            <a:br>
              <a:rPr lang="en-US" sz="3600" dirty="0"/>
            </a:br>
            <a:r>
              <a:rPr lang="en-US" sz="3600" dirty="0"/>
              <a:t>Daniel 11:31</a:t>
            </a:r>
          </a:p>
        </p:txBody>
      </p:sp>
      <p:pic>
        <p:nvPicPr>
          <p:cNvPr id="11" name="Content Placeholder 10" descr="A group of people standing in a room&#10;&#10;Description generated with very high confidence">
            <a:extLst>
              <a:ext uri="{FF2B5EF4-FFF2-40B4-BE49-F238E27FC236}">
                <a16:creationId xmlns:a16="http://schemas.microsoft.com/office/drawing/2014/main" xmlns="" id="{5AE9E716-5EE8-4F9D-8C78-3867C2477EF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4566" y="3417575"/>
            <a:ext cx="4533900" cy="2900855"/>
          </a:xfrm>
          <a:ln w="57150">
            <a:solidFill>
              <a:schemeClr val="tx1"/>
            </a:solidFill>
          </a:ln>
        </p:spPr>
      </p:pic>
      <p:sp>
        <p:nvSpPr>
          <p:cNvPr id="12" name="Rectangle 11">
            <a:extLst>
              <a:ext uri="{FF2B5EF4-FFF2-40B4-BE49-F238E27FC236}">
                <a16:creationId xmlns:a16="http://schemas.microsoft.com/office/drawing/2014/main" xmlns="" id="{729CFB0B-4959-4FBC-8655-2E15BF83B2AE}"/>
              </a:ext>
            </a:extLst>
          </p:cNvPr>
          <p:cNvSpPr/>
          <p:nvPr/>
        </p:nvSpPr>
        <p:spPr>
          <a:xfrm>
            <a:off x="8915400" y="1169377"/>
            <a:ext cx="315643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This Took Place In 168 BC</a:t>
            </a:r>
          </a:p>
        </p:txBody>
      </p:sp>
      <p:sp>
        <p:nvSpPr>
          <p:cNvPr id="14" name="Rectangle 13">
            <a:extLst>
              <a:ext uri="{FF2B5EF4-FFF2-40B4-BE49-F238E27FC236}">
                <a16:creationId xmlns:a16="http://schemas.microsoft.com/office/drawing/2014/main" xmlns="" id="{596039A6-E2DE-4CA8-BA4A-CF088453E344}"/>
              </a:ext>
            </a:extLst>
          </p:cNvPr>
          <p:cNvSpPr/>
          <p:nvPr/>
        </p:nvSpPr>
        <p:spPr>
          <a:xfrm>
            <a:off x="544565" y="3666391"/>
            <a:ext cx="2550327" cy="6689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Pig Sacrificed In The Temple</a:t>
            </a:r>
          </a:p>
        </p:txBody>
      </p:sp>
    </p:spTree>
    <p:extLst>
      <p:ext uri="{BB962C8B-B14F-4D97-AF65-F5344CB8AC3E}">
        <p14:creationId xmlns:p14="http://schemas.microsoft.com/office/powerpoint/2010/main" val="67765868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343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screenshot of a cell phone&#10;&#10;Description generated with high confidence">
            <a:extLst>
              <a:ext uri="{FF2B5EF4-FFF2-40B4-BE49-F238E27FC236}">
                <a16:creationId xmlns:a16="http://schemas.microsoft.com/office/drawing/2014/main" xmlns="" id="{ACC68230-E0DF-4D4D-96E6-9846E67B487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1956" y="643467"/>
            <a:ext cx="7428088" cy="5571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86611763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B30B9F-41AB-42ED-BB03-E81048EE0931}"/>
              </a:ext>
            </a:extLst>
          </p:cNvPr>
          <p:cNvSpPr>
            <a:spLocks noGrp="1"/>
          </p:cNvSpPr>
          <p:nvPr>
            <p:ph type="title"/>
          </p:nvPr>
        </p:nvSpPr>
        <p:spPr>
          <a:solidFill>
            <a:schemeClr val="tx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solidFill>
                  <a:schemeClr val="bg1"/>
                </a:solidFill>
              </a:rPr>
              <a:t>Christ Is Real Offering For Sin</a:t>
            </a:r>
          </a:p>
        </p:txBody>
      </p:sp>
      <p:sp>
        <p:nvSpPr>
          <p:cNvPr id="3" name="Content Placeholder 2">
            <a:extLst>
              <a:ext uri="{FF2B5EF4-FFF2-40B4-BE49-F238E27FC236}">
                <a16:creationId xmlns:a16="http://schemas.microsoft.com/office/drawing/2014/main" xmlns="" id="{D65F42D5-AD26-4E2D-A56C-71ABD31EE8F0}"/>
              </a:ext>
            </a:extLst>
          </p:cNvPr>
          <p:cNvSpPr>
            <a:spLocks noGrp="1"/>
          </p:cNvSpPr>
          <p:nvPr>
            <p:ph idx="1"/>
          </p:nvPr>
        </p:nvSpPr>
        <p:spPr>
          <a:xfrm>
            <a:off x="838200" y="2031023"/>
            <a:ext cx="10515600" cy="4145940"/>
          </a:xfrm>
        </p:spPr>
        <p:txBody>
          <a:bodyPr/>
          <a:lstStyle/>
          <a:p>
            <a:pPr marL="0" indent="0" algn="ctr">
              <a:buNone/>
            </a:pPr>
            <a:r>
              <a:rPr lang="en-US" sz="3200" b="1" dirty="0"/>
              <a:t>“Having, therefore, a great high priest who penetrated the heavens, Jesus the Son of God, let us hold fast this profession </a:t>
            </a:r>
            <a:r>
              <a:rPr lang="en-US" sz="3200" b="1" i="1" dirty="0"/>
              <a:t>of our hope</a:t>
            </a:r>
            <a:r>
              <a:rPr lang="en-US" sz="3200" b="1" dirty="0"/>
              <a:t>.  </a:t>
            </a:r>
            <a:endParaRPr lang="en-US" sz="3200" dirty="0"/>
          </a:p>
          <a:p>
            <a:pPr marL="0" indent="0" algn="ctr">
              <a:buNone/>
            </a:pPr>
            <a:r>
              <a:rPr lang="en-US" sz="3200" b="1" dirty="0"/>
              <a:t>“For we </a:t>
            </a:r>
            <a:r>
              <a:rPr lang="en-US" sz="3200" b="1" i="1" dirty="0"/>
              <a:t>do</a:t>
            </a:r>
            <a:r>
              <a:rPr lang="en-US" sz="3200" b="1" dirty="0"/>
              <a:t> not have a high priest who cannot sympathize with our weaknesses, but was in all points tempted like as </a:t>
            </a:r>
            <a:r>
              <a:rPr lang="en-US" sz="3200" b="1" i="1" dirty="0"/>
              <a:t>we are</a:t>
            </a:r>
            <a:r>
              <a:rPr lang="en-US" sz="3200" b="1" dirty="0"/>
              <a:t>, yet without sin.” </a:t>
            </a:r>
          </a:p>
          <a:p>
            <a:pPr marL="0" indent="0" algn="ctr">
              <a:buNone/>
            </a:pPr>
            <a:r>
              <a:rPr lang="en-US" sz="2400" dirty="0"/>
              <a:t>(Hebrews 4:14-15 Jubilee Bible)</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1817645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F70A8E-D7EE-40BC-93F1-5BAF85107D36}"/>
              </a:ext>
            </a:extLst>
          </p:cNvPr>
          <p:cNvSpPr>
            <a:spLocks noGrp="1"/>
          </p:cNvSpPr>
          <p:nvPr>
            <p:ph type="title"/>
          </p:nvPr>
        </p:nvSpPr>
        <p:spPr>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solidFill>
                  <a:schemeClr val="bg1"/>
                </a:solidFill>
              </a:rPr>
              <a:t>Who Is The Man Of Sin?</a:t>
            </a:r>
          </a:p>
        </p:txBody>
      </p:sp>
      <p:sp>
        <p:nvSpPr>
          <p:cNvPr id="3" name="Content Placeholder 2">
            <a:extLst>
              <a:ext uri="{FF2B5EF4-FFF2-40B4-BE49-F238E27FC236}">
                <a16:creationId xmlns:a16="http://schemas.microsoft.com/office/drawing/2014/main" xmlns="" id="{96A58C62-8E61-4D65-BAB4-CA91A423B654}"/>
              </a:ext>
            </a:extLst>
          </p:cNvPr>
          <p:cNvSpPr>
            <a:spLocks noGrp="1"/>
          </p:cNvSpPr>
          <p:nvPr>
            <p:ph idx="1"/>
          </p:nvPr>
        </p:nvSpPr>
        <p:spPr>
          <a:xfrm>
            <a:off x="838200" y="1825624"/>
            <a:ext cx="10873154" cy="4733437"/>
          </a:xfrm>
        </p:spPr>
        <p:txBody>
          <a:bodyPr>
            <a:normAutofit lnSpcReduction="10000"/>
          </a:bodyPr>
          <a:lstStyle/>
          <a:p>
            <a:pPr marL="0" indent="0">
              <a:buNone/>
            </a:pPr>
            <a:r>
              <a:rPr lang="en-US" dirty="0"/>
              <a:t>“But</a:t>
            </a:r>
            <a:r>
              <a:rPr lang="en-US" baseline="30000" dirty="0"/>
              <a:t>G1161</a:t>
            </a:r>
            <a:r>
              <a:rPr lang="en-US" dirty="0"/>
              <a:t> there was a certain</a:t>
            </a:r>
            <a:r>
              <a:rPr lang="en-US" baseline="30000" dirty="0"/>
              <a:t>G5100</a:t>
            </a:r>
            <a:r>
              <a:rPr lang="en-US" dirty="0"/>
              <a:t> man,</a:t>
            </a:r>
            <a:r>
              <a:rPr lang="en-US" baseline="30000" dirty="0"/>
              <a:t>G435</a:t>
            </a:r>
            <a:r>
              <a:rPr lang="en-US" dirty="0"/>
              <a:t> called</a:t>
            </a:r>
            <a:r>
              <a:rPr lang="en-US" baseline="30000" dirty="0"/>
              <a:t>G3686</a:t>
            </a:r>
            <a:r>
              <a:rPr lang="en-US" dirty="0"/>
              <a:t> Simon,</a:t>
            </a:r>
            <a:r>
              <a:rPr lang="en-US" baseline="30000" dirty="0"/>
              <a:t>G4613</a:t>
            </a:r>
            <a:r>
              <a:rPr lang="en-US" dirty="0"/>
              <a:t> which beforetime</a:t>
            </a:r>
            <a:r>
              <a:rPr lang="en-US" baseline="30000" dirty="0"/>
              <a:t>G4391</a:t>
            </a:r>
            <a:r>
              <a:rPr lang="en-US" dirty="0"/>
              <a:t> in</a:t>
            </a:r>
            <a:r>
              <a:rPr lang="en-US" baseline="30000" dirty="0"/>
              <a:t>G1722</a:t>
            </a:r>
            <a:r>
              <a:rPr lang="en-US" dirty="0"/>
              <a:t> the</a:t>
            </a:r>
            <a:r>
              <a:rPr lang="en-US" baseline="30000" dirty="0"/>
              <a:t>G3588</a:t>
            </a:r>
            <a:r>
              <a:rPr lang="en-US" dirty="0"/>
              <a:t> same city</a:t>
            </a:r>
            <a:r>
              <a:rPr lang="en-US" baseline="30000" dirty="0"/>
              <a:t>G4172</a:t>
            </a:r>
            <a:r>
              <a:rPr lang="en-US" dirty="0"/>
              <a:t> used sorcery,</a:t>
            </a:r>
            <a:r>
              <a:rPr lang="en-US" baseline="30000" dirty="0"/>
              <a:t>G3096</a:t>
            </a:r>
            <a:r>
              <a:rPr lang="en-US" dirty="0"/>
              <a:t> and</a:t>
            </a:r>
            <a:r>
              <a:rPr lang="en-US" baseline="30000" dirty="0"/>
              <a:t>G2532</a:t>
            </a:r>
            <a:r>
              <a:rPr lang="en-US" dirty="0"/>
              <a:t> bewitched</a:t>
            </a:r>
            <a:r>
              <a:rPr lang="en-US" baseline="30000" dirty="0"/>
              <a:t>G1839</a:t>
            </a:r>
            <a:r>
              <a:rPr lang="en-US" dirty="0"/>
              <a:t> the</a:t>
            </a:r>
            <a:r>
              <a:rPr lang="en-US" baseline="30000" dirty="0"/>
              <a:t>G3588</a:t>
            </a:r>
            <a:r>
              <a:rPr lang="en-US" dirty="0"/>
              <a:t> people</a:t>
            </a:r>
            <a:r>
              <a:rPr lang="en-US" baseline="30000" dirty="0"/>
              <a:t>G1484</a:t>
            </a:r>
            <a:r>
              <a:rPr lang="en-US" dirty="0"/>
              <a:t> of Samaria,</a:t>
            </a:r>
            <a:r>
              <a:rPr lang="en-US" baseline="30000" dirty="0"/>
              <a:t>G4540</a:t>
            </a:r>
            <a:r>
              <a:rPr lang="en-US" dirty="0"/>
              <a:t> giving out</a:t>
            </a:r>
            <a:r>
              <a:rPr lang="en-US" baseline="30000" dirty="0"/>
              <a:t>G3004</a:t>
            </a:r>
            <a:r>
              <a:rPr lang="en-US" dirty="0"/>
              <a:t> </a:t>
            </a:r>
            <a:r>
              <a:rPr lang="en-US" b="1" dirty="0">
                <a:solidFill>
                  <a:srgbClr val="C00000"/>
                </a:solidFill>
              </a:rPr>
              <a:t>that himself</a:t>
            </a:r>
            <a:r>
              <a:rPr lang="en-US" b="1" baseline="30000" dirty="0">
                <a:solidFill>
                  <a:srgbClr val="C00000"/>
                </a:solidFill>
              </a:rPr>
              <a:t>G1438</a:t>
            </a:r>
            <a:r>
              <a:rPr lang="en-US" b="1" dirty="0">
                <a:solidFill>
                  <a:srgbClr val="C00000"/>
                </a:solidFill>
              </a:rPr>
              <a:t> (himself) was</a:t>
            </a:r>
            <a:r>
              <a:rPr lang="en-US" b="1" baseline="30000" dirty="0">
                <a:solidFill>
                  <a:srgbClr val="C00000"/>
                </a:solidFill>
              </a:rPr>
              <a:t>G1511</a:t>
            </a:r>
            <a:r>
              <a:rPr lang="en-US" b="1" dirty="0">
                <a:solidFill>
                  <a:srgbClr val="C00000"/>
                </a:solidFill>
              </a:rPr>
              <a:t> some</a:t>
            </a:r>
            <a:r>
              <a:rPr lang="en-US" b="1" baseline="30000" dirty="0">
                <a:solidFill>
                  <a:srgbClr val="C00000"/>
                </a:solidFill>
              </a:rPr>
              <a:t>G5100</a:t>
            </a:r>
            <a:r>
              <a:rPr lang="en-US" b="1" dirty="0">
                <a:solidFill>
                  <a:srgbClr val="C00000"/>
                </a:solidFill>
              </a:rPr>
              <a:t> great one:</a:t>
            </a:r>
            <a:r>
              <a:rPr lang="en-US" b="1" baseline="30000" dirty="0">
                <a:solidFill>
                  <a:srgbClr val="C00000"/>
                </a:solidFill>
              </a:rPr>
              <a:t>G3173</a:t>
            </a:r>
            <a:r>
              <a:rPr lang="en-US" b="1" dirty="0">
                <a:solidFill>
                  <a:srgbClr val="C00000"/>
                </a:solidFill>
              </a:rPr>
              <a:t> </a:t>
            </a:r>
            <a:r>
              <a:rPr lang="en-US" dirty="0"/>
              <a:t> </a:t>
            </a:r>
          </a:p>
          <a:p>
            <a:pPr marL="0" indent="0">
              <a:buNone/>
            </a:pPr>
            <a:r>
              <a:rPr lang="en-US" dirty="0"/>
              <a:t>To whom</a:t>
            </a:r>
            <a:r>
              <a:rPr lang="en-US" baseline="30000" dirty="0"/>
              <a:t>G3739</a:t>
            </a:r>
            <a:r>
              <a:rPr lang="en-US" dirty="0"/>
              <a:t> they all</a:t>
            </a:r>
            <a:r>
              <a:rPr lang="en-US" baseline="30000" dirty="0"/>
              <a:t>G3956</a:t>
            </a:r>
            <a:r>
              <a:rPr lang="en-US" dirty="0"/>
              <a:t> gave heed,</a:t>
            </a:r>
            <a:r>
              <a:rPr lang="en-US" baseline="30000" dirty="0"/>
              <a:t>G4337</a:t>
            </a:r>
            <a:r>
              <a:rPr lang="en-US" dirty="0"/>
              <a:t> from</a:t>
            </a:r>
            <a:r>
              <a:rPr lang="en-US" baseline="30000" dirty="0"/>
              <a:t>G575</a:t>
            </a:r>
            <a:r>
              <a:rPr lang="en-US" dirty="0"/>
              <a:t> the least</a:t>
            </a:r>
            <a:r>
              <a:rPr lang="en-US" baseline="30000" dirty="0"/>
              <a:t>G3398</a:t>
            </a:r>
            <a:r>
              <a:rPr lang="en-US" dirty="0"/>
              <a:t> to</a:t>
            </a:r>
            <a:r>
              <a:rPr lang="en-US" baseline="30000" dirty="0"/>
              <a:t>G2193</a:t>
            </a:r>
            <a:r>
              <a:rPr lang="en-US" dirty="0"/>
              <a:t> the greatest,</a:t>
            </a:r>
            <a:r>
              <a:rPr lang="en-US" baseline="30000" dirty="0"/>
              <a:t>G3173</a:t>
            </a:r>
            <a:r>
              <a:rPr lang="en-US" dirty="0"/>
              <a:t> saying,</a:t>
            </a:r>
            <a:r>
              <a:rPr lang="en-US" baseline="30000" dirty="0"/>
              <a:t>G3004</a:t>
            </a:r>
            <a:r>
              <a:rPr lang="en-US" dirty="0"/>
              <a:t> </a:t>
            </a:r>
            <a:r>
              <a:rPr lang="en-US" b="1" dirty="0">
                <a:solidFill>
                  <a:srgbClr val="C00000"/>
                </a:solidFill>
              </a:rPr>
              <a:t>This man</a:t>
            </a:r>
            <a:r>
              <a:rPr lang="en-US" b="1" baseline="30000" dirty="0">
                <a:solidFill>
                  <a:srgbClr val="C00000"/>
                </a:solidFill>
              </a:rPr>
              <a:t>G3778</a:t>
            </a:r>
            <a:r>
              <a:rPr lang="en-US" b="1" dirty="0">
                <a:solidFill>
                  <a:srgbClr val="C00000"/>
                </a:solidFill>
              </a:rPr>
              <a:t> is</a:t>
            </a:r>
            <a:r>
              <a:rPr lang="en-US" b="1" baseline="30000" dirty="0">
                <a:solidFill>
                  <a:srgbClr val="C00000"/>
                </a:solidFill>
              </a:rPr>
              <a:t>G2076</a:t>
            </a:r>
            <a:r>
              <a:rPr lang="en-US" b="1" dirty="0">
                <a:solidFill>
                  <a:srgbClr val="C00000"/>
                </a:solidFill>
              </a:rPr>
              <a:t> the</a:t>
            </a:r>
            <a:r>
              <a:rPr lang="en-US" b="1" baseline="30000" dirty="0">
                <a:solidFill>
                  <a:srgbClr val="C00000"/>
                </a:solidFill>
              </a:rPr>
              <a:t>G3588</a:t>
            </a:r>
            <a:r>
              <a:rPr lang="en-US" b="1" dirty="0">
                <a:solidFill>
                  <a:srgbClr val="C00000"/>
                </a:solidFill>
              </a:rPr>
              <a:t> great</a:t>
            </a:r>
            <a:r>
              <a:rPr lang="en-US" b="1" baseline="30000" dirty="0">
                <a:solidFill>
                  <a:srgbClr val="C00000"/>
                </a:solidFill>
              </a:rPr>
              <a:t>G3173</a:t>
            </a:r>
            <a:r>
              <a:rPr lang="en-US" b="1" dirty="0">
                <a:solidFill>
                  <a:srgbClr val="C00000"/>
                </a:solidFill>
              </a:rPr>
              <a:t> power</a:t>
            </a:r>
            <a:r>
              <a:rPr lang="en-US" b="1" baseline="30000" dirty="0">
                <a:solidFill>
                  <a:srgbClr val="C00000"/>
                </a:solidFill>
              </a:rPr>
              <a:t>G1411</a:t>
            </a:r>
            <a:r>
              <a:rPr lang="en-US" b="1" dirty="0">
                <a:solidFill>
                  <a:srgbClr val="C00000"/>
                </a:solidFill>
              </a:rPr>
              <a:t> of God.”</a:t>
            </a:r>
            <a:r>
              <a:rPr lang="en-US" b="1" baseline="30000" dirty="0">
                <a:solidFill>
                  <a:srgbClr val="C00000"/>
                </a:solidFill>
              </a:rPr>
              <a:t>G2316</a:t>
            </a:r>
            <a:r>
              <a:rPr lang="en-US" dirty="0"/>
              <a:t>  </a:t>
            </a:r>
            <a:r>
              <a:rPr lang="en-US" sz="2400" dirty="0"/>
              <a:t>(Acts 8:9-10 KJV+)</a:t>
            </a:r>
          </a:p>
          <a:p>
            <a:pPr marL="0" indent="0">
              <a:buNone/>
            </a:pPr>
            <a:endParaRPr lang="en-US" dirty="0"/>
          </a:p>
          <a:p>
            <a:pPr marL="0" indent="0">
              <a:buNone/>
            </a:pPr>
            <a:r>
              <a:rPr lang="en-US" b="1" dirty="0"/>
              <a:t>Greek 1411= Power</a:t>
            </a:r>
          </a:p>
          <a:p>
            <a:pPr marL="0" indent="0">
              <a:buNone/>
            </a:pPr>
            <a:r>
              <a:rPr lang="en-US" b="1" dirty="0"/>
              <a:t>Greek  3173=  </a:t>
            </a:r>
            <a:r>
              <a:rPr lang="en-US" dirty="0"/>
              <a:t>in a very wide application)</a:t>
            </a:r>
          </a:p>
          <a:p>
            <a:pPr marL="0" indent="0">
              <a:buNone/>
            </a:pPr>
            <a:r>
              <a:rPr lang="en-US" dirty="0"/>
              <a:t> exceedingly, great (-</a:t>
            </a:r>
            <a:r>
              <a:rPr lang="en-US" dirty="0" err="1"/>
              <a:t>est</a:t>
            </a:r>
            <a:r>
              <a:rPr lang="en-US" dirty="0"/>
              <a:t>)…</a:t>
            </a:r>
          </a:p>
          <a:p>
            <a:pPr marL="0" indent="0">
              <a:buNone/>
            </a:pPr>
            <a:endParaRPr lang="en-US" b="1" dirty="0"/>
          </a:p>
        </p:txBody>
      </p:sp>
      <p:sp>
        <p:nvSpPr>
          <p:cNvPr id="4" name="Rectangle: Rounded Corners 3">
            <a:extLst>
              <a:ext uri="{FF2B5EF4-FFF2-40B4-BE49-F238E27FC236}">
                <a16:creationId xmlns:a16="http://schemas.microsoft.com/office/drawing/2014/main" xmlns="" id="{442CA840-F316-4975-9FAF-140EC1759533}"/>
              </a:ext>
            </a:extLst>
          </p:cNvPr>
          <p:cNvSpPr/>
          <p:nvPr/>
        </p:nvSpPr>
        <p:spPr>
          <a:xfrm>
            <a:off x="6989885" y="4791807"/>
            <a:ext cx="4783015" cy="14243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Power is no blessing in itself, but when it .</a:t>
            </a:r>
          </a:p>
          <a:p>
            <a:pPr algn="ctr"/>
            <a:r>
              <a:rPr lang="en-US" sz="2000" b="1" dirty="0"/>
              <a:t>Under this sense may be comprehended civil, political, ecclesiastical, and military power.</a:t>
            </a:r>
          </a:p>
        </p:txBody>
      </p:sp>
    </p:spTree>
    <p:extLst>
      <p:ext uri="{BB962C8B-B14F-4D97-AF65-F5344CB8AC3E}">
        <p14:creationId xmlns:p14="http://schemas.microsoft.com/office/powerpoint/2010/main" val="3421984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D486BDB-0E6C-44B7-92C9-9025E21CEB3F}"/>
              </a:ext>
            </a:extLst>
          </p:cNvPr>
          <p:cNvSpPr>
            <a:spLocks noGrp="1"/>
          </p:cNvSpPr>
          <p:nvPr>
            <p:ph idx="1"/>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marL="0" indent="0">
              <a:buNone/>
            </a:pPr>
            <a:r>
              <a:rPr lang="en-US" b="1" dirty="0"/>
              <a:t>G5620</a:t>
            </a:r>
            <a:endParaRPr lang="en-US" dirty="0"/>
          </a:p>
          <a:p>
            <a:r>
              <a:rPr lang="en-US" dirty="0"/>
              <a:t>From G5613 and G5037; </a:t>
            </a:r>
            <a:r>
              <a:rPr lang="en-US" b="1" i="1" dirty="0"/>
              <a:t>so too</a:t>
            </a:r>
            <a:r>
              <a:rPr lang="en-US" b="1" dirty="0"/>
              <a:t>, that is</a:t>
            </a:r>
            <a:r>
              <a:rPr lang="en-US" dirty="0"/>
              <a:t>, </a:t>
            </a:r>
            <a:r>
              <a:rPr lang="en-US" b="1" u="sng" dirty="0">
                <a:solidFill>
                  <a:srgbClr val="C00000"/>
                </a:solidFill>
              </a:rPr>
              <a:t>thus therefore </a:t>
            </a:r>
            <a:r>
              <a:rPr lang="en-US" dirty="0"/>
              <a:t>(in various relations of </a:t>
            </a:r>
            <a:r>
              <a:rPr lang="en-US" i="1" dirty="0"/>
              <a:t>consecution</a:t>
            </a:r>
            <a:r>
              <a:rPr lang="en-US" dirty="0"/>
              <a:t>, as shown): - </a:t>
            </a:r>
            <a:r>
              <a:rPr lang="en-US" b="1" u="sng" dirty="0">
                <a:solidFill>
                  <a:srgbClr val="C00000"/>
                </a:solidFill>
              </a:rPr>
              <a:t>(insomuch) as, so that </a:t>
            </a:r>
            <a:r>
              <a:rPr lang="en-US" dirty="0"/>
              <a:t>(then), (insomuch) that, </a:t>
            </a:r>
            <a:r>
              <a:rPr lang="en-US" b="1" dirty="0">
                <a:solidFill>
                  <a:srgbClr val="C00000"/>
                </a:solidFill>
              </a:rPr>
              <a:t>therefore, to</a:t>
            </a:r>
            <a:r>
              <a:rPr lang="en-US" dirty="0"/>
              <a:t>, wherefore.</a:t>
            </a:r>
          </a:p>
          <a:p>
            <a:pPr marL="0" indent="0" algn="ctr">
              <a:buNone/>
            </a:pPr>
            <a:r>
              <a:rPr lang="en-US" b="1" dirty="0"/>
              <a:t>Some translate it as follows:</a:t>
            </a:r>
          </a:p>
          <a:p>
            <a:pPr marL="0" indent="0">
              <a:buNone/>
            </a:pPr>
            <a:r>
              <a:rPr lang="en-US" b="1" dirty="0"/>
              <a:t>“For there shall arise false Christs and false prophets, and they shall present great signs and wonders, </a:t>
            </a:r>
            <a:r>
              <a:rPr lang="en-US" b="1" i="1" u="sng" dirty="0"/>
              <a:t>in order to deceive</a:t>
            </a:r>
            <a:r>
              <a:rPr lang="en-US" b="1" dirty="0"/>
              <a:t>, if possible, even the elect.” </a:t>
            </a:r>
            <a:r>
              <a:rPr lang="en-US" sz="2000" b="1" dirty="0"/>
              <a:t>(Matthew 24:24; </a:t>
            </a:r>
            <a:r>
              <a:rPr lang="en-US" sz="2000" b="1" i="1" dirty="0"/>
              <a:t>The Holy Bible in Its Original Order</a:t>
            </a:r>
            <a:r>
              <a:rPr lang="en-US" sz="2000" b="1" dirty="0"/>
              <a:t>, 2007, Second Edition)</a:t>
            </a:r>
          </a:p>
          <a:p>
            <a:pPr marL="0" indent="0">
              <a:buNone/>
            </a:pPr>
            <a:endParaRPr lang="en-US" dirty="0"/>
          </a:p>
        </p:txBody>
      </p:sp>
      <p:sp>
        <p:nvSpPr>
          <p:cNvPr id="2" name="Title 1">
            <a:extLst>
              <a:ext uri="{FF2B5EF4-FFF2-40B4-BE49-F238E27FC236}">
                <a16:creationId xmlns:a16="http://schemas.microsoft.com/office/drawing/2014/main" xmlns="" id="{5555A8E4-FCBD-46DF-A34D-EB978C7C5DF1}"/>
              </a:ext>
            </a:extLst>
          </p:cNvPr>
          <p:cNvSpPr>
            <a:spLocks noGrp="1"/>
          </p:cNvSpPr>
          <p:nvPr>
            <p:ph type="title"/>
          </p:nvPr>
        </p:nvSpPr>
        <p:spPr>
          <a:solidFill>
            <a:schemeClr val="tx2"/>
          </a:solidFill>
          <a:effectLst>
            <a:glow rad="101600">
              <a:schemeClr val="accent5">
                <a:satMod val="175000"/>
                <a:alpha val="40000"/>
              </a:schemeClr>
            </a:glow>
          </a:effectLst>
        </p:spPr>
        <p:txBody>
          <a:bodyPr/>
          <a:lstStyle/>
          <a:p>
            <a:pPr algn="ctr"/>
            <a:r>
              <a:rPr lang="en-US" b="1" dirty="0">
                <a:solidFill>
                  <a:schemeClr val="bg1"/>
                </a:solidFill>
              </a:rPr>
              <a:t>Why This Sermon Is Important</a:t>
            </a:r>
          </a:p>
        </p:txBody>
      </p:sp>
    </p:spTree>
    <p:extLst>
      <p:ext uri="{BB962C8B-B14F-4D97-AF65-F5344CB8AC3E}">
        <p14:creationId xmlns:p14="http://schemas.microsoft.com/office/powerpoint/2010/main" val="753121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5C07D3-32CF-43C5-8631-CCF00D906841}"/>
              </a:ext>
            </a:extLst>
          </p:cNvPr>
          <p:cNvSpPr>
            <a:spLocks noGrp="1"/>
          </p:cNvSpPr>
          <p:nvPr>
            <p:ph type="title"/>
          </p:nvPr>
        </p:nvSpPr>
        <p:spPr>
          <a:ln w="57150"/>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en-US" b="1" dirty="0"/>
              <a:t>Why Is This Verse Is Important?</a:t>
            </a:r>
          </a:p>
        </p:txBody>
      </p:sp>
      <p:sp>
        <p:nvSpPr>
          <p:cNvPr id="3" name="Content Placeholder 2">
            <a:extLst>
              <a:ext uri="{FF2B5EF4-FFF2-40B4-BE49-F238E27FC236}">
                <a16:creationId xmlns:a16="http://schemas.microsoft.com/office/drawing/2014/main" xmlns="" id="{A27E615A-F45C-484F-9A0D-5D0D6A876A8C}"/>
              </a:ext>
            </a:extLst>
          </p:cNvPr>
          <p:cNvSpPr>
            <a:spLocks noGrp="1"/>
          </p:cNvSpPr>
          <p:nvPr>
            <p:ph idx="1"/>
          </p:nvPr>
        </p:nvSpPr>
        <p:spPr/>
        <p:txBody>
          <a:bodyPr/>
          <a:lstStyle/>
          <a:p>
            <a:r>
              <a:rPr lang="en-US" dirty="0"/>
              <a:t>For there shall arise false Christs, and false prophets, and shall shew great signs and wonders; insomuch that, if </a:t>
            </a:r>
            <a:r>
              <a:rPr lang="en-US" i="1" dirty="0"/>
              <a:t>it were</a:t>
            </a:r>
            <a:r>
              <a:rPr lang="en-US" dirty="0"/>
              <a:t> possible, they shall deceive the very elect.  (Matthew 24:24 KJV)</a:t>
            </a:r>
          </a:p>
          <a:p>
            <a:endParaRPr lang="en-US" dirty="0"/>
          </a:p>
          <a:p>
            <a:r>
              <a:rPr lang="en-US" dirty="0"/>
              <a:t>For</a:t>
            </a:r>
            <a:r>
              <a:rPr lang="en-US" baseline="30000" dirty="0"/>
              <a:t>G1063</a:t>
            </a:r>
            <a:r>
              <a:rPr lang="en-US" dirty="0"/>
              <a:t> there shall arise</a:t>
            </a:r>
            <a:r>
              <a:rPr lang="en-US" baseline="30000" dirty="0"/>
              <a:t>G1453</a:t>
            </a:r>
            <a:r>
              <a:rPr lang="en-US" dirty="0"/>
              <a:t> false Christs,</a:t>
            </a:r>
            <a:r>
              <a:rPr lang="en-US" baseline="30000" dirty="0"/>
              <a:t>G5580</a:t>
            </a:r>
            <a:r>
              <a:rPr lang="en-US" dirty="0"/>
              <a:t> and</a:t>
            </a:r>
            <a:r>
              <a:rPr lang="en-US" baseline="30000" dirty="0"/>
              <a:t>G2532</a:t>
            </a:r>
            <a:r>
              <a:rPr lang="en-US" dirty="0"/>
              <a:t> false prophets,</a:t>
            </a:r>
            <a:r>
              <a:rPr lang="en-US" baseline="30000" dirty="0"/>
              <a:t>G5578</a:t>
            </a:r>
            <a:r>
              <a:rPr lang="en-US" dirty="0"/>
              <a:t> and</a:t>
            </a:r>
            <a:r>
              <a:rPr lang="en-US" baseline="30000" dirty="0"/>
              <a:t>G2532</a:t>
            </a:r>
            <a:r>
              <a:rPr lang="en-US" dirty="0"/>
              <a:t> shall shew</a:t>
            </a:r>
            <a:r>
              <a:rPr lang="en-US" baseline="30000" dirty="0"/>
              <a:t>G1325</a:t>
            </a:r>
            <a:r>
              <a:rPr lang="en-US" dirty="0"/>
              <a:t> great</a:t>
            </a:r>
            <a:r>
              <a:rPr lang="en-US" baseline="30000" dirty="0"/>
              <a:t>G3173</a:t>
            </a:r>
            <a:r>
              <a:rPr lang="en-US" dirty="0"/>
              <a:t> signs</a:t>
            </a:r>
            <a:r>
              <a:rPr lang="en-US" baseline="30000" dirty="0"/>
              <a:t>G4592</a:t>
            </a:r>
            <a:r>
              <a:rPr lang="en-US" dirty="0"/>
              <a:t> and</a:t>
            </a:r>
            <a:r>
              <a:rPr lang="en-US" baseline="30000" dirty="0"/>
              <a:t>G2532</a:t>
            </a:r>
            <a:r>
              <a:rPr lang="en-US" dirty="0"/>
              <a:t> wonders;</a:t>
            </a:r>
            <a:r>
              <a:rPr lang="en-US" baseline="30000" dirty="0"/>
              <a:t>G5059</a:t>
            </a:r>
            <a:r>
              <a:rPr lang="en-US" dirty="0"/>
              <a:t> insomuch that,</a:t>
            </a:r>
            <a:r>
              <a:rPr lang="en-US" baseline="30000" dirty="0"/>
              <a:t>G5620</a:t>
            </a:r>
            <a:r>
              <a:rPr lang="en-US" dirty="0"/>
              <a:t> if</a:t>
            </a:r>
            <a:r>
              <a:rPr lang="en-US" baseline="30000" dirty="0"/>
              <a:t>G1487</a:t>
            </a:r>
            <a:r>
              <a:rPr lang="en-US" dirty="0"/>
              <a:t> </a:t>
            </a:r>
            <a:r>
              <a:rPr lang="en-US" b="1" i="1" u="sng" dirty="0">
                <a:solidFill>
                  <a:srgbClr val="0070C0"/>
                </a:solidFill>
              </a:rPr>
              <a:t>it were</a:t>
            </a:r>
            <a:r>
              <a:rPr lang="en-US" b="1" u="sng" dirty="0">
                <a:solidFill>
                  <a:srgbClr val="0070C0"/>
                </a:solidFill>
              </a:rPr>
              <a:t> possible,</a:t>
            </a:r>
            <a:r>
              <a:rPr lang="en-US" b="1" u="sng" baseline="30000" dirty="0">
                <a:solidFill>
                  <a:srgbClr val="0070C0"/>
                </a:solidFill>
              </a:rPr>
              <a:t>G1415</a:t>
            </a:r>
            <a:r>
              <a:rPr lang="en-US" b="1" u="sng" dirty="0">
                <a:solidFill>
                  <a:srgbClr val="0070C0"/>
                </a:solidFill>
              </a:rPr>
              <a:t> </a:t>
            </a:r>
            <a:r>
              <a:rPr lang="en-US" dirty="0"/>
              <a:t>they shall deceive</a:t>
            </a:r>
            <a:r>
              <a:rPr lang="en-US" baseline="30000" dirty="0"/>
              <a:t>G4105</a:t>
            </a:r>
            <a:r>
              <a:rPr lang="en-US" dirty="0"/>
              <a:t> the</a:t>
            </a:r>
            <a:r>
              <a:rPr lang="en-US" baseline="30000" dirty="0"/>
              <a:t>G3588</a:t>
            </a:r>
            <a:r>
              <a:rPr lang="en-US" dirty="0"/>
              <a:t> very</a:t>
            </a:r>
            <a:r>
              <a:rPr lang="en-US" baseline="30000" dirty="0"/>
              <a:t>G2532</a:t>
            </a:r>
            <a:r>
              <a:rPr lang="en-US" dirty="0"/>
              <a:t> elect.</a:t>
            </a:r>
            <a:r>
              <a:rPr lang="en-US" baseline="30000" dirty="0"/>
              <a:t>G1588</a:t>
            </a:r>
            <a:r>
              <a:rPr lang="en-US" dirty="0"/>
              <a:t>  (Matthew 24:24 KJV+)</a:t>
            </a:r>
          </a:p>
          <a:p>
            <a:endParaRPr lang="en-US" dirty="0"/>
          </a:p>
        </p:txBody>
      </p:sp>
    </p:spTree>
    <p:extLst>
      <p:ext uri="{BB962C8B-B14F-4D97-AF65-F5344CB8AC3E}">
        <p14:creationId xmlns:p14="http://schemas.microsoft.com/office/powerpoint/2010/main" val="4153125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AC6DCE-A955-4820-8A89-036767776A8C}"/>
              </a:ext>
            </a:extLst>
          </p:cNvPr>
          <p:cNvSpPr>
            <a:spLocks noGrp="1"/>
          </p:cNvSpPr>
          <p:nvPr>
            <p:ph type="title"/>
          </p:nvPr>
        </p:nvSpPr>
        <p:spPr>
          <a:solidFill>
            <a:schemeClr val="tx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lgn="ctr"/>
            <a:r>
              <a:rPr lang="en-US" b="1" dirty="0">
                <a:solidFill>
                  <a:schemeClr val="bg1"/>
                </a:solidFill>
              </a:rPr>
              <a:t>Modern Kings James Reads As Follows</a:t>
            </a:r>
          </a:p>
        </p:txBody>
      </p:sp>
      <p:sp>
        <p:nvSpPr>
          <p:cNvPr id="3" name="Content Placeholder 2">
            <a:extLst>
              <a:ext uri="{FF2B5EF4-FFF2-40B4-BE49-F238E27FC236}">
                <a16:creationId xmlns:a16="http://schemas.microsoft.com/office/drawing/2014/main" xmlns="" id="{F8978949-1675-4611-84BA-38748E12588F}"/>
              </a:ext>
            </a:extLst>
          </p:cNvPr>
          <p:cNvSpPr>
            <a:spLocks noGrp="1"/>
          </p:cNvSpPr>
          <p:nvPr>
            <p:ph idx="1"/>
          </p:nvPr>
        </p:nvSpPr>
        <p:spPr>
          <a:solidFill>
            <a:schemeClr val="bg2"/>
          </a:solidFill>
          <a:ln w="57150">
            <a:solidFill>
              <a:schemeClr val="tx1"/>
            </a:solidFill>
          </a:ln>
        </p:spPr>
        <p:txBody>
          <a:bodyPr/>
          <a:lstStyle/>
          <a:p>
            <a:pPr>
              <a:buFont typeface="Wingdings" panose="05000000000000000000" pitchFamily="2" charset="2"/>
              <a:buChar char="Ø"/>
            </a:pPr>
            <a:r>
              <a:rPr lang="en-US" b="1" dirty="0"/>
              <a:t>“But a certain man called Simon had long been conjuring in the city, and amazing the nation of Samaria, </a:t>
            </a:r>
            <a:r>
              <a:rPr lang="en-US" b="1" dirty="0">
                <a:solidFill>
                  <a:schemeClr val="accent1"/>
                </a:solidFill>
              </a:rPr>
              <a:t>claiming himself to be some great one.  </a:t>
            </a:r>
          </a:p>
          <a:p>
            <a:endParaRPr lang="en-US" dirty="0"/>
          </a:p>
          <a:p>
            <a:pPr>
              <a:buFont typeface="Wingdings" panose="05000000000000000000" pitchFamily="2" charset="2"/>
              <a:buChar char="Ø"/>
            </a:pPr>
            <a:r>
              <a:rPr lang="en-US" b="1" dirty="0"/>
              <a:t>All gave heed to him, from the least to the greatest, saying, </a:t>
            </a:r>
            <a:r>
              <a:rPr lang="en-US" b="1" dirty="0">
                <a:solidFill>
                  <a:schemeClr val="accent1"/>
                </a:solidFill>
              </a:rPr>
              <a:t>This one is the great power of God.” </a:t>
            </a:r>
            <a:r>
              <a:rPr lang="en-US" b="1" dirty="0"/>
              <a:t> </a:t>
            </a:r>
            <a:r>
              <a:rPr lang="en-US" sz="2000" b="1" dirty="0"/>
              <a:t>(Acts 8:9-10 MKJV)</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57988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52EB79-3B09-4F5A-A32D-E82616E70728}"/>
              </a:ext>
            </a:extLst>
          </p:cNvPr>
          <p:cNvSpPr>
            <a:spLocks noGrp="1"/>
          </p:cNvSpPr>
          <p:nvPr>
            <p:ph type="title"/>
          </p:nvPr>
        </p:nvSpPr>
        <p:spPr>
          <a:xfrm>
            <a:off x="290145" y="365125"/>
            <a:ext cx="11403623" cy="1325563"/>
          </a:xfr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US" b="1" dirty="0"/>
              <a:t>Could The Man Of Sin Claim To Be The Holy Spirit?</a:t>
            </a:r>
          </a:p>
        </p:txBody>
      </p:sp>
      <p:sp>
        <p:nvSpPr>
          <p:cNvPr id="7" name="Content Placeholder 6">
            <a:extLst>
              <a:ext uri="{FF2B5EF4-FFF2-40B4-BE49-F238E27FC236}">
                <a16:creationId xmlns:a16="http://schemas.microsoft.com/office/drawing/2014/main" xmlns="" id="{FE0EB41B-E0AE-4FEB-9558-974760F339D2}"/>
              </a:ext>
            </a:extLst>
          </p:cNvPr>
          <p:cNvSpPr>
            <a:spLocks noGrp="1"/>
          </p:cNvSpPr>
          <p:nvPr>
            <p:ph idx="1"/>
          </p:nvPr>
        </p:nvSpPr>
        <p:spPr>
          <a:xfrm>
            <a:off x="838200" y="1987061"/>
            <a:ext cx="10515600" cy="4189901"/>
          </a:xfrm>
          <a:solidFill>
            <a:schemeClr val="bg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marL="0" indent="0">
              <a:buNone/>
            </a:pPr>
            <a:r>
              <a:rPr lang="en-US" b="1" dirty="0"/>
              <a:t>“Let no</a:t>
            </a:r>
            <a:r>
              <a:rPr lang="en-US" b="1" baseline="30000" dirty="0"/>
              <a:t>G3361</a:t>
            </a:r>
            <a:r>
              <a:rPr lang="en-US" b="1" dirty="0"/>
              <a:t> man</a:t>
            </a:r>
            <a:r>
              <a:rPr lang="en-US" b="1" baseline="30000" dirty="0"/>
              <a:t>G5100</a:t>
            </a:r>
            <a:r>
              <a:rPr lang="en-US" b="1" dirty="0"/>
              <a:t> deceive</a:t>
            </a:r>
            <a:r>
              <a:rPr lang="en-US" b="1" baseline="30000" dirty="0"/>
              <a:t>G1818</a:t>
            </a:r>
            <a:r>
              <a:rPr lang="en-US" b="1" dirty="0"/>
              <a:t> you</a:t>
            </a:r>
            <a:r>
              <a:rPr lang="en-US" b="1" baseline="30000" dirty="0"/>
              <a:t>G5209</a:t>
            </a:r>
            <a:r>
              <a:rPr lang="en-US" b="1" dirty="0"/>
              <a:t> by</a:t>
            </a:r>
            <a:r>
              <a:rPr lang="en-US" b="1" baseline="30000" dirty="0"/>
              <a:t>G2596</a:t>
            </a:r>
            <a:r>
              <a:rPr lang="en-US" b="1" dirty="0"/>
              <a:t> any</a:t>
            </a:r>
            <a:r>
              <a:rPr lang="en-US" b="1" baseline="30000" dirty="0"/>
              <a:t>G3367</a:t>
            </a:r>
            <a:r>
              <a:rPr lang="en-US" b="1" dirty="0"/>
              <a:t> means:</a:t>
            </a:r>
            <a:r>
              <a:rPr lang="en-US" b="1" baseline="30000" dirty="0"/>
              <a:t>G5158</a:t>
            </a:r>
            <a:r>
              <a:rPr lang="en-US" b="1" dirty="0"/>
              <a:t> for</a:t>
            </a:r>
            <a:r>
              <a:rPr lang="en-US" b="1" baseline="30000" dirty="0"/>
              <a:t>G3754</a:t>
            </a:r>
            <a:r>
              <a:rPr lang="en-US" b="1" dirty="0"/>
              <a:t> </a:t>
            </a:r>
            <a:r>
              <a:rPr lang="en-US" b="1" i="1" dirty="0"/>
              <a:t>that day shall not come,</a:t>
            </a:r>
            <a:r>
              <a:rPr lang="en-US" b="1" dirty="0"/>
              <a:t> except</a:t>
            </a:r>
            <a:r>
              <a:rPr lang="en-US" b="1" baseline="30000" dirty="0"/>
              <a:t>G3362</a:t>
            </a:r>
            <a:r>
              <a:rPr lang="en-US" b="1" dirty="0"/>
              <a:t> there come</a:t>
            </a:r>
            <a:r>
              <a:rPr lang="en-US" b="1" baseline="30000" dirty="0"/>
              <a:t>G2064</a:t>
            </a:r>
            <a:r>
              <a:rPr lang="en-US" b="1" dirty="0"/>
              <a:t> </a:t>
            </a:r>
            <a:r>
              <a:rPr lang="en-US" b="1" u="sng" dirty="0"/>
              <a:t>a falling away</a:t>
            </a:r>
            <a:r>
              <a:rPr lang="en-US" b="1" u="sng" baseline="30000" dirty="0"/>
              <a:t>G646</a:t>
            </a:r>
            <a:r>
              <a:rPr lang="en-US" b="1" u="sng" dirty="0"/>
              <a:t> </a:t>
            </a:r>
            <a:r>
              <a:rPr lang="en-US" b="1" dirty="0"/>
              <a:t>first,</a:t>
            </a:r>
            <a:r>
              <a:rPr lang="en-US" b="1" baseline="30000" dirty="0"/>
              <a:t>G4412</a:t>
            </a:r>
            <a:r>
              <a:rPr lang="en-US" b="1" dirty="0"/>
              <a:t> and</a:t>
            </a:r>
            <a:r>
              <a:rPr lang="en-US" b="1" baseline="30000" dirty="0"/>
              <a:t>G2532</a:t>
            </a:r>
            <a:r>
              <a:rPr lang="en-US" b="1" dirty="0"/>
              <a:t> that man</a:t>
            </a:r>
            <a:r>
              <a:rPr lang="en-US" b="1" baseline="30000" dirty="0"/>
              <a:t>G444</a:t>
            </a:r>
            <a:r>
              <a:rPr lang="en-US" b="1" dirty="0"/>
              <a:t> of sin</a:t>
            </a:r>
            <a:r>
              <a:rPr lang="en-US" b="1" baseline="30000" dirty="0"/>
              <a:t>G266</a:t>
            </a:r>
            <a:r>
              <a:rPr lang="en-US" b="1" dirty="0"/>
              <a:t> be revealed,</a:t>
            </a:r>
            <a:r>
              <a:rPr lang="en-US" b="1" baseline="30000" dirty="0"/>
              <a:t>G601</a:t>
            </a:r>
            <a:r>
              <a:rPr lang="en-US" b="1" dirty="0"/>
              <a:t> the</a:t>
            </a:r>
            <a:r>
              <a:rPr lang="en-US" b="1" baseline="30000" dirty="0"/>
              <a:t>G3588</a:t>
            </a:r>
            <a:r>
              <a:rPr lang="en-US" b="1" dirty="0"/>
              <a:t> son</a:t>
            </a:r>
            <a:r>
              <a:rPr lang="en-US" b="1" baseline="30000" dirty="0"/>
              <a:t>G5207</a:t>
            </a:r>
            <a:r>
              <a:rPr lang="en-US" b="1" dirty="0"/>
              <a:t> of perdition;</a:t>
            </a:r>
            <a:r>
              <a:rPr lang="en-US" b="1" baseline="30000" dirty="0"/>
              <a:t>G684</a:t>
            </a:r>
            <a:r>
              <a:rPr lang="en-US" b="1" dirty="0"/>
              <a:t>  </a:t>
            </a:r>
          </a:p>
          <a:p>
            <a:pPr marL="0" indent="0">
              <a:buNone/>
            </a:pPr>
            <a:r>
              <a:rPr lang="en-US" b="1" dirty="0"/>
              <a:t>Who </a:t>
            </a:r>
            <a:r>
              <a:rPr lang="en-US" b="1" dirty="0">
                <a:solidFill>
                  <a:schemeClr val="accent1"/>
                </a:solidFill>
              </a:rPr>
              <a:t>opposeth</a:t>
            </a:r>
            <a:r>
              <a:rPr lang="en-US" b="1" baseline="30000" dirty="0"/>
              <a:t>G480</a:t>
            </a:r>
            <a:r>
              <a:rPr lang="en-US" b="1" dirty="0"/>
              <a:t> and</a:t>
            </a:r>
            <a:r>
              <a:rPr lang="en-US" b="1" baseline="30000" dirty="0"/>
              <a:t>G2532</a:t>
            </a:r>
            <a:r>
              <a:rPr lang="en-US" b="1" dirty="0"/>
              <a:t> </a:t>
            </a:r>
            <a:r>
              <a:rPr lang="en-US" b="1" dirty="0" err="1"/>
              <a:t>exalteth</a:t>
            </a:r>
            <a:r>
              <a:rPr lang="en-US" b="1" dirty="0"/>
              <a:t> himself</a:t>
            </a:r>
            <a:r>
              <a:rPr lang="en-US" b="1" baseline="30000" dirty="0"/>
              <a:t>G5229</a:t>
            </a:r>
            <a:r>
              <a:rPr lang="en-US" b="1" dirty="0"/>
              <a:t> above</a:t>
            </a:r>
            <a:r>
              <a:rPr lang="en-US" b="1" baseline="30000" dirty="0"/>
              <a:t>G1909</a:t>
            </a:r>
            <a:r>
              <a:rPr lang="en-US" b="1" dirty="0"/>
              <a:t> all</a:t>
            </a:r>
            <a:r>
              <a:rPr lang="en-US" b="1" baseline="30000" dirty="0"/>
              <a:t>G3956</a:t>
            </a:r>
            <a:r>
              <a:rPr lang="en-US" b="1" dirty="0"/>
              <a:t> that is called</a:t>
            </a:r>
            <a:r>
              <a:rPr lang="en-US" b="1" baseline="30000" dirty="0"/>
              <a:t>G3004</a:t>
            </a:r>
            <a:r>
              <a:rPr lang="en-US" b="1" dirty="0"/>
              <a:t> God,</a:t>
            </a:r>
            <a:r>
              <a:rPr lang="en-US" b="1" baseline="30000" dirty="0"/>
              <a:t>G2316</a:t>
            </a:r>
            <a:r>
              <a:rPr lang="en-US" b="1" dirty="0"/>
              <a:t> or</a:t>
            </a:r>
            <a:r>
              <a:rPr lang="en-US" b="1" baseline="30000" dirty="0"/>
              <a:t>G2228</a:t>
            </a:r>
            <a:r>
              <a:rPr lang="en-US" b="1" dirty="0"/>
              <a:t> that is worshipped;</a:t>
            </a:r>
            <a:r>
              <a:rPr lang="en-US" b="1" baseline="30000" dirty="0"/>
              <a:t>G4574</a:t>
            </a:r>
            <a:r>
              <a:rPr lang="en-US" b="1" dirty="0"/>
              <a:t> so that</a:t>
            </a:r>
            <a:r>
              <a:rPr lang="en-US" b="1" baseline="30000" dirty="0"/>
              <a:t>G5620</a:t>
            </a:r>
            <a:r>
              <a:rPr lang="en-US" b="1" dirty="0"/>
              <a:t> he</a:t>
            </a:r>
            <a:r>
              <a:rPr lang="en-US" b="1" baseline="30000" dirty="0"/>
              <a:t>G846</a:t>
            </a:r>
            <a:r>
              <a:rPr lang="en-US" b="1" dirty="0"/>
              <a:t> as</a:t>
            </a:r>
            <a:r>
              <a:rPr lang="en-US" b="1" baseline="30000" dirty="0"/>
              <a:t>G5613</a:t>
            </a:r>
            <a:r>
              <a:rPr lang="en-US" b="1" dirty="0"/>
              <a:t> God</a:t>
            </a:r>
            <a:r>
              <a:rPr lang="en-US" b="1" baseline="30000" dirty="0"/>
              <a:t>G2316</a:t>
            </a:r>
            <a:r>
              <a:rPr lang="en-US" b="1" dirty="0"/>
              <a:t> sitteth</a:t>
            </a:r>
            <a:r>
              <a:rPr lang="en-US" b="1" baseline="30000" dirty="0"/>
              <a:t>G2523</a:t>
            </a:r>
            <a:r>
              <a:rPr lang="en-US" b="1" dirty="0"/>
              <a:t> in</a:t>
            </a:r>
            <a:r>
              <a:rPr lang="en-US" b="1" baseline="30000" dirty="0"/>
              <a:t>G1519</a:t>
            </a:r>
            <a:r>
              <a:rPr lang="en-US" b="1" dirty="0"/>
              <a:t> the</a:t>
            </a:r>
            <a:r>
              <a:rPr lang="en-US" b="1" baseline="30000" dirty="0"/>
              <a:t>G3588</a:t>
            </a:r>
            <a:r>
              <a:rPr lang="en-US" b="1" dirty="0"/>
              <a:t> temple</a:t>
            </a:r>
            <a:r>
              <a:rPr lang="en-US" b="1" baseline="30000" dirty="0"/>
              <a:t>G3485</a:t>
            </a:r>
            <a:r>
              <a:rPr lang="en-US" b="1" dirty="0"/>
              <a:t> of God,</a:t>
            </a:r>
            <a:r>
              <a:rPr lang="en-US" b="1" baseline="30000" dirty="0"/>
              <a:t>G2316</a:t>
            </a:r>
            <a:r>
              <a:rPr lang="en-US" b="1" dirty="0"/>
              <a:t> </a:t>
            </a:r>
            <a:r>
              <a:rPr lang="en-US" b="1" dirty="0">
                <a:solidFill>
                  <a:srgbClr val="C00000"/>
                </a:solidFill>
              </a:rPr>
              <a:t>shewings</a:t>
            </a:r>
            <a:r>
              <a:rPr lang="en-US" b="1" baseline="30000" dirty="0"/>
              <a:t>G584</a:t>
            </a:r>
            <a:r>
              <a:rPr lang="en-US" b="1" dirty="0"/>
              <a:t> himself</a:t>
            </a:r>
            <a:r>
              <a:rPr lang="en-US" b="1" baseline="30000" dirty="0"/>
              <a:t>G1438</a:t>
            </a:r>
            <a:r>
              <a:rPr lang="en-US" b="1" dirty="0"/>
              <a:t> that</a:t>
            </a:r>
            <a:r>
              <a:rPr lang="en-US" b="1" baseline="30000" dirty="0"/>
              <a:t>G3754</a:t>
            </a:r>
            <a:r>
              <a:rPr lang="en-US" b="1" dirty="0"/>
              <a:t> he is</a:t>
            </a:r>
            <a:r>
              <a:rPr lang="en-US" b="1" baseline="30000" dirty="0"/>
              <a:t>G2076</a:t>
            </a:r>
            <a:r>
              <a:rPr lang="en-US" b="1" dirty="0"/>
              <a:t> God.”</a:t>
            </a:r>
            <a:r>
              <a:rPr lang="en-US" b="1" baseline="30000" dirty="0"/>
              <a:t>G2316</a:t>
            </a:r>
            <a:r>
              <a:rPr lang="en-US" b="1" dirty="0"/>
              <a:t> </a:t>
            </a:r>
            <a:r>
              <a:rPr lang="en-US" dirty="0"/>
              <a:t> </a:t>
            </a:r>
          </a:p>
          <a:p>
            <a:pPr marL="0" indent="0">
              <a:buNone/>
            </a:pPr>
            <a:r>
              <a:rPr lang="en-US" dirty="0"/>
              <a:t>  </a:t>
            </a:r>
            <a:r>
              <a:rPr lang="en-US" sz="2400" b="1" dirty="0"/>
              <a:t>(2 Thessalonians 2:1-3 KJV)</a:t>
            </a:r>
          </a:p>
          <a:p>
            <a:endParaRPr lang="en-US" dirty="0"/>
          </a:p>
          <a:p>
            <a:endParaRPr lang="en-US" dirty="0"/>
          </a:p>
        </p:txBody>
      </p:sp>
    </p:spTree>
    <p:extLst>
      <p:ext uri="{BB962C8B-B14F-4D97-AF65-F5344CB8AC3E}">
        <p14:creationId xmlns:p14="http://schemas.microsoft.com/office/powerpoint/2010/main" val="2666976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FE0EB41B-E0AE-4FEB-9558-974760F339D2}"/>
              </a:ext>
            </a:extLst>
          </p:cNvPr>
          <p:cNvSpPr>
            <a:spLocks noGrp="1"/>
          </p:cNvSpPr>
          <p:nvPr>
            <p:ph idx="1"/>
          </p:nvPr>
        </p:nvSpPr>
        <p:spPr>
          <a:xfrm>
            <a:off x="838200" y="1825625"/>
            <a:ext cx="10515600" cy="4667250"/>
          </a:xfr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a:normAutofit lnSpcReduction="10000"/>
          </a:bodyPr>
          <a:lstStyle/>
          <a:p>
            <a:pPr marL="0" indent="0">
              <a:buNone/>
            </a:pPr>
            <a:endParaRPr lang="en-US" dirty="0"/>
          </a:p>
          <a:p>
            <a:r>
              <a:rPr lang="en-US" b="1" dirty="0">
                <a:solidFill>
                  <a:schemeClr val="tx1"/>
                </a:solidFill>
              </a:rPr>
              <a:t>Who</a:t>
            </a:r>
            <a:r>
              <a:rPr lang="en-US" dirty="0"/>
              <a:t> </a:t>
            </a:r>
            <a:r>
              <a:rPr lang="en-US" b="1" dirty="0" err="1">
                <a:solidFill>
                  <a:srgbClr val="0070C0"/>
                </a:solidFill>
              </a:rPr>
              <a:t>opposeth</a:t>
            </a:r>
            <a:r>
              <a:rPr lang="en-US" dirty="0"/>
              <a:t> </a:t>
            </a:r>
            <a:r>
              <a:rPr lang="en-US" b="1" dirty="0">
                <a:solidFill>
                  <a:schemeClr val="tx1"/>
                </a:solidFill>
              </a:rPr>
              <a:t>and </a:t>
            </a:r>
            <a:r>
              <a:rPr lang="en-US" b="1" dirty="0" err="1">
                <a:solidFill>
                  <a:schemeClr val="tx1"/>
                </a:solidFill>
              </a:rPr>
              <a:t>exalteth</a:t>
            </a:r>
            <a:r>
              <a:rPr lang="en-US" b="1" dirty="0">
                <a:solidFill>
                  <a:schemeClr val="tx1"/>
                </a:solidFill>
              </a:rPr>
              <a:t> himself above all that is called God, or that is worshipped; so that he as God </a:t>
            </a:r>
            <a:r>
              <a:rPr lang="en-US" b="1" dirty="0" err="1">
                <a:solidFill>
                  <a:schemeClr val="tx1"/>
                </a:solidFill>
              </a:rPr>
              <a:t>sitteth</a:t>
            </a:r>
            <a:r>
              <a:rPr lang="en-US" b="1" dirty="0">
                <a:solidFill>
                  <a:schemeClr val="tx1"/>
                </a:solidFill>
              </a:rPr>
              <a:t> in the temple of God, **</a:t>
            </a:r>
            <a:r>
              <a:rPr lang="en-US" b="1" dirty="0">
                <a:solidFill>
                  <a:srgbClr val="C00000"/>
                </a:solidFill>
              </a:rPr>
              <a:t>shewing himself that he is God</a:t>
            </a:r>
            <a:r>
              <a:rPr lang="en-US" sz="2000" b="1" dirty="0">
                <a:solidFill>
                  <a:schemeClr val="tx1"/>
                </a:solidFill>
              </a:rPr>
              <a:t>.  (2 Thessalonians 2:4 KJV)</a:t>
            </a:r>
          </a:p>
          <a:p>
            <a:r>
              <a:rPr lang="en-US" b="1" dirty="0">
                <a:solidFill>
                  <a:srgbClr val="C00000"/>
                </a:solidFill>
              </a:rPr>
              <a:t>Remember ye not, that, when I was yet with you, I told you these things?  </a:t>
            </a:r>
            <a:r>
              <a:rPr lang="en-US" sz="2000" b="1" dirty="0">
                <a:solidFill>
                  <a:schemeClr val="tx1"/>
                </a:solidFill>
              </a:rPr>
              <a:t>(2 Thessalonians 2:5 KJV)</a:t>
            </a:r>
          </a:p>
          <a:p>
            <a:pPr marL="0" indent="0">
              <a:buNone/>
            </a:pPr>
            <a:r>
              <a:rPr lang="en-US" dirty="0">
                <a:solidFill>
                  <a:schemeClr val="tx1"/>
                </a:solidFill>
              </a:rPr>
              <a:t>From G473 and G2749; </a:t>
            </a:r>
            <a:r>
              <a:rPr lang="en-US" b="1" dirty="0">
                <a:solidFill>
                  <a:schemeClr val="accent1"/>
                </a:solidFill>
              </a:rPr>
              <a:t>to</a:t>
            </a:r>
            <a:r>
              <a:rPr lang="en-US" dirty="0"/>
              <a:t> </a:t>
            </a:r>
            <a:r>
              <a:rPr lang="en-US" b="1" i="1" u="sng" dirty="0">
                <a:solidFill>
                  <a:srgbClr val="0070C0"/>
                </a:solidFill>
              </a:rPr>
              <a:t>lie opposite</a:t>
            </a:r>
            <a:r>
              <a:rPr lang="en-US" b="1" u="sng" dirty="0">
                <a:solidFill>
                  <a:srgbClr val="0070C0"/>
                </a:solidFill>
              </a:rPr>
              <a:t>, that is, </a:t>
            </a:r>
            <a:r>
              <a:rPr lang="en-US" b="1" i="1" u="sng" dirty="0">
                <a:solidFill>
                  <a:srgbClr val="0070C0"/>
                </a:solidFill>
              </a:rPr>
              <a:t>be adverse</a:t>
            </a:r>
            <a:r>
              <a:rPr lang="en-US" b="1" u="sng" dirty="0">
                <a:solidFill>
                  <a:srgbClr val="0070C0"/>
                </a:solidFill>
              </a:rPr>
              <a:t> (figuratively </a:t>
            </a:r>
            <a:r>
              <a:rPr lang="en-US" b="1" i="1" u="sng" dirty="0">
                <a:solidFill>
                  <a:srgbClr val="0070C0"/>
                </a:solidFill>
              </a:rPr>
              <a:t>repugnant</a:t>
            </a:r>
            <a:r>
              <a:rPr lang="en-US" b="1" u="sng" dirty="0">
                <a:solidFill>
                  <a:srgbClr val="0070C0"/>
                </a:solidFill>
              </a:rPr>
              <a:t>) to: - adversary, be contrary, oppose.</a:t>
            </a:r>
          </a:p>
          <a:p>
            <a:pPr marL="0" indent="0">
              <a:buNone/>
            </a:pPr>
            <a:endParaRPr lang="en-US" dirty="0"/>
          </a:p>
          <a:p>
            <a:pPr marL="0" indent="0">
              <a:buNone/>
            </a:pPr>
            <a:r>
              <a:rPr lang="en-US" b="1" dirty="0">
                <a:solidFill>
                  <a:schemeClr val="tx1"/>
                </a:solidFill>
              </a:rPr>
              <a:t>From G575 and G1166** </a:t>
            </a:r>
            <a:r>
              <a:rPr lang="en-US" b="1" u="sng" dirty="0">
                <a:solidFill>
                  <a:srgbClr val="C00000"/>
                </a:solidFill>
              </a:rPr>
              <a:t>to </a:t>
            </a:r>
            <a:r>
              <a:rPr lang="en-US" b="1" i="1" u="sng" dirty="0">
                <a:solidFill>
                  <a:srgbClr val="C00000"/>
                </a:solidFill>
              </a:rPr>
              <a:t>show off</a:t>
            </a:r>
            <a:r>
              <a:rPr lang="en-US" b="1" u="sng" dirty="0">
                <a:solidFill>
                  <a:srgbClr val="C00000"/>
                </a:solidFill>
              </a:rPr>
              <a:t>, that is, </a:t>
            </a:r>
            <a:r>
              <a:rPr lang="en-US" b="1" i="1" u="sng" dirty="0">
                <a:solidFill>
                  <a:srgbClr val="C00000"/>
                </a:solidFill>
              </a:rPr>
              <a:t>exhibit</a:t>
            </a:r>
            <a:r>
              <a:rPr lang="en-US" b="1" u="sng" dirty="0">
                <a:solidFill>
                  <a:srgbClr val="C00000"/>
                </a:solidFill>
              </a:rPr>
              <a:t>; figuratively to </a:t>
            </a:r>
            <a:r>
              <a:rPr lang="en-US" b="1" i="1" u="sng" dirty="0">
                <a:solidFill>
                  <a:srgbClr val="C00000"/>
                </a:solidFill>
              </a:rPr>
              <a:t>demonstrate</a:t>
            </a:r>
            <a:r>
              <a:rPr lang="en-US" b="1" u="sng" dirty="0">
                <a:solidFill>
                  <a:srgbClr val="C00000"/>
                </a:solidFill>
              </a:rPr>
              <a:t>, that is, </a:t>
            </a:r>
            <a:r>
              <a:rPr lang="en-US" b="1" i="1" u="sng" dirty="0">
                <a:solidFill>
                  <a:srgbClr val="C00000"/>
                </a:solidFill>
              </a:rPr>
              <a:t>accredit:</a:t>
            </a:r>
            <a:r>
              <a:rPr lang="en-US" b="1" u="sng" dirty="0">
                <a:solidFill>
                  <a:srgbClr val="C00000"/>
                </a:solidFill>
              </a:rPr>
              <a:t> - (</a:t>
            </a:r>
            <a:r>
              <a:rPr lang="en-US" b="1" u="sng" dirty="0" err="1">
                <a:solidFill>
                  <a:srgbClr val="C00000"/>
                </a:solidFill>
              </a:rPr>
              <a:t>ap</a:t>
            </a:r>
            <a:r>
              <a:rPr lang="en-US" b="1" u="sng" dirty="0">
                <a:solidFill>
                  <a:srgbClr val="C00000"/>
                </a:solidFill>
              </a:rPr>
              <a:t>-) prove, set forth, shew.</a:t>
            </a:r>
          </a:p>
          <a:p>
            <a:pPr marL="0" indent="0">
              <a:buNone/>
            </a:pPr>
            <a:endParaRPr lang="en-US" b="1" u="sng" dirty="0">
              <a:solidFill>
                <a:srgbClr val="0070C0"/>
              </a:solidFill>
            </a:endParaRPr>
          </a:p>
          <a:p>
            <a:pPr marL="0" indent="0">
              <a:buNone/>
            </a:pPr>
            <a:endParaRPr lang="en-US" b="1" u="sng" dirty="0">
              <a:solidFill>
                <a:srgbClr val="0070C0"/>
              </a:solidFill>
            </a:endParaRPr>
          </a:p>
          <a:p>
            <a:endParaRPr lang="en-US" dirty="0"/>
          </a:p>
          <a:p>
            <a:endParaRPr lang="en-US" dirty="0"/>
          </a:p>
        </p:txBody>
      </p:sp>
      <p:sp>
        <p:nvSpPr>
          <p:cNvPr id="2" name="Title 1">
            <a:extLst>
              <a:ext uri="{FF2B5EF4-FFF2-40B4-BE49-F238E27FC236}">
                <a16:creationId xmlns:a16="http://schemas.microsoft.com/office/drawing/2014/main" xmlns="" id="{7452EB79-3B09-4F5A-A32D-E82616E70728}"/>
              </a:ext>
            </a:extLst>
          </p:cNvPr>
          <p:cNvSpPr>
            <a:spLocks noGrp="1"/>
          </p:cNvSpPr>
          <p:nvPr>
            <p:ph type="title"/>
          </p:nvPr>
        </p:nvSpPr>
        <p:spPr>
          <a:xfrm>
            <a:off x="290145" y="365125"/>
            <a:ext cx="11403623" cy="1325563"/>
          </a:xfrm>
          <a:effectLst>
            <a:outerShdw blurRad="50800" dist="38100" dir="16200000"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a:normAutofit/>
          </a:bodyPr>
          <a:lstStyle/>
          <a:p>
            <a:r>
              <a:rPr lang="en-US" sz="4000" b="1" dirty="0"/>
              <a:t>Could The Man Of Sin Claim To Be The Holy Spirit?</a:t>
            </a:r>
          </a:p>
        </p:txBody>
      </p:sp>
    </p:spTree>
    <p:extLst>
      <p:ext uri="{BB962C8B-B14F-4D97-AF65-F5344CB8AC3E}">
        <p14:creationId xmlns:p14="http://schemas.microsoft.com/office/powerpoint/2010/main" val="2275085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Content Placeholder 6" descr="A close up of a lion&#10;&#10;Description generated with very high confidence">
            <a:extLst>
              <a:ext uri="{FF2B5EF4-FFF2-40B4-BE49-F238E27FC236}">
                <a16:creationId xmlns:a16="http://schemas.microsoft.com/office/drawing/2014/main" xmlns="" id="{82135F09-03F3-493B-A186-3D28E48B95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3822" y="975392"/>
            <a:ext cx="6553545" cy="4915158"/>
          </a:xfrm>
          <a:prstGeom prst="rect">
            <a:avLst/>
          </a:prstGeom>
          <a:ln>
            <a:noFill/>
          </a:ln>
          <a:effectLst>
            <a:softEdge rad="112500"/>
          </a:effectLst>
        </p:spPr>
      </p:pic>
      <p:sp>
        <p:nvSpPr>
          <p:cNvPr id="15" name="Rectangle 14">
            <a:extLst>
              <a:ext uri="{FF2B5EF4-FFF2-40B4-BE49-F238E27FC236}">
                <a16:creationId xmlns:a16="http://schemas.microsoft.com/office/drawing/2014/main" xmlns="" id="{AB45A142-4255-493C-8284-5D566C121B1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36884" y="321177"/>
            <a:ext cx="4332307" cy="6179552"/>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xmlns="" id="{38FB9660-F42F-4313-BBC4-47C007FE484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1126" y="3910267"/>
            <a:ext cx="2586790"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xmlns="" id="{F38DE87D-E48C-46BE-91B4-ECE5842AE8CE}"/>
              </a:ext>
            </a:extLst>
          </p:cNvPr>
          <p:cNvSpPr>
            <a:spLocks noGrp="1"/>
          </p:cNvSpPr>
          <p:nvPr>
            <p:ph type="title"/>
          </p:nvPr>
        </p:nvSpPr>
        <p:spPr>
          <a:xfrm>
            <a:off x="674236" y="914400"/>
            <a:ext cx="3897763" cy="2887579"/>
          </a:xfrm>
        </p:spPr>
        <p:txBody>
          <a:bodyPr vert="horz" lIns="91440" tIns="45720" rIns="91440" bIns="45720" rtlCol="0" anchor="b">
            <a:normAutofit/>
          </a:bodyPr>
          <a:lstStyle/>
          <a:p>
            <a:pPr algn="ctr"/>
            <a:r>
              <a:rPr lang="en-US" sz="4800" kern="1200">
                <a:solidFill>
                  <a:schemeClr val="bg1"/>
                </a:solidFill>
                <a:latin typeface="+mj-lt"/>
                <a:ea typeface="+mj-ea"/>
                <a:cs typeface="+mj-cs"/>
              </a:rPr>
              <a:t>Daniel 9:20-27</a:t>
            </a:r>
          </a:p>
        </p:txBody>
      </p:sp>
    </p:spTree>
    <p:extLst>
      <p:ext uri="{BB962C8B-B14F-4D97-AF65-F5344CB8AC3E}">
        <p14:creationId xmlns:p14="http://schemas.microsoft.com/office/powerpoint/2010/main" val="3527255102"/>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3732094-5E75-4ACF-B222-3675FB69395A}"/>
              </a:ext>
            </a:extLst>
          </p:cNvPr>
          <p:cNvSpPr>
            <a:spLocks noGrp="1"/>
          </p:cNvSpPr>
          <p:nvPr>
            <p:ph idx="1"/>
          </p:nvPr>
        </p:nvSpPr>
        <p:spPr>
          <a:xfrm>
            <a:off x="838200" y="2057399"/>
            <a:ext cx="10515600" cy="41195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effectLst>
            <a:innerShdw blurRad="63500" dist="50800" dir="13500000">
              <a:prstClr val="black">
                <a:alpha val="50000"/>
              </a:prstClr>
            </a:innerShdw>
          </a:effectLst>
        </p:spPr>
        <p:txBody>
          <a:bodyPr/>
          <a:lstStyle/>
          <a:p>
            <a:pPr>
              <a:buFont typeface="Wingdings" panose="05000000000000000000" pitchFamily="2" charset="2"/>
              <a:buChar char="q"/>
            </a:pPr>
            <a:r>
              <a:rPr lang="en-US" dirty="0"/>
              <a:t>Paul warns Thessalonians what is mentioned in Matthew 24:22-24</a:t>
            </a:r>
          </a:p>
          <a:p>
            <a:pPr>
              <a:buFont typeface="Wingdings" panose="05000000000000000000" pitchFamily="2" charset="2"/>
              <a:buChar char="q"/>
            </a:pPr>
            <a:r>
              <a:rPr lang="en-US" dirty="0"/>
              <a:t>   We also see the context in verses 8-22 of the same chapter</a:t>
            </a:r>
          </a:p>
          <a:p>
            <a:pPr>
              <a:buFont typeface="Wingdings" panose="05000000000000000000" pitchFamily="2" charset="2"/>
              <a:buChar char="Ø"/>
            </a:pPr>
            <a:r>
              <a:rPr lang="en-US" dirty="0"/>
              <a:t>       This ties us to 2 Thessalonians 2:1-5 (he read Daniel 9:27; which is why we read in Matthew 24:15  “… therefore when you see the ‘abomination of desolation’ spoken by the prophet Daniel standing in the (whoever reads let him understand).</a:t>
            </a:r>
          </a:p>
          <a:p>
            <a:pPr>
              <a:buFont typeface="Wingdings" panose="05000000000000000000" pitchFamily="2" charset="2"/>
              <a:buChar char="Ø"/>
            </a:pPr>
            <a:r>
              <a:rPr lang="en-US" dirty="0"/>
              <a:t>       Daniel 9:24-26  </a:t>
            </a:r>
          </a:p>
          <a:p>
            <a:pPr marL="0" indent="0">
              <a:buNone/>
            </a:pPr>
            <a:r>
              <a:rPr lang="en-US" dirty="0"/>
              <a:t> </a:t>
            </a:r>
          </a:p>
          <a:p>
            <a:pPr marL="0" indent="0">
              <a:buNone/>
            </a:pPr>
            <a:endParaRPr lang="en-US" dirty="0"/>
          </a:p>
        </p:txBody>
      </p:sp>
      <p:sp>
        <p:nvSpPr>
          <p:cNvPr id="2" name="Title 1">
            <a:extLst>
              <a:ext uri="{FF2B5EF4-FFF2-40B4-BE49-F238E27FC236}">
                <a16:creationId xmlns:a16="http://schemas.microsoft.com/office/drawing/2014/main" xmlns="" id="{200B678E-2C26-4703-851C-3DE10719BD3D}"/>
              </a:ext>
            </a:extLst>
          </p:cNvPr>
          <p:cNvSpPr>
            <a:spLocks noGrp="1"/>
          </p:cNvSpPr>
          <p:nvPr>
            <p:ph type="title"/>
          </p:nvPr>
        </p:nvSpPr>
        <p:spPr>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27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latin typeface="Arial Rounded MT Bold" panose="020F0704030504030204" pitchFamily="34" charset="0"/>
              </a:rPr>
              <a:t>Conclusion</a:t>
            </a:r>
          </a:p>
        </p:txBody>
      </p:sp>
    </p:spTree>
    <p:extLst>
      <p:ext uri="{BB962C8B-B14F-4D97-AF65-F5344CB8AC3E}">
        <p14:creationId xmlns:p14="http://schemas.microsoft.com/office/powerpoint/2010/main" val="633866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BCD626-AE2D-4CD7-A7CF-DA5E24848337}"/>
              </a:ext>
            </a:extLst>
          </p:cNvPr>
          <p:cNvSpPr>
            <a:spLocks noGrp="1"/>
          </p:cNvSpPr>
          <p:nvPr>
            <p:ph type="title"/>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solidFill>
                  <a:srgbClr val="FF0000"/>
                </a:solidFill>
              </a:rPr>
              <a:t>Breakdown of Daniel 9:24-26</a:t>
            </a:r>
            <a:br>
              <a:rPr lang="en-US" b="1" dirty="0">
                <a:solidFill>
                  <a:srgbClr val="FF0000"/>
                </a:solidFill>
              </a:rPr>
            </a:br>
            <a:r>
              <a:rPr lang="en-US" sz="2000" b="1" dirty="0"/>
              <a:t>(conclusion continued)</a:t>
            </a:r>
          </a:p>
        </p:txBody>
      </p:sp>
      <p:sp>
        <p:nvSpPr>
          <p:cNvPr id="3" name="Content Placeholder 2">
            <a:extLst>
              <a:ext uri="{FF2B5EF4-FFF2-40B4-BE49-F238E27FC236}">
                <a16:creationId xmlns:a16="http://schemas.microsoft.com/office/drawing/2014/main" xmlns="" id="{13E105E3-B841-4BFF-A3C9-5AC1AE0561B3}"/>
              </a:ext>
            </a:extLst>
          </p:cNvPr>
          <p:cNvSpPr>
            <a:spLocks noGrp="1"/>
          </p:cNvSpPr>
          <p:nvPr>
            <p:ph idx="1"/>
          </p:nvPr>
        </p:nvSpPr>
        <p:spPr>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marL="0" indent="0">
              <a:buNone/>
            </a:pPr>
            <a:r>
              <a:rPr lang="en-US" dirty="0"/>
              <a:t> </a:t>
            </a:r>
            <a:r>
              <a:rPr lang="en-US" b="1" dirty="0"/>
              <a:t>“Seventy weeks are decreed as to your people and as to your holy city, to</a:t>
            </a:r>
            <a:r>
              <a:rPr lang="en-US" dirty="0"/>
              <a:t> </a:t>
            </a:r>
            <a:r>
              <a:rPr lang="en-US" b="1" i="1" u="sng" dirty="0">
                <a:solidFill>
                  <a:srgbClr val="C00000"/>
                </a:solidFill>
              </a:rPr>
              <a:t>finish the transgression </a:t>
            </a:r>
            <a:r>
              <a:rPr lang="en-US" b="1" dirty="0"/>
              <a:t>and</a:t>
            </a:r>
            <a:r>
              <a:rPr lang="en-US" dirty="0"/>
              <a:t> </a:t>
            </a:r>
            <a:r>
              <a:rPr lang="en-US" b="1" i="1" u="sng" dirty="0">
                <a:solidFill>
                  <a:srgbClr val="C00000"/>
                </a:solidFill>
              </a:rPr>
              <a:t>to make an end of sins</a:t>
            </a:r>
            <a:r>
              <a:rPr lang="en-US" dirty="0"/>
              <a:t>, </a:t>
            </a:r>
            <a:r>
              <a:rPr lang="en-US" b="1" dirty="0"/>
              <a:t>and</a:t>
            </a:r>
            <a:r>
              <a:rPr lang="en-US" dirty="0"/>
              <a:t> </a:t>
            </a:r>
            <a:r>
              <a:rPr lang="en-US" b="1" i="1" u="sng" dirty="0">
                <a:solidFill>
                  <a:srgbClr val="C00000"/>
                </a:solidFill>
              </a:rPr>
              <a:t>to make atonement for iniquity</a:t>
            </a:r>
            <a:r>
              <a:rPr lang="en-US" dirty="0"/>
              <a:t>, and </a:t>
            </a:r>
            <a:r>
              <a:rPr lang="en-US" b="1" u="sng" dirty="0">
                <a:solidFill>
                  <a:srgbClr val="00B0F0"/>
                </a:solidFill>
              </a:rPr>
              <a:t>to bring in everlasting righteousness</a:t>
            </a:r>
            <a:r>
              <a:rPr lang="en-US" dirty="0"/>
              <a:t>, and </a:t>
            </a:r>
            <a:r>
              <a:rPr lang="en-US" b="1" u="sng" dirty="0">
                <a:solidFill>
                  <a:srgbClr val="00B0F0"/>
                </a:solidFill>
              </a:rPr>
              <a:t>to seal up the vision and prophecy</a:t>
            </a:r>
            <a:r>
              <a:rPr lang="en-US" dirty="0"/>
              <a:t>, and </a:t>
            </a:r>
            <a:r>
              <a:rPr lang="en-US" b="1" u="sng" dirty="0">
                <a:solidFill>
                  <a:srgbClr val="00B0F0"/>
                </a:solidFill>
              </a:rPr>
              <a:t>to anoint the Most Holy</a:t>
            </a:r>
            <a:r>
              <a:rPr lang="en-US" b="1" dirty="0">
                <a:solidFill>
                  <a:srgbClr val="00B0F0"/>
                </a:solidFill>
              </a:rPr>
              <a:t>.</a:t>
            </a:r>
            <a:r>
              <a:rPr lang="en-US" dirty="0"/>
              <a:t>  (Daniel 9:24a MKJV)</a:t>
            </a:r>
          </a:p>
          <a:p>
            <a:pPr marL="514350" indent="-514350">
              <a:buAutoNum type="alphaLcParenR"/>
            </a:pPr>
            <a:r>
              <a:rPr lang="en-US" u="sng" dirty="0">
                <a:solidFill>
                  <a:srgbClr val="C00000"/>
                </a:solidFill>
              </a:rPr>
              <a:t>These three things </a:t>
            </a:r>
            <a:r>
              <a:rPr lang="en-US" dirty="0"/>
              <a:t>deal with sin. They also deal  Daniels people and the holy city (Jerusalem).</a:t>
            </a:r>
          </a:p>
          <a:p>
            <a:pPr marL="0" indent="0">
              <a:buNone/>
            </a:pPr>
            <a:r>
              <a:rPr lang="en-US" dirty="0">
                <a:solidFill>
                  <a:srgbClr val="00B0F0"/>
                </a:solidFill>
              </a:rPr>
              <a:t>b)   </a:t>
            </a:r>
            <a:r>
              <a:rPr lang="en-US" u="sng" dirty="0">
                <a:solidFill>
                  <a:srgbClr val="00B0F0"/>
                </a:solidFill>
              </a:rPr>
              <a:t>These three things </a:t>
            </a:r>
            <a:r>
              <a:rPr lang="en-US" u="sng" dirty="0"/>
              <a:t> </a:t>
            </a:r>
            <a:r>
              <a:rPr lang="en-US" dirty="0"/>
              <a:t>deal are fulfilled when Christ returns.</a:t>
            </a:r>
            <a:endParaRPr lang="en-US" dirty="0">
              <a:solidFill>
                <a:srgbClr val="00B0F0"/>
              </a:solidFill>
            </a:endParaRPr>
          </a:p>
          <a:p>
            <a:pPr marL="514350" indent="-514350">
              <a:buFont typeface="+mj-lt"/>
              <a:buAutoNum type="arabicPeriod"/>
            </a:pPr>
            <a:endParaRPr lang="en-US" dirty="0"/>
          </a:p>
          <a:p>
            <a:pPr marL="0" indent="0">
              <a:buNone/>
            </a:pPr>
            <a:endParaRPr lang="en-US" dirty="0"/>
          </a:p>
          <a:p>
            <a:endParaRPr lang="en-US" dirty="0"/>
          </a:p>
        </p:txBody>
      </p:sp>
    </p:spTree>
    <p:extLst>
      <p:ext uri="{BB962C8B-B14F-4D97-AF65-F5344CB8AC3E}">
        <p14:creationId xmlns:p14="http://schemas.microsoft.com/office/powerpoint/2010/main" val="658562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BCD626-AE2D-4CD7-A7CF-DA5E24848337}"/>
              </a:ext>
            </a:extLst>
          </p:cNvPr>
          <p:cNvSpPr>
            <a:spLocks noGrp="1"/>
          </p:cNvSpPr>
          <p:nvPr>
            <p:ph type="title"/>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b="1" dirty="0">
                <a:solidFill>
                  <a:srgbClr val="FF0000"/>
                </a:solidFill>
              </a:rPr>
              <a:t>Breakdown of Daniel 9:27</a:t>
            </a:r>
            <a:br>
              <a:rPr lang="en-US" b="1" dirty="0">
                <a:solidFill>
                  <a:srgbClr val="FF0000"/>
                </a:solidFill>
              </a:rPr>
            </a:br>
            <a:r>
              <a:rPr lang="en-US" sz="2000" b="1" dirty="0"/>
              <a:t>(conclusion continued)</a:t>
            </a:r>
          </a:p>
        </p:txBody>
      </p:sp>
      <p:sp>
        <p:nvSpPr>
          <p:cNvPr id="3" name="Content Placeholder 2">
            <a:extLst>
              <a:ext uri="{FF2B5EF4-FFF2-40B4-BE49-F238E27FC236}">
                <a16:creationId xmlns:a16="http://schemas.microsoft.com/office/drawing/2014/main" xmlns="" id="{13E105E3-B841-4BFF-A3C9-5AC1AE0561B3}"/>
              </a:ext>
            </a:extLst>
          </p:cNvPr>
          <p:cNvSpPr>
            <a:spLocks noGrp="1"/>
          </p:cNvSpPr>
          <p:nvPr>
            <p:ph idx="1"/>
          </p:nvPr>
        </p:nvSpPr>
        <p:spPr>
          <a:xfrm>
            <a:off x="838200" y="1860794"/>
            <a:ext cx="10515600" cy="4351338"/>
          </a:xfrm>
          <a:solidFill>
            <a:schemeClr val="bg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pPr marL="0" indent="0">
              <a:buNone/>
            </a:pPr>
            <a:r>
              <a:rPr lang="en-US" dirty="0"/>
              <a:t> “And he shall </a:t>
            </a:r>
            <a:r>
              <a:rPr lang="en-US" dirty="0">
                <a:solidFill>
                  <a:srgbClr val="C00000"/>
                </a:solidFill>
              </a:rPr>
              <a:t>confirm a covenant </a:t>
            </a:r>
            <a:r>
              <a:rPr lang="en-US" dirty="0"/>
              <a:t>with many for one week.  And in the midst of the week (Wednesday) he shall cause the sacrifice and the offering to cease; </a:t>
            </a:r>
            <a:r>
              <a:rPr lang="en-US" dirty="0">
                <a:solidFill>
                  <a:srgbClr val="FF0000"/>
                </a:solidFill>
              </a:rPr>
              <a:t>{This is speaking of Christ being scarified and, therefore sacrificial system no longer needed} </a:t>
            </a:r>
            <a:r>
              <a:rPr lang="en-US" dirty="0"/>
              <a:t>(Daniel 9:27a).</a:t>
            </a:r>
          </a:p>
          <a:p>
            <a:pPr marL="0" indent="0">
              <a:buNone/>
            </a:pPr>
            <a:r>
              <a:rPr lang="en-US" dirty="0"/>
              <a:t>and upon the wing of abominations shall come one who makes desolate</a:t>
            </a:r>
            <a:r>
              <a:rPr lang="en-US" b="1" dirty="0">
                <a:solidFill>
                  <a:srgbClr val="C00000"/>
                </a:solidFill>
              </a:rPr>
              <a:t> </a:t>
            </a:r>
            <a:r>
              <a:rPr lang="en-US" dirty="0"/>
              <a:t>even until the consummation (complete destruction).  And the fully determined end which is decreed shall be poured out upon the desolator.  (Daniel 9:27b).</a:t>
            </a:r>
          </a:p>
          <a:p>
            <a:pPr marL="0" indent="0">
              <a:buNone/>
            </a:pPr>
            <a:r>
              <a:rPr lang="en-US" sz="2400" b="1" dirty="0">
                <a:solidFill>
                  <a:srgbClr val="C00000"/>
                </a:solidFill>
              </a:rPr>
              <a:t>       {This is speaking of the man of sin mentioned in 2 Thessalonians 2:1-8} </a:t>
            </a:r>
          </a:p>
          <a:p>
            <a:pPr marL="0" indent="0">
              <a:buNone/>
            </a:pPr>
            <a:endParaRPr lang="en-US" dirty="0"/>
          </a:p>
          <a:p>
            <a:endParaRPr lang="en-US" dirty="0"/>
          </a:p>
        </p:txBody>
      </p:sp>
    </p:spTree>
    <p:extLst>
      <p:ext uri="{BB962C8B-B14F-4D97-AF65-F5344CB8AC3E}">
        <p14:creationId xmlns:p14="http://schemas.microsoft.com/office/powerpoint/2010/main" val="1264562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a:extLst>
              <a:ext uri="{FF2B5EF4-FFF2-40B4-BE49-F238E27FC236}">
                <a16:creationId xmlns:a16="http://schemas.microsoft.com/office/drawing/2014/main" xmlns="" id="{CD07069E-4ADA-43EA-82A6-BAAF2BDABBBF}"/>
              </a:ext>
            </a:extLst>
          </p:cNvPr>
          <p:cNvPicPr>
            <a:picLocks noChangeAspect="1"/>
          </p:cNvPicPr>
          <p:nvPr/>
        </p:nvPicPr>
        <p:blipFill rotWithShape="1">
          <a:blip r:embed="rId2">
            <a:extLst>
              <a:ext uri="{28A0092B-C50C-407E-A947-70E740481C1C}">
                <a14:useLocalDpi xmlns:a14="http://schemas.microsoft.com/office/drawing/2010/main" val="0"/>
              </a:ext>
            </a:extLst>
          </a:blip>
          <a:srcRect b="16357"/>
          <a:stretch/>
        </p:blipFill>
        <p:spPr>
          <a:xfrm>
            <a:off x="-1" y="10"/>
            <a:ext cx="12192000" cy="6857990"/>
          </a:xfrm>
          <a:prstGeom prst="rect">
            <a:avLst/>
          </a:prstGeom>
        </p:spPr>
      </p:pic>
      <p:sp>
        <p:nvSpPr>
          <p:cNvPr id="13" name="Freeform 5">
            <a:extLst>
              <a:ext uri="{FF2B5EF4-FFF2-40B4-BE49-F238E27FC236}">
                <a16:creationId xmlns:a16="http://schemas.microsoft.com/office/drawing/2014/main" xmlns="" id="{3CD9DF72-87A3-404E-A828-84CBF11A830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cxnSp>
        <p:nvCxnSpPr>
          <p:cNvPr id="15" name="Straight Connector 14">
            <a:extLst>
              <a:ext uri="{FF2B5EF4-FFF2-40B4-BE49-F238E27FC236}">
                <a16:creationId xmlns:a16="http://schemas.microsoft.com/office/drawing/2014/main" xmlns="" id="{20E3A342-4D61-4E3F-AF90-1AB42AEB96C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4415697A-AE09-4580-8B3C-71FE22AE7F76}"/>
              </a:ext>
            </a:extLst>
          </p:cNvPr>
          <p:cNvSpPr>
            <a:spLocks noGrp="1"/>
          </p:cNvSpPr>
          <p:nvPr>
            <p:ph type="title"/>
          </p:nvPr>
        </p:nvSpPr>
        <p:spPr>
          <a:xfrm>
            <a:off x="709448" y="1913950"/>
            <a:ext cx="4204137" cy="1342754"/>
          </a:xfr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sz="3600" dirty="0"/>
              <a:t>The man of sin comes with Satan backing and supporting him</a:t>
            </a:r>
          </a:p>
        </p:txBody>
      </p:sp>
      <p:pic>
        <p:nvPicPr>
          <p:cNvPr id="11" name="Content Placeholder 10" descr="A group of people standing in a room&#10;&#10;Description generated with very high confidence">
            <a:extLst>
              <a:ext uri="{FF2B5EF4-FFF2-40B4-BE49-F238E27FC236}">
                <a16:creationId xmlns:a16="http://schemas.microsoft.com/office/drawing/2014/main" xmlns="" id="{5AE9E716-5EE8-4F9D-8C78-3867C2477EF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4566" y="3417575"/>
            <a:ext cx="4533900" cy="2900855"/>
          </a:xfrm>
          <a:ln w="57150">
            <a:solidFill>
              <a:schemeClr val="tx1"/>
            </a:solidFill>
          </a:ln>
        </p:spPr>
      </p:pic>
      <p:sp>
        <p:nvSpPr>
          <p:cNvPr id="12" name="Rectangle 11">
            <a:extLst>
              <a:ext uri="{FF2B5EF4-FFF2-40B4-BE49-F238E27FC236}">
                <a16:creationId xmlns:a16="http://schemas.microsoft.com/office/drawing/2014/main" xmlns="" id="{729CFB0B-4959-4FBC-8655-2E15BF83B2AE}"/>
              </a:ext>
            </a:extLst>
          </p:cNvPr>
          <p:cNvSpPr/>
          <p:nvPr/>
        </p:nvSpPr>
        <p:spPr>
          <a:xfrm>
            <a:off x="8818685" y="1169376"/>
            <a:ext cx="3253153" cy="39213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In Our Near Future is the man of sin.  He will be the one who performs lying wonders (2 Thessalonians 2:6-15)</a:t>
            </a:r>
          </a:p>
        </p:txBody>
      </p:sp>
      <p:sp>
        <p:nvSpPr>
          <p:cNvPr id="14" name="Rectangle 13">
            <a:extLst>
              <a:ext uri="{FF2B5EF4-FFF2-40B4-BE49-F238E27FC236}">
                <a16:creationId xmlns:a16="http://schemas.microsoft.com/office/drawing/2014/main" xmlns="" id="{596039A6-E2DE-4CA8-BA4A-CF088453E344}"/>
              </a:ext>
            </a:extLst>
          </p:cNvPr>
          <p:cNvSpPr/>
          <p:nvPr/>
        </p:nvSpPr>
        <p:spPr>
          <a:xfrm>
            <a:off x="544565" y="3666391"/>
            <a:ext cx="2761343" cy="1151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He will come “showing himself  that he IS GOD</a:t>
            </a:r>
          </a:p>
          <a:p>
            <a:pPr algn="ctr"/>
            <a:r>
              <a:rPr lang="en-US" dirty="0"/>
              <a:t> (2 Thessalonians 2:4)</a:t>
            </a:r>
          </a:p>
        </p:txBody>
      </p:sp>
    </p:spTree>
    <p:extLst>
      <p:ext uri="{BB962C8B-B14F-4D97-AF65-F5344CB8AC3E}">
        <p14:creationId xmlns:p14="http://schemas.microsoft.com/office/powerpoint/2010/main" val="281399291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D486BDB-0E6C-44B7-92C9-9025E21CEB3F}"/>
              </a:ext>
            </a:extLst>
          </p:cNvPr>
          <p:cNvSpPr>
            <a:spLocks noGrp="1"/>
          </p:cNvSpPr>
          <p:nvPr>
            <p:ph idx="1"/>
          </p:nvPr>
        </p:nvSpPr>
        <p:spPr>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marL="0" indent="0">
              <a:buNone/>
            </a:pPr>
            <a:r>
              <a:rPr lang="en-US" b="1" dirty="0"/>
              <a:t>G5620</a:t>
            </a:r>
            <a:endParaRPr lang="en-US" dirty="0"/>
          </a:p>
          <a:p>
            <a:r>
              <a:rPr lang="en-US" dirty="0"/>
              <a:t>From G5613 and G5037; </a:t>
            </a:r>
            <a:r>
              <a:rPr lang="en-US" b="1" i="1" dirty="0"/>
              <a:t>so too</a:t>
            </a:r>
            <a:r>
              <a:rPr lang="en-US" b="1" dirty="0"/>
              <a:t>, that is</a:t>
            </a:r>
            <a:r>
              <a:rPr lang="en-US" dirty="0"/>
              <a:t>, </a:t>
            </a:r>
            <a:r>
              <a:rPr lang="en-US" b="1" u="sng" dirty="0">
                <a:solidFill>
                  <a:srgbClr val="C00000"/>
                </a:solidFill>
              </a:rPr>
              <a:t>thus therefore </a:t>
            </a:r>
            <a:r>
              <a:rPr lang="en-US" dirty="0"/>
              <a:t>(in various relations of </a:t>
            </a:r>
            <a:r>
              <a:rPr lang="en-US" i="1" dirty="0"/>
              <a:t>consecution</a:t>
            </a:r>
            <a:r>
              <a:rPr lang="en-US" dirty="0"/>
              <a:t>, as shown): - </a:t>
            </a:r>
            <a:r>
              <a:rPr lang="en-US" b="1" u="sng" dirty="0">
                <a:solidFill>
                  <a:srgbClr val="C00000"/>
                </a:solidFill>
              </a:rPr>
              <a:t>(insomuch) as, so that </a:t>
            </a:r>
            <a:r>
              <a:rPr lang="en-US" dirty="0"/>
              <a:t>(then), (insomuch) that, </a:t>
            </a:r>
            <a:r>
              <a:rPr lang="en-US" b="1" dirty="0">
                <a:solidFill>
                  <a:srgbClr val="C00000"/>
                </a:solidFill>
              </a:rPr>
              <a:t>therefore, to</a:t>
            </a:r>
            <a:r>
              <a:rPr lang="en-US" dirty="0"/>
              <a:t>, wherefore.</a:t>
            </a:r>
          </a:p>
          <a:p>
            <a:pPr marL="0" indent="0" algn="ctr">
              <a:buNone/>
            </a:pPr>
            <a:r>
              <a:rPr lang="en-US" b="1" dirty="0"/>
              <a:t>Some translate it as follows:</a:t>
            </a:r>
          </a:p>
          <a:p>
            <a:pPr marL="0" indent="0">
              <a:buNone/>
            </a:pPr>
            <a:r>
              <a:rPr lang="en-US" b="1" dirty="0"/>
              <a:t>“For there shall arise false Christs and false prophets, and they shall present great signs and wonders, </a:t>
            </a:r>
            <a:r>
              <a:rPr lang="en-US" b="1" i="1" u="sng" dirty="0"/>
              <a:t>in order to deceive</a:t>
            </a:r>
            <a:r>
              <a:rPr lang="en-US" b="1" dirty="0"/>
              <a:t>, if possible, even the elect.” </a:t>
            </a:r>
            <a:r>
              <a:rPr lang="en-US" sz="2000" b="1" dirty="0"/>
              <a:t>(Matthew 24:24; </a:t>
            </a:r>
            <a:r>
              <a:rPr lang="en-US" sz="2000" b="1" i="1" dirty="0"/>
              <a:t>The Holy Bible in Its Original Order</a:t>
            </a:r>
            <a:r>
              <a:rPr lang="en-US" sz="2000" b="1" dirty="0"/>
              <a:t>, 2007, Second Edition)</a:t>
            </a:r>
          </a:p>
          <a:p>
            <a:pPr marL="0" indent="0">
              <a:buNone/>
            </a:pPr>
            <a:endParaRPr lang="en-US" dirty="0"/>
          </a:p>
        </p:txBody>
      </p:sp>
      <p:sp>
        <p:nvSpPr>
          <p:cNvPr id="2" name="Title 1">
            <a:extLst>
              <a:ext uri="{FF2B5EF4-FFF2-40B4-BE49-F238E27FC236}">
                <a16:creationId xmlns:a16="http://schemas.microsoft.com/office/drawing/2014/main" xmlns="" id="{5555A8E4-FCBD-46DF-A34D-EB978C7C5DF1}"/>
              </a:ext>
            </a:extLst>
          </p:cNvPr>
          <p:cNvSpPr>
            <a:spLocks noGrp="1"/>
          </p:cNvSpPr>
          <p:nvPr>
            <p:ph type="title"/>
          </p:nvPr>
        </p:nvSpPr>
        <p:spPr>
          <a:solidFill>
            <a:schemeClr val="tx2"/>
          </a:solidFill>
          <a:effectLst>
            <a:glow rad="101600">
              <a:schemeClr val="accent5">
                <a:satMod val="175000"/>
                <a:alpha val="40000"/>
              </a:schemeClr>
            </a:glow>
          </a:effectLst>
        </p:spPr>
        <p:txBody>
          <a:bodyPr/>
          <a:lstStyle/>
          <a:p>
            <a:pPr algn="ctr"/>
            <a:r>
              <a:rPr lang="en-US" b="1" dirty="0">
                <a:solidFill>
                  <a:schemeClr val="bg1"/>
                </a:solidFill>
              </a:rPr>
              <a:t>Why This Sermon Is Important</a:t>
            </a:r>
          </a:p>
        </p:txBody>
      </p:sp>
    </p:spTree>
    <p:extLst>
      <p:ext uri="{BB962C8B-B14F-4D97-AF65-F5344CB8AC3E}">
        <p14:creationId xmlns:p14="http://schemas.microsoft.com/office/powerpoint/2010/main" val="445818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C34BA-577C-497C-A00D-D366F93B8528}"/>
              </a:ext>
            </a:extLst>
          </p:cNvPr>
          <p:cNvSpPr>
            <a:spLocks noGrp="1"/>
          </p:cNvSpPr>
          <p:nvPr>
            <p:ph type="title"/>
          </p:nvPr>
        </p:nvSpPr>
        <p:spPr>
          <a:effectLst>
            <a:innerShdw blurRad="63500" dist="50800" dir="18900000">
              <a:prstClr val="black">
                <a:alpha val="50000"/>
              </a:prstClr>
            </a:innerShdw>
          </a:effectLst>
        </p:spPr>
        <p:style>
          <a:lnRef idx="3">
            <a:schemeClr val="lt1"/>
          </a:lnRef>
          <a:fillRef idx="1">
            <a:schemeClr val="accent1"/>
          </a:fillRef>
          <a:effectRef idx="1">
            <a:schemeClr val="accent1"/>
          </a:effectRef>
          <a:fontRef idx="minor">
            <a:schemeClr val="lt1"/>
          </a:fontRef>
        </p:style>
        <p:txBody>
          <a:bodyPr/>
          <a:lstStyle/>
          <a:p>
            <a:pPr algn="ctr"/>
            <a:r>
              <a:rPr lang="en-US" b="1" dirty="0"/>
              <a:t>Now For The Real Conclusion</a:t>
            </a:r>
          </a:p>
        </p:txBody>
      </p:sp>
      <p:sp>
        <p:nvSpPr>
          <p:cNvPr id="3" name="Content Placeholder 2">
            <a:extLst>
              <a:ext uri="{FF2B5EF4-FFF2-40B4-BE49-F238E27FC236}">
                <a16:creationId xmlns:a16="http://schemas.microsoft.com/office/drawing/2014/main" xmlns="" id="{92BE7CD0-BA75-4A19-B345-34F65F49DEDF}"/>
              </a:ext>
            </a:extLst>
          </p:cNvPr>
          <p:cNvSpPr>
            <a:spLocks noGrp="1"/>
          </p:cNvSpPr>
          <p:nvPr>
            <p:ph idx="1"/>
          </p:nvPr>
        </p:nvSpPr>
        <p: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3">
            <a:schemeClr val="accent3"/>
          </a:fillRef>
          <a:effectRef idx="2">
            <a:schemeClr val="accent3"/>
          </a:effectRef>
          <a:fontRef idx="minor">
            <a:schemeClr val="lt1"/>
          </a:fontRef>
        </p:style>
        <p:txBody>
          <a:bodyPr>
            <a:normAutofit fontScale="92500" lnSpcReduction="10000"/>
          </a:bodyPr>
          <a:lstStyle/>
          <a:p>
            <a:pPr marL="0" indent="0">
              <a:buNone/>
            </a:pPr>
            <a:r>
              <a:rPr lang="en-US" b="1" dirty="0"/>
              <a:t>“This also, knowing the time, that it is already time to awake out of sleep; for now our salvation is nearer than when we believed. </a:t>
            </a:r>
          </a:p>
          <a:p>
            <a:endParaRPr lang="en-US" b="1" dirty="0"/>
          </a:p>
          <a:p>
            <a:pPr marL="0" indent="0">
              <a:buNone/>
            </a:pPr>
            <a:r>
              <a:rPr lang="en-US" b="1" dirty="0"/>
              <a:t>The night is far spent, the day is at hand; therefore let us cast off the works of darkness, and let us put on the armor of light.  </a:t>
            </a:r>
          </a:p>
          <a:p>
            <a:endParaRPr lang="en-US" b="1" dirty="0"/>
          </a:p>
          <a:p>
            <a:pPr marL="0" indent="0">
              <a:buNone/>
            </a:pPr>
            <a:r>
              <a:rPr lang="en-US" b="1" dirty="0"/>
              <a:t>Let us walk becomingly, as in the day; not in carousing's and drinking; not in co-habitation and lustful acts; not in strife and envy.  </a:t>
            </a:r>
          </a:p>
          <a:p>
            <a:endParaRPr lang="en-US" b="1" dirty="0"/>
          </a:p>
          <a:p>
            <a:pPr marL="0" indent="0">
              <a:buNone/>
            </a:pPr>
            <a:r>
              <a:rPr lang="en-US" b="1" dirty="0"/>
              <a:t>But put on the Lord Jesus Christ, and do not take thought beforehand for the lusts of the flesh.”</a:t>
            </a:r>
            <a:r>
              <a:rPr lang="en-US" dirty="0"/>
              <a:t>  </a:t>
            </a:r>
            <a:r>
              <a:rPr lang="en-US" sz="2200" b="1" dirty="0"/>
              <a:t>(Romans 13:11-14 MKJV)</a:t>
            </a:r>
          </a:p>
          <a:p>
            <a:endParaRPr lang="en-US" dirty="0"/>
          </a:p>
          <a:p>
            <a:endParaRPr lang="en-US" dirty="0"/>
          </a:p>
        </p:txBody>
      </p:sp>
    </p:spTree>
    <p:extLst>
      <p:ext uri="{BB962C8B-B14F-4D97-AF65-F5344CB8AC3E}">
        <p14:creationId xmlns:p14="http://schemas.microsoft.com/office/powerpoint/2010/main" val="4110920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10" name="Group 9" title="intersecting circles">
            <a:extLst>
              <a:ext uri="{FF2B5EF4-FFF2-40B4-BE49-F238E27FC236}">
                <a16:creationId xmlns:a16="http://schemas.microsoft.com/office/drawing/2014/main" xmlns="" id="{D2C4BFA1-2075-4901-9E24-E41D1FDD51FD}"/>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155481" y="498348"/>
            <a:ext cx="9902663" cy="5861304"/>
            <a:chOff x="1155481" y="498348"/>
            <a:chExt cx="9902663" cy="5861304"/>
          </a:xfrm>
        </p:grpSpPr>
        <p:sp>
          <p:nvSpPr>
            <p:cNvPr id="11" name="Oval 5">
              <a:extLst>
                <a:ext uri="{FF2B5EF4-FFF2-40B4-BE49-F238E27FC236}">
                  <a16:creationId xmlns:a16="http://schemas.microsoft.com/office/drawing/2014/main" xmlns="" id="{985A7375-E3AF-4F5C-85AE-17E8832952CA}"/>
                </a:ext>
              </a:extLst>
            </p:cNvPr>
            <p:cNvSpPr>
              <a:spLocks noChangeArrowheads="1"/>
            </p:cNvSpPr>
            <p:nvPr>
              <p:extLst>
                <p:ext uri="{386F3935-93C4-4BCD-93E2-E3B085C9AB24}">
                  <p16:designElem xmlns:p16="http://schemas.microsoft.com/office/powerpoint/2015/main" xmlns="" val="1"/>
                </p:ext>
              </p:extLst>
            </p:nvPr>
          </p:nvSpPr>
          <p:spPr bwMode="auto">
            <a:xfrm>
              <a:off x="1155481" y="498348"/>
              <a:ext cx="5861304" cy="5861304"/>
            </a:xfrm>
            <a:prstGeom prst="ellipse">
              <a:avLst/>
            </a:prstGeom>
            <a:solidFill>
              <a:schemeClr val="accent1">
                <a:alpha val="55000"/>
              </a:schemeClr>
            </a:solidFill>
            <a:ln>
              <a:noFill/>
            </a:ln>
          </p:spPr>
        </p:sp>
        <p:sp>
          <p:nvSpPr>
            <p:cNvPr id="12" name="Oval 11">
              <a:extLst>
                <a:ext uri="{FF2B5EF4-FFF2-40B4-BE49-F238E27FC236}">
                  <a16:creationId xmlns:a16="http://schemas.microsoft.com/office/drawing/2014/main" xmlns="" id="{F0307F65-8304-4FA8-A841-D4D7625411BE}"/>
                </a:ext>
              </a:extLst>
            </p:cNvPr>
            <p:cNvSpPr>
              <a:spLocks noChangeArrowheads="1"/>
            </p:cNvSpPr>
            <p:nvPr>
              <p:extLst>
                <p:ext uri="{386F3935-93C4-4BCD-93E2-E3B085C9AB24}">
                  <p16:designElem xmlns:p16="http://schemas.microsoft.com/office/powerpoint/2015/main" xmlns="" val="1"/>
                </p:ext>
              </p:extLst>
            </p:nvPr>
          </p:nvSpPr>
          <p:spPr bwMode="auto">
            <a:xfrm>
              <a:off x="5196840" y="498348"/>
              <a:ext cx="5861304" cy="5861304"/>
            </a:xfrm>
            <a:prstGeom prst="ellipse">
              <a:avLst/>
            </a:prstGeom>
            <a:solidFill>
              <a:schemeClr val="accent1">
                <a:alpha val="55000"/>
              </a:schemeClr>
            </a:solidFill>
            <a:ln>
              <a:noFill/>
            </a:ln>
          </p:spPr>
        </p:sp>
        <p:sp>
          <p:nvSpPr>
            <p:cNvPr id="13" name="Oval 5">
              <a:extLst>
                <a:ext uri="{FF2B5EF4-FFF2-40B4-BE49-F238E27FC236}">
                  <a16:creationId xmlns:a16="http://schemas.microsoft.com/office/drawing/2014/main" xmlns="" id="{C8B8394C-136F-4E05-A002-D93A5E79CD50}"/>
                </a:ext>
              </a:extLst>
            </p:cNvPr>
            <p:cNvSpPr>
              <a:spLocks noChangeArrowheads="1"/>
            </p:cNvSpPr>
            <p:nvPr>
              <p:extLst>
                <p:ext uri="{386F3935-93C4-4BCD-93E2-E3B085C9AB24}">
                  <p16:designElem xmlns:p16="http://schemas.microsoft.com/office/powerpoint/2015/main" xmlns="" val="1"/>
                </p:ext>
              </p:extLst>
            </p:nvPr>
          </p:nvSpPr>
          <p:spPr bwMode="auto">
            <a:xfrm>
              <a:off x="3165348" y="498348"/>
              <a:ext cx="5861304" cy="5861304"/>
            </a:xfrm>
            <a:prstGeom prst="ellipse">
              <a:avLst/>
            </a:prstGeom>
            <a:solidFill>
              <a:schemeClr val="accent1">
                <a:alpha val="70000"/>
              </a:schemeClr>
            </a:solidFill>
            <a:ln>
              <a:noFill/>
            </a:ln>
          </p:spPr>
        </p:sp>
      </p:grpSp>
      <p:sp>
        <p:nvSpPr>
          <p:cNvPr id="15" name="Rectangle 14" title="ribbon">
            <a:extLst>
              <a:ext uri="{FF2B5EF4-FFF2-40B4-BE49-F238E27FC236}">
                <a16:creationId xmlns:a16="http://schemas.microsoft.com/office/drawing/2014/main" xmlns="" id="{053FB2EE-284F-4C87-AB3D-BBF87A9FAB9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Title 3">
            <a:extLst>
              <a:ext uri="{FF2B5EF4-FFF2-40B4-BE49-F238E27FC236}">
                <a16:creationId xmlns:a16="http://schemas.microsoft.com/office/drawing/2014/main" xmlns="" id="{198D2BF9-B965-4EF1-840E-5B43CB52E079}"/>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r>
              <a:rPr lang="en-US" sz="5400" b="1" kern="1200" dirty="0">
                <a:solidFill>
                  <a:schemeClr val="bg2"/>
                </a:solidFill>
                <a:latin typeface="+mj-lt"/>
                <a:ea typeface="+mj-ea"/>
                <a:cs typeface="+mj-cs"/>
              </a:rPr>
              <a:t>The 70 Week Prophecy</a:t>
            </a:r>
          </a:p>
        </p:txBody>
      </p:sp>
      <p:sp>
        <p:nvSpPr>
          <p:cNvPr id="5" name="Text Placeholder 4">
            <a:extLst>
              <a:ext uri="{FF2B5EF4-FFF2-40B4-BE49-F238E27FC236}">
                <a16:creationId xmlns:a16="http://schemas.microsoft.com/office/drawing/2014/main" xmlns="" id="{1EF084C1-7317-430D-B631-D589FF2A04FD}"/>
              </a:ext>
            </a:extLst>
          </p:cNvPr>
          <p:cNvSpPr>
            <a:spLocks noGrp="1"/>
          </p:cNvSpPr>
          <p:nvPr>
            <p:ph type="body" idx="1"/>
          </p:nvPr>
        </p:nvSpPr>
        <p:spPr>
          <a:xfrm>
            <a:off x="1524000" y="4495800"/>
            <a:ext cx="9144000" cy="762000"/>
          </a:xfrm>
        </p:spPr>
        <p:txBody>
          <a:bodyPr vert="horz" lIns="91440" tIns="45720" rIns="91440" bIns="45720" rtlCol="0">
            <a:normAutofit/>
          </a:bodyPr>
          <a:lstStyle/>
          <a:p>
            <a:pPr algn="ctr"/>
            <a:r>
              <a:rPr lang="en-US" b="1" kern="1200" dirty="0">
                <a:solidFill>
                  <a:schemeClr val="tx1"/>
                </a:solidFill>
                <a:latin typeface="+mn-lt"/>
                <a:ea typeface="+mn-ea"/>
                <a:cs typeface="+mn-cs"/>
              </a:rPr>
              <a:t>What Can We Learn From A Study Of The 70 Week Prophecy</a:t>
            </a:r>
          </a:p>
        </p:txBody>
      </p:sp>
    </p:spTree>
    <p:extLst>
      <p:ext uri="{BB962C8B-B14F-4D97-AF65-F5344CB8AC3E}">
        <p14:creationId xmlns:p14="http://schemas.microsoft.com/office/powerpoint/2010/main" val="2496447031"/>
      </p:ext>
    </p:extLst>
  </p:cSld>
  <p:clrMapOvr>
    <a:overrideClrMapping bg1="dk1" tx1="lt1" bg2="dk2" tx2="lt2" accent1="accent1" accent2="accent2" accent3="accent3" accent4="accent4" accent5="accent5" accent6="accent6" hlink="hlink" folHlink="folHlink"/>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Content Placeholder 9" descr="A person sitting at a table in front of a window&#10;&#10;Description generated with very high confidence">
            <a:extLst>
              <a:ext uri="{FF2B5EF4-FFF2-40B4-BE49-F238E27FC236}">
                <a16:creationId xmlns:a16="http://schemas.microsoft.com/office/drawing/2014/main" xmlns="" id="{C293BE7D-2340-49C8-99E0-46F410F897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3467" y="1012941"/>
            <a:ext cx="7486405" cy="4828731"/>
          </a:xfrm>
          <a:prstGeom prst="rect">
            <a:avLst/>
          </a:prstGeom>
        </p:spPr>
      </p:pic>
      <p:sp>
        <p:nvSpPr>
          <p:cNvPr id="4" name="Title 3">
            <a:extLst>
              <a:ext uri="{FF2B5EF4-FFF2-40B4-BE49-F238E27FC236}">
                <a16:creationId xmlns:a16="http://schemas.microsoft.com/office/drawing/2014/main" xmlns="" id="{F7180257-C334-4900-B607-64C51E53ECC7}"/>
              </a:ext>
            </a:extLst>
          </p:cNvPr>
          <p:cNvSpPr>
            <a:spLocks noGrp="1"/>
          </p:cNvSpPr>
          <p:nvPr>
            <p:ph type="title"/>
          </p:nvPr>
        </p:nvSpPr>
        <p:spPr>
          <a:xfrm>
            <a:off x="8444204" y="640081"/>
            <a:ext cx="3141664" cy="5574451"/>
          </a:xfrm>
          <a:scene3d>
            <a:camera prst="orthographicFront">
              <a:rot lat="0" lon="0" rev="0"/>
            </a:camera>
            <a:lightRig rig="balanced" dir="t">
              <a:rot lat="0" lon="0" rev="8700000"/>
            </a:lightRig>
          </a:scene3d>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rmAutofit/>
          </a:bodyPr>
          <a:lstStyle/>
          <a:p>
            <a:r>
              <a:rPr lang="en-US" sz="4100" kern="1200">
                <a:solidFill>
                  <a:schemeClr val="tx1"/>
                </a:solidFill>
                <a:latin typeface="+mj-lt"/>
                <a:ea typeface="+mj-ea"/>
                <a:cs typeface="+mj-cs"/>
              </a:rPr>
              <a:t/>
            </a:r>
            <a:br>
              <a:rPr lang="en-US" sz="4100" kern="1200">
                <a:solidFill>
                  <a:schemeClr val="tx1"/>
                </a:solidFill>
                <a:latin typeface="+mj-lt"/>
                <a:ea typeface="+mj-ea"/>
                <a:cs typeface="+mj-cs"/>
              </a:rPr>
            </a:br>
            <a:r>
              <a:rPr lang="en-US" sz="4100" kern="1200">
                <a:solidFill>
                  <a:schemeClr val="tx1"/>
                </a:solidFill>
                <a:latin typeface="+mj-lt"/>
                <a:ea typeface="+mj-ea"/>
                <a:cs typeface="+mj-cs"/>
              </a:rPr>
              <a:t/>
            </a:r>
            <a:br>
              <a:rPr lang="en-US" sz="4100" kern="1200">
                <a:solidFill>
                  <a:schemeClr val="tx1"/>
                </a:solidFill>
                <a:latin typeface="+mj-lt"/>
                <a:ea typeface="+mj-ea"/>
                <a:cs typeface="+mj-cs"/>
              </a:rPr>
            </a:br>
            <a:r>
              <a:rPr lang="en-US" sz="4100" kern="1200">
                <a:solidFill>
                  <a:schemeClr val="tx1"/>
                </a:solidFill>
                <a:latin typeface="+mj-lt"/>
                <a:ea typeface="+mj-ea"/>
                <a:cs typeface="+mj-cs"/>
              </a:rPr>
              <a:t/>
            </a:r>
            <a:br>
              <a:rPr lang="en-US" sz="4100" kern="1200">
                <a:solidFill>
                  <a:schemeClr val="tx1"/>
                </a:solidFill>
                <a:latin typeface="+mj-lt"/>
                <a:ea typeface="+mj-ea"/>
                <a:cs typeface="+mj-cs"/>
              </a:rPr>
            </a:br>
            <a:r>
              <a:rPr lang="en-US" sz="4100" kern="1200">
                <a:solidFill>
                  <a:schemeClr val="tx1"/>
                </a:solidFill>
                <a:latin typeface="+mj-lt"/>
                <a:ea typeface="+mj-ea"/>
                <a:cs typeface="+mj-cs"/>
              </a:rPr>
              <a:t/>
            </a:r>
            <a:br>
              <a:rPr lang="en-US" sz="4100" kern="1200">
                <a:solidFill>
                  <a:schemeClr val="tx1"/>
                </a:solidFill>
                <a:latin typeface="+mj-lt"/>
                <a:ea typeface="+mj-ea"/>
                <a:cs typeface="+mj-cs"/>
              </a:rPr>
            </a:br>
            <a:r>
              <a:rPr lang="en-US" sz="4100" kern="1200">
                <a:solidFill>
                  <a:schemeClr val="tx1"/>
                </a:solidFill>
                <a:latin typeface="+mj-lt"/>
                <a:ea typeface="+mj-ea"/>
                <a:cs typeface="+mj-cs"/>
              </a:rPr>
              <a:t/>
            </a:r>
            <a:br>
              <a:rPr lang="en-US" sz="4100" kern="1200">
                <a:solidFill>
                  <a:schemeClr val="tx1"/>
                </a:solidFill>
                <a:latin typeface="+mj-lt"/>
                <a:ea typeface="+mj-ea"/>
                <a:cs typeface="+mj-cs"/>
              </a:rPr>
            </a:br>
            <a:r>
              <a:rPr lang="en-US" sz="4100" b="1" kern="1200">
                <a:solidFill>
                  <a:schemeClr val="tx1"/>
                </a:solidFill>
                <a:latin typeface="+mj-lt"/>
                <a:ea typeface="+mj-ea"/>
                <a:cs typeface="+mj-cs"/>
              </a:rPr>
              <a:t>Daniel Studied God’s Word While in Captivity </a:t>
            </a:r>
          </a:p>
        </p:txBody>
      </p:sp>
    </p:spTree>
    <p:extLst>
      <p:ext uri="{BB962C8B-B14F-4D97-AF65-F5344CB8AC3E}">
        <p14:creationId xmlns:p14="http://schemas.microsoft.com/office/powerpoint/2010/main" val="283857339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photo, bottle&#10;&#10;Description generated with high confidence">
            <a:extLst>
              <a:ext uri="{FF2B5EF4-FFF2-40B4-BE49-F238E27FC236}">
                <a16:creationId xmlns:a16="http://schemas.microsoft.com/office/drawing/2014/main" xmlns="" id="{2D126262-B984-4F70-8EA6-FD9A3D4CAE1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1956" y="643467"/>
            <a:ext cx="7428088" cy="5571066"/>
          </a:xfrm>
          <a:prstGeom prst="rect">
            <a:avLst/>
          </a:prstGeom>
        </p:spPr>
      </p:pic>
    </p:spTree>
    <p:extLst>
      <p:ext uri="{BB962C8B-B14F-4D97-AF65-F5344CB8AC3E}">
        <p14:creationId xmlns:p14="http://schemas.microsoft.com/office/powerpoint/2010/main" val="1839591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1D0AF59-99C3-4251-AB9A-C966C6AD440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1855405F-37A2-4869-9154-F8BE3BECE6C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screenshot of a cell phone&#10;&#10;Description generated with high confidence">
            <a:extLst>
              <a:ext uri="{FF2B5EF4-FFF2-40B4-BE49-F238E27FC236}">
                <a16:creationId xmlns:a16="http://schemas.microsoft.com/office/drawing/2014/main" xmlns="" id="{8F2DA110-27B5-4E47-A023-AF01B4BE176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1956" y="643467"/>
            <a:ext cx="7428088" cy="557106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210077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32BC26D8-82FB-445E-AA49-62A77D7C1EE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478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xmlns="" id="{CB44330D-EA18-4254-AA95-EB49948539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A screenshot of text&#10;&#10;Description generated with very high confidence">
            <a:extLst>
              <a:ext uri="{FF2B5EF4-FFF2-40B4-BE49-F238E27FC236}">
                <a16:creationId xmlns:a16="http://schemas.microsoft.com/office/drawing/2014/main" xmlns="" id="{3E1DB4CA-8A35-4746-95C4-E8B3688A5EA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1956" y="643467"/>
            <a:ext cx="7428088" cy="5571066"/>
          </a:xfrm>
          <a:prstGeom prst="rect">
            <a:avLst/>
          </a:prstGeom>
        </p:spPr>
      </p:pic>
    </p:spTree>
    <p:extLst>
      <p:ext uri="{BB962C8B-B14F-4D97-AF65-F5344CB8AC3E}">
        <p14:creationId xmlns:p14="http://schemas.microsoft.com/office/powerpoint/2010/main" val="590964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xmlns=""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68151E76-8FF8-49FE-9016-0070B12BAFA0}"/>
              </a:ext>
            </a:extLst>
          </p:cNvPr>
          <p:cNvSpPr>
            <a:spLocks noGrp="1"/>
          </p:cNvSpPr>
          <p:nvPr>
            <p:ph type="title"/>
          </p:nvPr>
        </p:nvSpPr>
        <p:spPr>
          <a:xfrm>
            <a:off x="838200" y="963877"/>
            <a:ext cx="3494362" cy="4930246"/>
          </a:xfrm>
        </p:spPr>
        <p:txBody>
          <a:bodyPr>
            <a:normAutofit/>
          </a:bodyPr>
          <a:lstStyle/>
          <a:p>
            <a:pPr algn="r"/>
            <a:r>
              <a:rPr lang="en-US" sz="4100" b="1">
                <a:solidFill>
                  <a:schemeClr val="accent1"/>
                </a:solidFill>
                <a:latin typeface="Arial Black" panose="020B0A04020102020204" pitchFamily="34" charset="0"/>
              </a:rPr>
              <a:t>Jeremiah’s Foretold Jews Would Be Punished</a:t>
            </a:r>
          </a:p>
        </p:txBody>
      </p:sp>
      <p:sp>
        <p:nvSpPr>
          <p:cNvPr id="3" name="Content Placeholder 2">
            <a:extLst>
              <a:ext uri="{FF2B5EF4-FFF2-40B4-BE49-F238E27FC236}">
                <a16:creationId xmlns:a16="http://schemas.microsoft.com/office/drawing/2014/main" xmlns="" id="{208815EB-2E1D-470C-AA02-7DCABCCCA7B0}"/>
              </a:ext>
            </a:extLst>
          </p:cNvPr>
          <p:cNvSpPr>
            <a:spLocks noGrp="1"/>
          </p:cNvSpPr>
          <p:nvPr>
            <p:ph idx="1"/>
          </p:nvPr>
        </p:nvSpPr>
        <p:spPr>
          <a:xfrm>
            <a:off x="4976031" y="685800"/>
            <a:ext cx="6377769" cy="5208323"/>
          </a:xfrm>
          <a:scene3d>
            <a:camera prst="orthographicFront">
              <a:rot lat="0" lon="0" rev="0"/>
            </a:camera>
            <a:lightRig rig="soft" dir="t">
              <a:rot lat="0" lon="0" rev="0"/>
            </a:lightRig>
          </a:scene3d>
        </p:spPr>
        <p:style>
          <a:lnRef idx="1">
            <a:schemeClr val="accent2"/>
          </a:lnRef>
          <a:fillRef idx="2">
            <a:schemeClr val="accent2"/>
          </a:fillRef>
          <a:effectRef idx="1">
            <a:schemeClr val="accent2"/>
          </a:effectRef>
          <a:fontRef idx="minor">
            <a:schemeClr val="dk1"/>
          </a:fontRef>
        </p:style>
        <p:txBody>
          <a:bodyPr anchor="ctr">
            <a:normAutofit/>
          </a:bodyPr>
          <a:lstStyle/>
          <a:p>
            <a:pPr marL="0" indent="0">
              <a:buNone/>
            </a:pPr>
            <a:r>
              <a:rPr lang="en-US" sz="2400" b="1" i="1" dirty="0"/>
              <a:t>“And it shall be, when seventy years are fulfilled I will punish the king of Babylon, and that nation, and the land of the Chaldeans, says Jehovah, for their iniquity, and I will make it an everlasting ruin.”  </a:t>
            </a:r>
            <a:r>
              <a:rPr lang="en-US" sz="2400" b="1" dirty="0"/>
              <a:t>(Jeremiah 25:12 Modern Kings James Version)</a:t>
            </a:r>
          </a:p>
          <a:p>
            <a:endParaRPr lang="en-US" sz="2400" dirty="0"/>
          </a:p>
          <a:p>
            <a:pPr marL="0" indent="0">
              <a:buNone/>
            </a:pPr>
            <a:r>
              <a:rPr lang="en-US" sz="2400" b="1" i="1" dirty="0"/>
              <a:t>“For thus </a:t>
            </a:r>
            <a:r>
              <a:rPr lang="en-US" sz="2400" b="1" i="1" dirty="0" err="1"/>
              <a:t>saith</a:t>
            </a:r>
            <a:r>
              <a:rPr lang="en-US" sz="2400" b="1" i="1" dirty="0"/>
              <a:t> the LORD, That after seventy years be accomplished at Babylon I will visit you, and perform my good word toward you, in causing you to return to this place.” </a:t>
            </a:r>
            <a:r>
              <a:rPr lang="en-US" sz="2400" dirty="0"/>
              <a:t> </a:t>
            </a:r>
            <a:r>
              <a:rPr lang="en-US" sz="2400" b="1" dirty="0"/>
              <a:t>(Jeremiah 29:10 KJV)</a:t>
            </a:r>
          </a:p>
          <a:p>
            <a:endParaRPr lang="en-US" sz="2400" dirty="0"/>
          </a:p>
          <a:p>
            <a:endParaRPr lang="en-US" sz="2400" dirty="0"/>
          </a:p>
        </p:txBody>
      </p:sp>
    </p:spTree>
    <p:extLst>
      <p:ext uri="{BB962C8B-B14F-4D97-AF65-F5344CB8AC3E}">
        <p14:creationId xmlns:p14="http://schemas.microsoft.com/office/powerpoint/2010/main" val="15976704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Content Placeholder 5" descr="A screenshot of a cell phone screen with text&#10;&#10;Description generated with high confidence">
            <a:extLst>
              <a:ext uri="{FF2B5EF4-FFF2-40B4-BE49-F238E27FC236}">
                <a16:creationId xmlns:a16="http://schemas.microsoft.com/office/drawing/2014/main" xmlns="" id="{CA9CFC8A-953C-405F-97CB-7F5BA111E48C}"/>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a:stretch/>
        </p:blipFill>
        <p:spPr>
          <a:xfrm>
            <a:off x="5153822" y="975392"/>
            <a:ext cx="6553545" cy="4915158"/>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21" name="Rectangle 20">
            <a:extLst>
              <a:ext uri="{FF2B5EF4-FFF2-40B4-BE49-F238E27FC236}">
                <a16:creationId xmlns:a16="http://schemas.microsoft.com/office/drawing/2014/main" xmlns="" id="{AB45A142-4255-493C-8284-5D566C121B1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36884" y="321177"/>
            <a:ext cx="4332307" cy="6179552"/>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xmlns="" id="{38FB9660-F42F-4313-BBC4-47C007FE484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191126" y="3910267"/>
            <a:ext cx="2586790" cy="0"/>
          </a:xfrm>
          <a:prstGeom prst="line">
            <a:avLst/>
          </a:prstGeom>
          <a:ln w="222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xmlns="" id="{61905A76-B1C3-48D1-91F3-04B069493D66}"/>
              </a:ext>
            </a:extLst>
          </p:cNvPr>
          <p:cNvSpPr>
            <a:spLocks noGrp="1"/>
          </p:cNvSpPr>
          <p:nvPr>
            <p:ph type="title"/>
          </p:nvPr>
        </p:nvSpPr>
        <p:spPr>
          <a:xfrm>
            <a:off x="674237" y="914400"/>
            <a:ext cx="3657600" cy="2887579"/>
          </a:xfrm>
        </p:spPr>
        <p:txBody>
          <a:bodyPr vert="horz" lIns="91440" tIns="45720" rIns="91440" bIns="45720" rtlCol="0" anchor="b">
            <a:normAutofit/>
          </a:bodyPr>
          <a:lstStyle/>
          <a:p>
            <a:pPr algn="ctr"/>
            <a:r>
              <a:rPr lang="en-US" sz="4800" kern="1200" dirty="0">
                <a:solidFill>
                  <a:schemeClr val="bg1"/>
                </a:solidFill>
                <a:latin typeface="+mj-lt"/>
                <a:ea typeface="+mj-ea"/>
                <a:cs typeface="+mj-cs"/>
              </a:rPr>
              <a:t>Summary of Babylonian Exile </a:t>
            </a:r>
          </a:p>
        </p:txBody>
      </p:sp>
    </p:spTree>
    <p:extLst>
      <p:ext uri="{BB962C8B-B14F-4D97-AF65-F5344CB8AC3E}">
        <p14:creationId xmlns:p14="http://schemas.microsoft.com/office/powerpoint/2010/main" val="124491422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B7AD1F-97CB-46BA-8D87-3D5E218173A4}"/>
              </a:ext>
            </a:extLst>
          </p:cNvPr>
          <p:cNvSpPr>
            <a:spLocks noGrp="1"/>
          </p:cNvSpPr>
          <p:nvPr>
            <p:ph type="title"/>
          </p:nvPr>
        </p:nvSpPr>
        <p:spPr>
          <a:xfrm>
            <a:off x="228601" y="629267"/>
            <a:ext cx="4071796" cy="962142"/>
          </a:xfr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3200" b="1" dirty="0"/>
              <a:t>2 Chronicles 36:21-22</a:t>
            </a:r>
          </a:p>
        </p:txBody>
      </p:sp>
      <p:pic>
        <p:nvPicPr>
          <p:cNvPr id="11" name="Content Placeholder 7">
            <a:extLst>
              <a:ext uri="{FF2B5EF4-FFF2-40B4-BE49-F238E27FC236}">
                <a16:creationId xmlns:a16="http://schemas.microsoft.com/office/drawing/2014/main" xmlns="" id="{CEFB9295-98F4-413B-B3BD-92A8857F1742}"/>
              </a:ext>
            </a:extLst>
          </p:cNvPr>
          <p:cNvPicPr>
            <a:picLocks noChangeAspect="1"/>
          </p:cNvPicPr>
          <p:nvPr/>
        </p:nvPicPr>
        <p:blipFill rotWithShape="1">
          <a:blip r:embed="rId2">
            <a:extLst>
              <a:ext uri="{28A0092B-C50C-407E-A947-70E740481C1C}">
                <a14:useLocalDpi xmlns:a14="http://schemas.microsoft.com/office/drawing/2010/main" val="0"/>
              </a:ext>
            </a:extLst>
          </a:blip>
          <a:srcRect l="17567" r="20483"/>
          <a:stretch/>
        </p:blipFill>
        <p:spPr>
          <a:xfrm>
            <a:off x="4721468" y="193431"/>
            <a:ext cx="7241931" cy="6460632"/>
          </a:xfrm>
          <a:prstGeom prst="rect">
            <a:avLst/>
          </a:prstGeom>
          <a:effectLst/>
        </p:spPr>
      </p:pic>
      <p:sp>
        <p:nvSpPr>
          <p:cNvPr id="8" name="Content Placeholder 7">
            <a:extLst>
              <a:ext uri="{FF2B5EF4-FFF2-40B4-BE49-F238E27FC236}">
                <a16:creationId xmlns:a16="http://schemas.microsoft.com/office/drawing/2014/main" xmlns="" id="{31C9A681-E799-4F88-8BF2-A7D0E7654158}"/>
              </a:ext>
            </a:extLst>
          </p:cNvPr>
          <p:cNvSpPr>
            <a:spLocks noGrp="1"/>
          </p:cNvSpPr>
          <p:nvPr>
            <p:ph idx="1"/>
          </p:nvPr>
        </p:nvSpPr>
        <p:spPr>
          <a:xfrm>
            <a:off x="838200" y="1825625"/>
            <a:ext cx="3276600" cy="4737100"/>
          </a:xfrm>
          <a:ln w="76200"/>
        </p:spPr>
        <p:style>
          <a:lnRef idx="2">
            <a:schemeClr val="accent1">
              <a:shade val="50000"/>
            </a:schemeClr>
          </a:lnRef>
          <a:fillRef idx="1">
            <a:schemeClr val="accent1"/>
          </a:fillRef>
          <a:effectRef idx="0">
            <a:schemeClr val="accent1"/>
          </a:effectRef>
          <a:fontRef idx="minor">
            <a:schemeClr val="lt1"/>
          </a:fontRef>
        </p:style>
        <p:txBody>
          <a:bodyPr>
            <a:normAutofit fontScale="55000" lnSpcReduction="20000"/>
          </a:bodyPr>
          <a:lstStyle/>
          <a:p>
            <a:pPr marL="0" indent="0">
              <a:buNone/>
            </a:pPr>
            <a:endParaRPr lang="en-US" sz="1800" b="1" dirty="0"/>
          </a:p>
          <a:p>
            <a:pPr marL="0" indent="0">
              <a:buNone/>
            </a:pPr>
            <a:r>
              <a:rPr lang="en-US" sz="2900" b="1" dirty="0"/>
              <a:t>“</a:t>
            </a:r>
            <a:r>
              <a:rPr lang="en-US" sz="3300" b="1" dirty="0"/>
              <a:t>Now in the first year of Cyrus king of Persia, that the word of the LORD by the mouth of Jeremiah might be accomplished, the LORD stirred up the spirit of Cyrus king of Persia, that he made a proclamation throughout all his kingdom, and put it also in writing, saying:  </a:t>
            </a:r>
            <a:endParaRPr lang="en-US" sz="3300" dirty="0"/>
          </a:p>
          <a:p>
            <a:pPr marL="0" indent="0">
              <a:buNone/>
            </a:pPr>
            <a:r>
              <a:rPr lang="en-US" sz="3300" b="1" dirty="0"/>
              <a:t>“'Thus </a:t>
            </a:r>
            <a:r>
              <a:rPr lang="en-US" sz="3300" b="1" dirty="0" err="1"/>
              <a:t>saith</a:t>
            </a:r>
            <a:r>
              <a:rPr lang="en-US" sz="3300" b="1" dirty="0"/>
              <a:t> Cyrus king of Persia: All the kingdoms of the earth hath the LORD, the God of heaven, given me; and He hath charged me to build Him a house in Jerusalem, which is in Judah. Whosoever there is among you of all His people - the LORD his God be with him - let him go up.’”  </a:t>
            </a:r>
          </a:p>
          <a:p>
            <a:pPr marL="0" indent="0" algn="ctr">
              <a:buNone/>
            </a:pPr>
            <a:r>
              <a:rPr lang="en-US" sz="1800" b="1" dirty="0"/>
              <a:t>(</a:t>
            </a:r>
            <a:r>
              <a:rPr lang="en-US" sz="1800" dirty="0">
                <a:latin typeface="Arial Black" panose="020B0A04020102020204" pitchFamily="34" charset="0"/>
              </a:rPr>
              <a:t>2 Chronicles 36:22) Jewish Publication Society Bible</a:t>
            </a:r>
            <a:endParaRPr lang="en-US" dirty="0">
              <a:latin typeface="Arial Black" panose="020B0A04020102020204" pitchFamily="34" charset="0"/>
            </a:endParaRPr>
          </a:p>
          <a:p>
            <a:pPr marL="0" indent="0">
              <a:buNone/>
            </a:pPr>
            <a:endParaRPr lang="en-US" dirty="0"/>
          </a:p>
        </p:txBody>
      </p:sp>
    </p:spTree>
    <p:extLst>
      <p:ext uri="{BB962C8B-B14F-4D97-AF65-F5344CB8AC3E}">
        <p14:creationId xmlns:p14="http://schemas.microsoft.com/office/powerpoint/2010/main" val="3754726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1029</TotalTime>
  <Words>1432</Words>
  <Application>Microsoft Office PowerPoint</Application>
  <PresentationFormat>Custom</PresentationFormat>
  <Paragraphs>98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70 Week Prophecy</vt:lpstr>
      <vt:lpstr>Daniel 9:20-27</vt:lpstr>
      <vt:lpstr>     Daniel Studied God’s Word While in Captivity </vt:lpstr>
      <vt:lpstr>PowerPoint Presentation</vt:lpstr>
      <vt:lpstr>PowerPoint Presentation</vt:lpstr>
      <vt:lpstr>PowerPoint Presentation</vt:lpstr>
      <vt:lpstr>Jeremiah’s Foretold Jews Would Be Punished</vt:lpstr>
      <vt:lpstr>Summary of Babylonian Exile </vt:lpstr>
      <vt:lpstr>2 Chronicles 36:21-22</vt:lpstr>
      <vt:lpstr>What Is It We Are To Understand?</vt:lpstr>
      <vt:lpstr>Antiochus Epiphanes Daniel 11:31</vt:lpstr>
      <vt:lpstr>PowerPoint Presentation</vt:lpstr>
      <vt:lpstr>Christ Is Real Offering For Sin</vt:lpstr>
      <vt:lpstr>Who Is The Man Of Sin?</vt:lpstr>
      <vt:lpstr>Why This Sermon Is Important</vt:lpstr>
      <vt:lpstr>Why Is This Verse Is Important?</vt:lpstr>
      <vt:lpstr>Modern Kings James Reads As Follows</vt:lpstr>
      <vt:lpstr>Could The Man Of Sin Claim To Be The Holy Spirit?</vt:lpstr>
      <vt:lpstr>Could The Man Of Sin Claim To Be The Holy Spirit?</vt:lpstr>
      <vt:lpstr>Conclusion</vt:lpstr>
      <vt:lpstr>Breakdown of Daniel 9:24-26 (conclusion continued)</vt:lpstr>
      <vt:lpstr>Breakdown of Daniel 9:27 (conclusion continued)</vt:lpstr>
      <vt:lpstr>The man of sin comes with Satan backing and supporting him</vt:lpstr>
      <vt:lpstr>Why This Sermon Is Important</vt:lpstr>
      <vt:lpstr>Now For The Real Conclusion</vt:lpstr>
      <vt:lpstr>The 70 Week Prophecy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70 Week Prophecy</dc:title>
  <dc:creator>Tom and Lisa Damour</dc:creator>
  <cp:lastModifiedBy>Robert Lawson</cp:lastModifiedBy>
  <cp:revision>72</cp:revision>
  <dcterms:created xsi:type="dcterms:W3CDTF">2017-12-01T23:45:52Z</dcterms:created>
  <dcterms:modified xsi:type="dcterms:W3CDTF">2017-12-02T17:03:52Z</dcterms:modified>
</cp:coreProperties>
</file>