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82" r:id="rId7"/>
    <p:sldId id="261" r:id="rId8"/>
    <p:sldId id="262" r:id="rId9"/>
    <p:sldId id="263" r:id="rId10"/>
    <p:sldId id="283" r:id="rId11"/>
    <p:sldId id="264" r:id="rId12"/>
    <p:sldId id="265" r:id="rId13"/>
    <p:sldId id="266" r:id="rId14"/>
    <p:sldId id="284" r:id="rId15"/>
    <p:sldId id="268" r:id="rId16"/>
    <p:sldId id="285" r:id="rId17"/>
    <p:sldId id="269" r:id="rId18"/>
    <p:sldId id="270" r:id="rId19"/>
    <p:sldId id="271" r:id="rId20"/>
    <p:sldId id="272" r:id="rId21"/>
    <p:sldId id="286" r:id="rId22"/>
    <p:sldId id="273" r:id="rId23"/>
    <p:sldId id="274" r:id="rId24"/>
    <p:sldId id="275" r:id="rId25"/>
    <p:sldId id="287" r:id="rId26"/>
    <p:sldId id="276" r:id="rId27"/>
    <p:sldId id="277" r:id="rId28"/>
    <p:sldId id="288" r:id="rId29"/>
    <p:sldId id="278" r:id="rId30"/>
    <p:sldId id="279" r:id="rId31"/>
    <p:sldId id="289" r:id="rId32"/>
    <p:sldId id="28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2/10/2017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2/10/2017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2/10/2017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2/10/2017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2/10/2017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2/10/2017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2/10/2017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2/10/2017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2/10/2017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2/10/2017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2/10/2017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2/10/2017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2/10/2017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2/10/2017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2/10/2017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blegateway.com/passage/?search=Revelation+3:8&amp;version=NKJV#fen-NKJV-30755a"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biblegateway.com/passage/?search=Revelation+1:+10-20&amp;version=NKJV#fen-NKJV-30709a"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biblegateway.com/passage/?search=Revelation+1:+10-20&amp;version=NKJV#fen-NKJV-30709b"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biblegateway.com/passage/?search=Revelation+1:+10-20&amp;version=NKJV#fen-NKJV-30715c"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biblegateway.com/passage/?search=Revelation+1:+10-20&amp;version=NKJV#fen-NKJV-30718e" TargetMode="External"/><Relationship Id="rId4" Type="http://schemas.openxmlformats.org/officeDocument/2006/relationships/hyperlink" Target="https://www.biblegateway.com/passage/?search=Revelation+1:+10-20&amp;version=NKJV#fen-NKJV-30717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5" name="Picture 4"/>
          <p:cNvPicPr>
            <a:picLocks noChangeAspect="1"/>
          </p:cNvPicPr>
          <p:nvPr/>
        </p:nvPicPr>
        <p:blipFill rotWithShape="1">
          <a:blip r:embed="rId3">
            <a:duotone>
              <a:prstClr val="black"/>
              <a:schemeClr val="accent5">
                <a:tint val="45000"/>
                <a:satMod val="400000"/>
              </a:schemeClr>
            </a:duotone>
            <a:alphaModFix amt="25000"/>
            <a:extLst/>
          </a:blip>
          <a:srcRect t="34736" r="9090" b="17482"/>
          <a:stretch/>
        </p:blipFill>
        <p:spPr>
          <a:xfrm>
            <a:off x="517416" y="571500"/>
            <a:ext cx="11243734" cy="5909733"/>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754912" y="1307805"/>
            <a:ext cx="10823944" cy="3689498"/>
          </a:xfrm>
          <a:prstGeom prst="rect">
            <a:avLst/>
          </a:prstGeom>
        </p:spPr>
        <p:txBody>
          <a:bodyPr vert="horz" lIns="91440" tIns="45720" rIns="91440" bIns="45720" rtlCol="0" anchor="b">
            <a:normAutofit/>
          </a:bodyPr>
          <a:lstStyle/>
          <a:p>
            <a:pPr>
              <a:spcBef>
                <a:spcPct val="0"/>
              </a:spcBef>
            </a:pPr>
            <a:r>
              <a:rPr lang="en-US" sz="9600" b="1" dirty="0">
                <a:ln>
                  <a:solidFill>
                    <a:schemeClr val="tx1"/>
                  </a:solidFill>
                </a:ln>
                <a:solidFill>
                  <a:srgbClr val="FFC000"/>
                </a:solidFill>
                <a:effectLst>
                  <a:outerShdw blurRad="38100" dist="38100" dir="2700000" algn="tl">
                    <a:srgbClr val="000000">
                      <a:alpha val="43137"/>
                    </a:srgbClr>
                  </a:outerShdw>
                </a:effectLst>
                <a:latin typeface="Papyrus" panose="03070502060502030205" pitchFamily="66" charset="0"/>
                <a:ea typeface="+mj-ea"/>
                <a:cs typeface="Times New Roman" panose="02020603050405020304" pitchFamily="18" charset="0"/>
              </a:rPr>
              <a:t>Happy Sabbath</a:t>
            </a:r>
          </a:p>
        </p:txBody>
      </p:sp>
    </p:spTree>
    <p:extLst>
      <p:ext uri="{BB962C8B-B14F-4D97-AF65-F5344CB8AC3E}">
        <p14:creationId xmlns:p14="http://schemas.microsoft.com/office/powerpoint/2010/main" val="34508786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5" name="Picture 4"/>
          <p:cNvPicPr>
            <a:picLocks noChangeAspect="1"/>
          </p:cNvPicPr>
          <p:nvPr/>
        </p:nvPicPr>
        <p:blipFill rotWithShape="1">
          <a:blip r:embed="rId3">
            <a:duotone>
              <a:prstClr val="black"/>
              <a:schemeClr val="accent5">
                <a:tint val="45000"/>
                <a:satMod val="400000"/>
              </a:schemeClr>
            </a:duotone>
            <a:alphaModFix amt="25000"/>
            <a:extLst/>
          </a:blip>
          <a:srcRect t="34736" r="9090" b="17482"/>
          <a:stretch/>
        </p:blipFill>
        <p:spPr>
          <a:xfrm>
            <a:off x="474133" y="474133"/>
            <a:ext cx="11243734" cy="5909733"/>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rot="21032075">
            <a:off x="771311" y="1306447"/>
            <a:ext cx="10717950" cy="2608653"/>
          </a:xfrm>
          <a:prstGeom prst="rect">
            <a:avLst/>
          </a:prstGeom>
        </p:spPr>
        <p:txBody>
          <a:bodyPr vert="horz" lIns="91440" tIns="45720" rIns="91440" bIns="45720" rtlCol="0" anchor="b">
            <a:normAutofit/>
          </a:bodyPr>
          <a:lstStyle/>
          <a:p>
            <a:pPr>
              <a:spcBef>
                <a:spcPct val="0"/>
              </a:spcBef>
            </a:pPr>
            <a:r>
              <a:rPr lang="en-US" sz="8800" b="1" dirty="0">
                <a:ln>
                  <a:solidFill>
                    <a:schemeClr val="tx1"/>
                  </a:solidFill>
                </a:ln>
                <a:solidFill>
                  <a:srgbClr val="FFC000"/>
                </a:solidFill>
                <a:effectLst>
                  <a:outerShdw blurRad="38100" dist="38100" dir="2700000" algn="tl">
                    <a:srgbClr val="000000">
                      <a:alpha val="43137"/>
                    </a:srgbClr>
                  </a:outerShdw>
                </a:effectLst>
                <a:latin typeface="Papyrus" panose="03070502060502030205" pitchFamily="66" charset="0"/>
                <a:ea typeface="+mj-ea"/>
                <a:cs typeface="Times New Roman" panose="02020603050405020304" pitchFamily="18" charset="0"/>
              </a:rPr>
              <a:t>The key and the door</a:t>
            </a:r>
          </a:p>
        </p:txBody>
      </p:sp>
    </p:spTree>
    <p:extLst>
      <p:ext uri="{BB962C8B-B14F-4D97-AF65-F5344CB8AC3E}">
        <p14:creationId xmlns:p14="http://schemas.microsoft.com/office/powerpoint/2010/main" val="2039571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786295" y="773668"/>
            <a:ext cx="3746603" cy="830997"/>
          </a:xfrm>
          <a:prstGeom prst="rect">
            <a:avLst/>
          </a:prstGeom>
        </p:spPr>
        <p:txBody>
          <a:bodyPr wrap="none">
            <a:spAutoFit/>
          </a:bodyPr>
          <a:lstStyle/>
          <a:p>
            <a:r>
              <a:rPr lang="en-US" sz="4800" dirty="0">
                <a:solidFill>
                  <a:srgbClr val="FFC000"/>
                </a:solidFill>
                <a:effectLst>
                  <a:outerShdw blurRad="38100" dist="38100" dir="2700000" algn="tl">
                    <a:srgbClr val="000000">
                      <a:alpha val="43137"/>
                    </a:srgbClr>
                  </a:outerShdw>
                </a:effectLst>
                <a:latin typeface="Calibri" panose="020F0502020204030204" pitchFamily="34" charset="0"/>
              </a:rPr>
              <a:t>Revelation 3:7</a:t>
            </a:r>
            <a:endParaRPr lang="en-US" sz="48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
        <p:nvSpPr>
          <p:cNvPr id="3" name="Rectangle 2"/>
          <p:cNvSpPr/>
          <p:nvPr/>
        </p:nvSpPr>
        <p:spPr>
          <a:xfrm>
            <a:off x="712381" y="2376746"/>
            <a:ext cx="10972800" cy="3477875"/>
          </a:xfrm>
          <a:prstGeom prst="rect">
            <a:avLst/>
          </a:prstGeom>
        </p:spPr>
        <p:txBody>
          <a:bodyPr wrap="square">
            <a:spAutoFit/>
          </a:bodyPr>
          <a:lstStyle/>
          <a:p>
            <a:r>
              <a:rPr lang="en-US" sz="4400" b="1" baseline="30000" dirty="0">
                <a:solidFill>
                  <a:schemeClr val="bg1"/>
                </a:solidFill>
                <a:effectLst>
                  <a:outerShdw blurRad="38100" dist="38100" dir="2700000" algn="tl">
                    <a:srgbClr val="000000">
                      <a:alpha val="43137"/>
                    </a:srgbClr>
                  </a:outerShdw>
                </a:effectLst>
                <a:latin typeface="Calibri" panose="020F0502020204030204" pitchFamily="34" charset="0"/>
              </a:rPr>
              <a:t>7 </a:t>
            </a:r>
            <a:r>
              <a:rPr lang="en-US" sz="4400" dirty="0">
                <a:solidFill>
                  <a:schemeClr val="bg1"/>
                </a:solidFill>
                <a:effectLst>
                  <a:outerShdw blurRad="38100" dist="38100" dir="2700000" algn="tl">
                    <a:srgbClr val="000000">
                      <a:alpha val="43137"/>
                    </a:srgbClr>
                  </a:outerShdw>
                </a:effectLst>
                <a:latin typeface="Calibri" panose="020F0502020204030204" pitchFamily="34" charset="0"/>
              </a:rPr>
              <a:t>“And to the angel of the church in Philadelphia write, ‘These things says He who is holy, He who is true, “He who has the key of David, He who opens and no one shuts, and shuts and no one opens”</a:t>
            </a:r>
            <a:endParaRPr lang="en-US" sz="44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4838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786295" y="773668"/>
            <a:ext cx="3529556" cy="830997"/>
          </a:xfrm>
          <a:prstGeom prst="rect">
            <a:avLst/>
          </a:prstGeom>
        </p:spPr>
        <p:txBody>
          <a:bodyPr wrap="none">
            <a:spAutoFit/>
          </a:bodyPr>
          <a:lstStyle/>
          <a:p>
            <a:r>
              <a:rPr lang="en-US" sz="4800" dirty="0">
                <a:solidFill>
                  <a:srgbClr val="FFC000"/>
                </a:solidFill>
                <a:effectLst>
                  <a:outerShdw blurRad="38100" dist="38100" dir="2700000" algn="tl">
                    <a:srgbClr val="000000">
                      <a:alpha val="43137"/>
                    </a:srgbClr>
                  </a:outerShdw>
                </a:effectLst>
                <a:latin typeface="Calibri" panose="020F0502020204030204" pitchFamily="34" charset="0"/>
              </a:rPr>
              <a:t>Luke 1:32-33 </a:t>
            </a:r>
            <a:endParaRPr lang="en-US" sz="48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
        <p:nvSpPr>
          <p:cNvPr id="3" name="Rectangle 2"/>
          <p:cNvSpPr/>
          <p:nvPr/>
        </p:nvSpPr>
        <p:spPr>
          <a:xfrm>
            <a:off x="712381" y="2570642"/>
            <a:ext cx="10972800" cy="3170099"/>
          </a:xfrm>
          <a:prstGeom prst="rect">
            <a:avLst/>
          </a:prstGeom>
        </p:spPr>
        <p:txBody>
          <a:bodyPr wrap="square">
            <a:spAutoFit/>
          </a:bodyPr>
          <a:lstStyle/>
          <a:p>
            <a:r>
              <a:rPr lang="en-US" sz="4000" b="1" baseline="30000" dirty="0">
                <a:solidFill>
                  <a:schemeClr val="bg1"/>
                </a:solidFill>
                <a:effectLst>
                  <a:outerShdw blurRad="38100" dist="38100" dir="2700000" algn="tl">
                    <a:srgbClr val="000000">
                      <a:alpha val="43137"/>
                    </a:srgbClr>
                  </a:outerShdw>
                </a:effectLst>
                <a:latin typeface="Calibri" panose="020F0502020204030204" pitchFamily="34" charset="0"/>
              </a:rPr>
              <a:t>32 </a:t>
            </a:r>
            <a:r>
              <a:rPr lang="en-US" sz="4000" dirty="0">
                <a:solidFill>
                  <a:schemeClr val="bg1"/>
                </a:solidFill>
                <a:effectLst>
                  <a:outerShdw blurRad="38100" dist="38100" dir="2700000" algn="tl">
                    <a:srgbClr val="000000">
                      <a:alpha val="43137"/>
                    </a:srgbClr>
                  </a:outerShdw>
                </a:effectLst>
                <a:latin typeface="Calibri" panose="020F0502020204030204" pitchFamily="34" charset="0"/>
              </a:rPr>
              <a:t>He will be great, and will be called the Son of the Highest; and the Lord God will give Him the throne of His father David. </a:t>
            </a:r>
            <a:r>
              <a:rPr lang="en-US" sz="4000" b="1" baseline="30000" dirty="0">
                <a:solidFill>
                  <a:schemeClr val="bg1"/>
                </a:solidFill>
                <a:effectLst>
                  <a:outerShdw blurRad="38100" dist="38100" dir="2700000" algn="tl">
                    <a:srgbClr val="000000">
                      <a:alpha val="43137"/>
                    </a:srgbClr>
                  </a:outerShdw>
                </a:effectLst>
                <a:latin typeface="Calibri" panose="020F0502020204030204" pitchFamily="34" charset="0"/>
              </a:rPr>
              <a:t>33 </a:t>
            </a:r>
            <a:r>
              <a:rPr lang="en-US" sz="4000" dirty="0">
                <a:solidFill>
                  <a:schemeClr val="bg1"/>
                </a:solidFill>
                <a:effectLst>
                  <a:outerShdw blurRad="38100" dist="38100" dir="2700000" algn="tl">
                    <a:srgbClr val="000000">
                      <a:alpha val="43137"/>
                    </a:srgbClr>
                  </a:outerShdw>
                </a:effectLst>
                <a:latin typeface="Calibri" panose="020F0502020204030204" pitchFamily="34" charset="0"/>
              </a:rPr>
              <a:t>And He will reign over the house of Jacob forever, and of His kingdom there will be no end.</a:t>
            </a:r>
            <a:endParaRPr lang="en-US" sz="40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767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786295" y="773668"/>
            <a:ext cx="3017173" cy="830997"/>
          </a:xfrm>
          <a:prstGeom prst="rect">
            <a:avLst/>
          </a:prstGeom>
        </p:spPr>
        <p:txBody>
          <a:bodyPr wrap="none">
            <a:spAutoFit/>
          </a:bodyPr>
          <a:lstStyle/>
          <a:p>
            <a:r>
              <a:rPr lang="en-US" sz="4800" dirty="0">
                <a:solidFill>
                  <a:srgbClr val="FFC000"/>
                </a:solidFill>
                <a:effectLst>
                  <a:outerShdw blurRad="38100" dist="38100" dir="2700000" algn="tl">
                    <a:srgbClr val="000000">
                      <a:alpha val="43137"/>
                    </a:srgbClr>
                  </a:outerShdw>
                </a:effectLst>
                <a:latin typeface="Calibri" panose="020F0502020204030204" pitchFamily="34" charset="0"/>
              </a:rPr>
              <a:t>Isaiah 58: 1</a:t>
            </a:r>
            <a:endParaRPr lang="en-US" sz="48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
        <p:nvSpPr>
          <p:cNvPr id="3" name="Rectangle 2"/>
          <p:cNvSpPr/>
          <p:nvPr/>
        </p:nvSpPr>
        <p:spPr>
          <a:xfrm>
            <a:off x="609600" y="3293656"/>
            <a:ext cx="10972800" cy="2123658"/>
          </a:xfrm>
          <a:prstGeom prst="rect">
            <a:avLst/>
          </a:prstGeom>
        </p:spPr>
        <p:txBody>
          <a:bodyPr wrap="square">
            <a:spAutoFit/>
          </a:bodyPr>
          <a:lstStyle/>
          <a:p>
            <a:r>
              <a:rPr lang="en-US" sz="4400" dirty="0">
                <a:solidFill>
                  <a:schemeClr val="bg1"/>
                </a:solidFill>
                <a:effectLst>
                  <a:outerShdw blurRad="38100" dist="38100" dir="2700000" algn="tl">
                    <a:srgbClr val="000000">
                      <a:alpha val="43137"/>
                    </a:srgbClr>
                  </a:outerShdw>
                </a:effectLst>
                <a:latin typeface="Calibri" panose="020F0502020204030204" pitchFamily="34" charset="0"/>
              </a:rPr>
              <a:t>Cry aloud, spare not; Lift up your voice like a trumpet; Tell My people their transgression, And the house of Jacob their sins. </a:t>
            </a:r>
            <a:endParaRPr lang="en-US" sz="44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1258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5" name="Picture 4"/>
          <p:cNvPicPr>
            <a:picLocks noChangeAspect="1"/>
          </p:cNvPicPr>
          <p:nvPr/>
        </p:nvPicPr>
        <p:blipFill rotWithShape="1">
          <a:blip r:embed="rId3">
            <a:duotone>
              <a:prstClr val="black"/>
              <a:schemeClr val="accent5">
                <a:tint val="45000"/>
                <a:satMod val="400000"/>
              </a:schemeClr>
            </a:duotone>
            <a:alphaModFix amt="25000"/>
            <a:extLst/>
          </a:blip>
          <a:srcRect t="34736" r="9090" b="17482"/>
          <a:stretch/>
        </p:blipFill>
        <p:spPr>
          <a:xfrm>
            <a:off x="474133" y="474133"/>
            <a:ext cx="11243734" cy="5909733"/>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rot="21032075">
            <a:off x="771311" y="1306447"/>
            <a:ext cx="10717950" cy="2608653"/>
          </a:xfrm>
          <a:prstGeom prst="rect">
            <a:avLst/>
          </a:prstGeom>
        </p:spPr>
        <p:txBody>
          <a:bodyPr vert="horz" lIns="91440" tIns="45720" rIns="91440" bIns="45720" rtlCol="0" anchor="b">
            <a:normAutofit/>
          </a:bodyPr>
          <a:lstStyle/>
          <a:p>
            <a:pPr>
              <a:spcBef>
                <a:spcPct val="0"/>
              </a:spcBef>
            </a:pPr>
            <a:r>
              <a:rPr lang="en-US" sz="8000" b="1" dirty="0">
                <a:ln>
                  <a:solidFill>
                    <a:schemeClr val="tx1"/>
                  </a:solidFill>
                </a:ln>
                <a:solidFill>
                  <a:srgbClr val="FFC000"/>
                </a:solidFill>
                <a:effectLst>
                  <a:outerShdw blurRad="38100" dist="38100" dir="2700000" algn="tl">
                    <a:srgbClr val="000000">
                      <a:alpha val="43137"/>
                    </a:srgbClr>
                  </a:outerShdw>
                </a:effectLst>
                <a:latin typeface="Papyrus" panose="03070502060502030205" pitchFamily="66" charset="0"/>
                <a:ea typeface="+mj-ea"/>
                <a:cs typeface="Times New Roman" panose="02020603050405020304" pitchFamily="18" charset="0"/>
              </a:rPr>
              <a:t>Behold the “Beholds”!</a:t>
            </a:r>
          </a:p>
        </p:txBody>
      </p:sp>
    </p:spTree>
    <p:extLst>
      <p:ext uri="{BB962C8B-B14F-4D97-AF65-F5344CB8AC3E}">
        <p14:creationId xmlns:p14="http://schemas.microsoft.com/office/powerpoint/2010/main" val="38462427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786295" y="773668"/>
            <a:ext cx="3746603" cy="830997"/>
          </a:xfrm>
          <a:prstGeom prst="rect">
            <a:avLst/>
          </a:prstGeom>
        </p:spPr>
        <p:txBody>
          <a:bodyPr wrap="none">
            <a:spAutoFit/>
          </a:bodyPr>
          <a:lstStyle/>
          <a:p>
            <a:r>
              <a:rPr lang="en-US" sz="4800" dirty="0">
                <a:solidFill>
                  <a:srgbClr val="FFC000"/>
                </a:solidFill>
                <a:effectLst>
                  <a:outerShdw blurRad="38100" dist="38100" dir="2700000" algn="tl">
                    <a:srgbClr val="000000">
                      <a:alpha val="43137"/>
                    </a:srgbClr>
                  </a:outerShdw>
                </a:effectLst>
                <a:latin typeface="Calibri" panose="020F0502020204030204" pitchFamily="34" charset="0"/>
              </a:rPr>
              <a:t>Revelation 3:8</a:t>
            </a:r>
            <a:endParaRPr lang="en-US" sz="48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
        <p:nvSpPr>
          <p:cNvPr id="3" name="Rectangle 2"/>
          <p:cNvSpPr/>
          <p:nvPr/>
        </p:nvSpPr>
        <p:spPr>
          <a:xfrm>
            <a:off x="609600" y="2723227"/>
            <a:ext cx="10972800" cy="2554545"/>
          </a:xfrm>
          <a:prstGeom prst="rect">
            <a:avLst/>
          </a:prstGeom>
        </p:spPr>
        <p:txBody>
          <a:bodyPr wrap="square">
            <a:spAutoFit/>
          </a:bodyPr>
          <a:lstStyle/>
          <a:p>
            <a:r>
              <a:rPr lang="en-US" sz="4000" b="1" baseline="30000" dirty="0">
                <a:solidFill>
                  <a:schemeClr val="bg1"/>
                </a:solidFill>
                <a:effectLst>
                  <a:outerShdw blurRad="38100" dist="38100" dir="2700000" algn="tl">
                    <a:srgbClr val="000000">
                      <a:alpha val="43137"/>
                    </a:srgbClr>
                  </a:outerShdw>
                </a:effectLst>
                <a:latin typeface="Calibri" panose="020F0502020204030204" pitchFamily="34" charset="0"/>
              </a:rPr>
              <a:t>8 </a:t>
            </a:r>
            <a:r>
              <a:rPr lang="en-US" sz="4000" dirty="0">
                <a:solidFill>
                  <a:schemeClr val="bg1"/>
                </a:solidFill>
                <a:effectLst>
                  <a:outerShdw blurRad="38100" dist="38100" dir="2700000" algn="tl">
                    <a:srgbClr val="000000">
                      <a:alpha val="43137"/>
                    </a:srgbClr>
                  </a:outerShdw>
                </a:effectLst>
                <a:latin typeface="Calibri" panose="020F0502020204030204" pitchFamily="34" charset="0"/>
              </a:rPr>
              <a:t>“I know your works. Behold, I have set before you an open door, and no one can shut it;</a:t>
            </a:r>
            <a:r>
              <a:rPr lang="en-US" sz="4000" baseline="30000" dirty="0">
                <a:solidFill>
                  <a:schemeClr val="bg1"/>
                </a:solidFill>
                <a:effectLst>
                  <a:outerShdw blurRad="38100" dist="38100" dir="2700000" algn="tl">
                    <a:srgbClr val="000000">
                      <a:alpha val="43137"/>
                    </a:srgbClr>
                  </a:outerShdw>
                </a:effectLst>
                <a:latin typeface="Calibri" panose="020F0502020204030204" pitchFamily="34" charset="0"/>
              </a:rPr>
              <a:t>[</a:t>
            </a:r>
            <a:r>
              <a:rPr lang="en-US" sz="4000" baseline="30000" dirty="0">
                <a:solidFill>
                  <a:schemeClr val="bg1"/>
                </a:solidFill>
                <a:effectLst>
                  <a:outerShdw blurRad="38100" dist="38100" dir="2700000" algn="tl">
                    <a:srgbClr val="000000">
                      <a:alpha val="43137"/>
                    </a:srgbClr>
                  </a:outerShdw>
                </a:effectLst>
                <a:latin typeface="Calibri" panose="020F0502020204030204" pitchFamily="34" charset="0"/>
                <a:hlinkClick r:id="rId3" tooltip="See footnote a"/>
              </a:rPr>
              <a:t>a</a:t>
            </a:r>
            <a:r>
              <a:rPr lang="en-US" sz="4000" baseline="30000" dirty="0">
                <a:solidFill>
                  <a:schemeClr val="bg1"/>
                </a:solidFill>
                <a:effectLst>
                  <a:outerShdw blurRad="38100" dist="38100" dir="2700000" algn="tl">
                    <a:srgbClr val="000000">
                      <a:alpha val="43137"/>
                    </a:srgbClr>
                  </a:outerShdw>
                </a:effectLst>
                <a:latin typeface="Calibri" panose="020F0502020204030204" pitchFamily="34" charset="0"/>
              </a:rPr>
              <a:t>]</a:t>
            </a:r>
            <a:r>
              <a:rPr lang="en-US" sz="4000" dirty="0">
                <a:solidFill>
                  <a:schemeClr val="bg1"/>
                </a:solidFill>
                <a:effectLst>
                  <a:outerShdw blurRad="38100" dist="38100" dir="2700000" algn="tl">
                    <a:srgbClr val="000000">
                      <a:alpha val="43137"/>
                    </a:srgbClr>
                  </a:outerShdw>
                </a:effectLst>
                <a:latin typeface="Calibri" panose="020F0502020204030204" pitchFamily="34" charset="0"/>
              </a:rPr>
              <a:t> for you have a little strength, have kept My word, and have not denied My name.</a:t>
            </a:r>
            <a:endParaRPr lang="en-US" sz="40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5095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5" name="Picture 4"/>
          <p:cNvPicPr>
            <a:picLocks noChangeAspect="1"/>
          </p:cNvPicPr>
          <p:nvPr/>
        </p:nvPicPr>
        <p:blipFill rotWithShape="1">
          <a:blip r:embed="rId3">
            <a:duotone>
              <a:prstClr val="black"/>
              <a:schemeClr val="accent5">
                <a:tint val="45000"/>
                <a:satMod val="400000"/>
              </a:schemeClr>
            </a:duotone>
            <a:alphaModFix amt="25000"/>
            <a:extLst/>
          </a:blip>
          <a:srcRect t="34736" r="9090" b="17482"/>
          <a:stretch/>
        </p:blipFill>
        <p:spPr>
          <a:xfrm>
            <a:off x="474133" y="474133"/>
            <a:ext cx="11243734" cy="5909733"/>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rot="21032075">
            <a:off x="2146288" y="1192613"/>
            <a:ext cx="9333548" cy="2608653"/>
          </a:xfrm>
          <a:prstGeom prst="rect">
            <a:avLst/>
          </a:prstGeom>
        </p:spPr>
        <p:txBody>
          <a:bodyPr vert="horz" lIns="91440" tIns="45720" rIns="91440" bIns="45720" rtlCol="0" anchor="b">
            <a:normAutofit/>
          </a:bodyPr>
          <a:lstStyle/>
          <a:p>
            <a:pPr>
              <a:spcBef>
                <a:spcPct val="0"/>
              </a:spcBef>
            </a:pPr>
            <a:r>
              <a:rPr lang="en-US" sz="8800" b="1" dirty="0">
                <a:ln>
                  <a:solidFill>
                    <a:schemeClr val="tx1"/>
                  </a:solidFill>
                </a:ln>
                <a:solidFill>
                  <a:srgbClr val="FFC000"/>
                </a:solidFill>
                <a:effectLst>
                  <a:outerShdw blurRad="38100" dist="38100" dir="2700000" algn="tl">
                    <a:srgbClr val="000000">
                      <a:alpha val="43137"/>
                    </a:srgbClr>
                  </a:outerShdw>
                </a:effectLst>
                <a:latin typeface="Papyrus" panose="03070502060502030205" pitchFamily="66" charset="0"/>
                <a:ea typeface="+mj-ea"/>
                <a:cs typeface="Times New Roman" panose="02020603050405020304" pitchFamily="18" charset="0"/>
              </a:rPr>
              <a:t>Special promises</a:t>
            </a:r>
          </a:p>
        </p:txBody>
      </p:sp>
    </p:spTree>
    <p:extLst>
      <p:ext uri="{BB962C8B-B14F-4D97-AF65-F5344CB8AC3E}">
        <p14:creationId xmlns:p14="http://schemas.microsoft.com/office/powerpoint/2010/main" val="1182528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786295" y="773668"/>
            <a:ext cx="4560929" cy="830997"/>
          </a:xfrm>
          <a:prstGeom prst="rect">
            <a:avLst/>
          </a:prstGeom>
        </p:spPr>
        <p:txBody>
          <a:bodyPr wrap="none">
            <a:spAutoFit/>
          </a:bodyPr>
          <a:lstStyle/>
          <a:p>
            <a:r>
              <a:rPr lang="en-US" sz="4800" dirty="0">
                <a:solidFill>
                  <a:srgbClr val="FFC000"/>
                </a:solidFill>
                <a:effectLst>
                  <a:outerShdw blurRad="38100" dist="38100" dir="2700000" algn="tl">
                    <a:srgbClr val="000000">
                      <a:alpha val="43137"/>
                    </a:srgbClr>
                  </a:outerShdw>
                </a:effectLst>
                <a:latin typeface="Calibri" panose="020F0502020204030204" pitchFamily="34" charset="0"/>
              </a:rPr>
              <a:t>Revelation 3:9-10</a:t>
            </a:r>
            <a:endParaRPr lang="en-US" sz="48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
        <p:nvSpPr>
          <p:cNvPr id="3" name="Rectangle 2"/>
          <p:cNvSpPr/>
          <p:nvPr/>
        </p:nvSpPr>
        <p:spPr>
          <a:xfrm>
            <a:off x="609600" y="2317898"/>
            <a:ext cx="10972800" cy="3970318"/>
          </a:xfrm>
          <a:prstGeom prst="rect">
            <a:avLst/>
          </a:prstGeom>
        </p:spPr>
        <p:txBody>
          <a:bodyPr wrap="square">
            <a:spAutoFit/>
          </a:bodyPr>
          <a:lstStyle/>
          <a:p>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 Behold, I will make them of the synagogue of Satan, which say they are Jews, and are not, but do lie; behold, I will make them to come and worship before your feet, and to know that I have loved you. Because you have kept the word of my patience, I also will keep you from the hour of temptation, which shall come upon all the world, to try them that dwell upon the earth."</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0947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786295" y="773668"/>
            <a:ext cx="3447354" cy="769441"/>
          </a:xfrm>
          <a:prstGeom prst="rect">
            <a:avLst/>
          </a:prstGeom>
        </p:spPr>
        <p:txBody>
          <a:bodyPr wrap="none">
            <a:spAutoFit/>
          </a:bodyPr>
          <a:lstStyle/>
          <a:p>
            <a:r>
              <a:rPr lang="en-US" sz="4400" dirty="0">
                <a:solidFill>
                  <a:srgbClr val="FFC000"/>
                </a:solidFill>
                <a:latin typeface="Calibri" panose="020F0502020204030204" pitchFamily="34" charset="0"/>
              </a:rPr>
              <a:t>Revelation 2:4</a:t>
            </a:r>
            <a:endParaRPr lang="en-US" sz="44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
        <p:nvSpPr>
          <p:cNvPr id="3" name="Rectangle 2"/>
          <p:cNvSpPr/>
          <p:nvPr/>
        </p:nvSpPr>
        <p:spPr>
          <a:xfrm>
            <a:off x="712381" y="1676054"/>
            <a:ext cx="10972800" cy="707886"/>
          </a:xfrm>
          <a:prstGeom prst="rect">
            <a:avLst/>
          </a:prstGeom>
        </p:spPr>
        <p:txBody>
          <a:bodyPr wrap="square">
            <a:spAutoFit/>
          </a:bodyPr>
          <a:lstStyle/>
          <a:p>
            <a:r>
              <a:rPr lang="en-US" sz="4000" dirty="0">
                <a:solidFill>
                  <a:schemeClr val="bg1"/>
                </a:solidFill>
                <a:latin typeface="Calibri" panose="020F0502020204030204" pitchFamily="34" charset="0"/>
              </a:rPr>
              <a:t>I have somewhat against thee.</a:t>
            </a:r>
            <a:endParaRPr lang="en-US" sz="40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
        <p:nvSpPr>
          <p:cNvPr id="5" name="Rectangle 4"/>
          <p:cNvSpPr/>
          <p:nvPr/>
        </p:nvSpPr>
        <p:spPr>
          <a:xfrm>
            <a:off x="4233649" y="3607282"/>
            <a:ext cx="4944559" cy="769441"/>
          </a:xfrm>
          <a:prstGeom prst="rect">
            <a:avLst/>
          </a:prstGeom>
        </p:spPr>
        <p:txBody>
          <a:bodyPr wrap="none">
            <a:spAutoFit/>
          </a:bodyPr>
          <a:lstStyle/>
          <a:p>
            <a:r>
              <a:rPr lang="en-US" sz="4400" dirty="0">
                <a:solidFill>
                  <a:srgbClr val="FFC000"/>
                </a:solidFill>
                <a:latin typeface="Calibri" panose="020F0502020204030204" pitchFamily="34" charset="0"/>
              </a:rPr>
              <a:t>Revelation 2:14 &amp; 20</a:t>
            </a:r>
            <a:endParaRPr lang="en-US" sz="44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
        <p:nvSpPr>
          <p:cNvPr id="6" name="Rectangle 5"/>
          <p:cNvSpPr/>
          <p:nvPr/>
        </p:nvSpPr>
        <p:spPr>
          <a:xfrm>
            <a:off x="4146184" y="4573259"/>
            <a:ext cx="7307834" cy="769441"/>
          </a:xfrm>
          <a:prstGeom prst="rect">
            <a:avLst/>
          </a:prstGeom>
        </p:spPr>
        <p:txBody>
          <a:bodyPr wrap="none">
            <a:spAutoFit/>
          </a:bodyPr>
          <a:lstStyle/>
          <a:p>
            <a:r>
              <a:rPr lang="en-US" sz="4400" dirty="0">
                <a:solidFill>
                  <a:schemeClr val="bg1"/>
                </a:solidFill>
                <a:latin typeface="Calibri" panose="020F0502020204030204" pitchFamily="34" charset="0"/>
              </a:rPr>
              <a:t>I have a few things against you.</a:t>
            </a:r>
            <a:endParaRPr lang="en-US" sz="44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8706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786295" y="773668"/>
            <a:ext cx="4059188" cy="830997"/>
          </a:xfrm>
          <a:prstGeom prst="rect">
            <a:avLst/>
          </a:prstGeom>
        </p:spPr>
        <p:txBody>
          <a:bodyPr wrap="none">
            <a:spAutoFit/>
          </a:bodyPr>
          <a:lstStyle/>
          <a:p>
            <a:r>
              <a:rPr lang="en-US" sz="4800" dirty="0">
                <a:solidFill>
                  <a:srgbClr val="FFC000"/>
                </a:solidFill>
                <a:effectLst>
                  <a:outerShdw blurRad="38100" dist="38100" dir="2700000" algn="tl">
                    <a:srgbClr val="000000">
                      <a:alpha val="43137"/>
                    </a:srgbClr>
                  </a:outerShdw>
                </a:effectLst>
                <a:latin typeface="Calibri" panose="020F0502020204030204" pitchFamily="34" charset="0"/>
              </a:rPr>
              <a:t>Revelation 3:10</a:t>
            </a:r>
            <a:endParaRPr lang="en-US" sz="48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
        <p:nvSpPr>
          <p:cNvPr id="3" name="Rectangle 2"/>
          <p:cNvSpPr/>
          <p:nvPr/>
        </p:nvSpPr>
        <p:spPr>
          <a:xfrm>
            <a:off x="609600" y="2708571"/>
            <a:ext cx="10972800" cy="2554545"/>
          </a:xfrm>
          <a:prstGeom prst="rect">
            <a:avLst/>
          </a:prstGeom>
        </p:spPr>
        <p:txBody>
          <a:bodyPr wrap="square">
            <a:spAutoFit/>
          </a:bodyPr>
          <a:lstStyle/>
          <a:p>
            <a:r>
              <a:rPr lang="en-US" sz="4000" dirty="0">
                <a:solidFill>
                  <a:schemeClr val="bg1"/>
                </a:solidFill>
                <a:effectLst>
                  <a:outerShdw blurRad="38100" dist="38100" dir="2700000" algn="tl">
                    <a:srgbClr val="000000">
                      <a:alpha val="43137"/>
                    </a:srgbClr>
                  </a:outerShdw>
                </a:effectLst>
                <a:latin typeface="Calibri" panose="020F0502020204030204" pitchFamily="34" charset="0"/>
              </a:rPr>
              <a:t>"Because you have kept the word of my patience, I also will keep you from the hour of temptation, which shall come upon all the world, to try them that dwell upon the earth."</a:t>
            </a:r>
            <a:endParaRPr lang="en-US" sz="40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5512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5" name="Picture 4"/>
          <p:cNvPicPr>
            <a:picLocks noChangeAspect="1"/>
          </p:cNvPicPr>
          <p:nvPr/>
        </p:nvPicPr>
        <p:blipFill rotWithShape="1">
          <a:blip r:embed="rId3">
            <a:duotone>
              <a:prstClr val="black"/>
              <a:schemeClr val="accent5">
                <a:tint val="45000"/>
                <a:satMod val="400000"/>
              </a:schemeClr>
            </a:duotone>
            <a:alphaModFix amt="25000"/>
            <a:extLst/>
          </a:blip>
          <a:srcRect t="34736" r="9090" b="17482"/>
          <a:stretch/>
        </p:blipFill>
        <p:spPr>
          <a:xfrm>
            <a:off x="474133" y="571500"/>
            <a:ext cx="11243734" cy="5909733"/>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5561466" y="1339704"/>
            <a:ext cx="5443869" cy="2700669"/>
          </a:xfrm>
          <a:prstGeom prst="rect">
            <a:avLst/>
          </a:prstGeom>
        </p:spPr>
        <p:txBody>
          <a:bodyPr vert="horz" lIns="91440" tIns="45720" rIns="91440" bIns="45720" rtlCol="0" anchor="b">
            <a:noAutofit/>
          </a:bodyPr>
          <a:lstStyle/>
          <a:p>
            <a:pPr>
              <a:spcBef>
                <a:spcPct val="0"/>
              </a:spcBef>
            </a:pPr>
            <a:r>
              <a:rPr lang="en-US" sz="9600" b="1" dirty="0">
                <a:ln>
                  <a:solidFill>
                    <a:schemeClr val="tx1"/>
                  </a:solidFill>
                </a:ln>
                <a:solidFill>
                  <a:srgbClr val="FFC000"/>
                </a:solidFill>
                <a:effectLst>
                  <a:outerShdw blurRad="38100" dist="38100" dir="2700000" algn="tl">
                    <a:srgbClr val="000000">
                      <a:alpha val="43137"/>
                    </a:srgbClr>
                  </a:outerShdw>
                </a:effectLst>
                <a:latin typeface="Papyrus" panose="03070502060502030205" pitchFamily="66" charset="0"/>
                <a:ea typeface="+mj-ea"/>
                <a:cs typeface="Times New Roman" panose="02020603050405020304" pitchFamily="18" charset="0"/>
              </a:rPr>
              <a:t>The Letter</a:t>
            </a:r>
          </a:p>
        </p:txBody>
      </p:sp>
      <p:pic>
        <p:nvPicPr>
          <p:cNvPr id="2" name="Picture 1"/>
          <p:cNvPicPr>
            <a:picLocks noChangeAspect="1"/>
          </p:cNvPicPr>
          <p:nvPr/>
        </p:nvPicPr>
        <p:blipFill>
          <a:blip r:embed="rId4"/>
          <a:stretch>
            <a:fillRect/>
          </a:stretch>
        </p:blipFill>
        <p:spPr>
          <a:xfrm rot="820602">
            <a:off x="846397" y="3391617"/>
            <a:ext cx="3757502" cy="25232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451354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786295" y="773668"/>
            <a:ext cx="4166718" cy="830997"/>
          </a:xfrm>
          <a:prstGeom prst="rect">
            <a:avLst/>
          </a:prstGeom>
        </p:spPr>
        <p:txBody>
          <a:bodyPr wrap="none">
            <a:spAutoFit/>
          </a:bodyPr>
          <a:lstStyle/>
          <a:p>
            <a:r>
              <a:rPr lang="en-US" sz="4800" dirty="0">
                <a:solidFill>
                  <a:srgbClr val="FFC000"/>
                </a:solidFill>
                <a:effectLst>
                  <a:outerShdw blurRad="38100" dist="38100" dir="2700000" algn="tl">
                    <a:srgbClr val="000000">
                      <a:alpha val="43137"/>
                    </a:srgbClr>
                  </a:outerShdw>
                </a:effectLst>
                <a:latin typeface="Calibri" panose="020F0502020204030204" pitchFamily="34" charset="0"/>
              </a:rPr>
              <a:t>Matthew 24: 13</a:t>
            </a:r>
            <a:endParaRPr lang="en-US" sz="48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
        <p:nvSpPr>
          <p:cNvPr id="3" name="Rectangle 2"/>
          <p:cNvSpPr/>
          <p:nvPr/>
        </p:nvSpPr>
        <p:spPr>
          <a:xfrm>
            <a:off x="712381" y="3046392"/>
            <a:ext cx="10972800" cy="1446550"/>
          </a:xfrm>
          <a:prstGeom prst="rect">
            <a:avLst/>
          </a:prstGeom>
        </p:spPr>
        <p:txBody>
          <a:bodyPr wrap="square">
            <a:spAutoFit/>
          </a:bodyPr>
          <a:lstStyle/>
          <a:p>
            <a:r>
              <a:rPr lang="en-US" sz="4400" dirty="0">
                <a:solidFill>
                  <a:schemeClr val="bg1"/>
                </a:solidFill>
                <a:effectLst>
                  <a:outerShdw blurRad="38100" dist="38100" dir="2700000" algn="tl">
                    <a:srgbClr val="000000">
                      <a:alpha val="43137"/>
                    </a:srgbClr>
                  </a:outerShdw>
                </a:effectLst>
                <a:latin typeface="Calibri" panose="020F0502020204030204" pitchFamily="34" charset="0"/>
              </a:rPr>
              <a:t>But he that shall endure unto the end, the same shall be saved.</a:t>
            </a:r>
            <a:endParaRPr lang="en-US" sz="44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1383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5" name="Picture 4"/>
          <p:cNvPicPr>
            <a:picLocks noChangeAspect="1"/>
          </p:cNvPicPr>
          <p:nvPr/>
        </p:nvPicPr>
        <p:blipFill rotWithShape="1">
          <a:blip r:embed="rId3">
            <a:duotone>
              <a:prstClr val="black"/>
              <a:schemeClr val="accent5">
                <a:tint val="45000"/>
                <a:satMod val="400000"/>
              </a:schemeClr>
            </a:duotone>
            <a:alphaModFix amt="25000"/>
            <a:extLst/>
          </a:blip>
          <a:srcRect t="34736" r="9090" b="17482"/>
          <a:stretch/>
        </p:blipFill>
        <p:spPr>
          <a:xfrm>
            <a:off x="474133" y="474133"/>
            <a:ext cx="11243734" cy="5909733"/>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rot="21032075">
            <a:off x="2211770" y="1312380"/>
            <a:ext cx="7821425" cy="3279844"/>
          </a:xfrm>
          <a:prstGeom prst="rect">
            <a:avLst/>
          </a:prstGeom>
        </p:spPr>
        <p:txBody>
          <a:bodyPr vert="horz" lIns="91440" tIns="45720" rIns="91440" bIns="45720" rtlCol="0" anchor="b">
            <a:normAutofit/>
          </a:bodyPr>
          <a:lstStyle/>
          <a:p>
            <a:pPr algn="ctr">
              <a:spcBef>
                <a:spcPct val="0"/>
              </a:spcBef>
            </a:pPr>
            <a:r>
              <a:rPr lang="en-US" sz="8800" b="1" dirty="0">
                <a:ln>
                  <a:solidFill>
                    <a:schemeClr val="tx1"/>
                  </a:solidFill>
                </a:ln>
                <a:solidFill>
                  <a:srgbClr val="FFC000"/>
                </a:solidFill>
                <a:effectLst>
                  <a:outerShdw blurRad="38100" dist="38100" dir="2700000" algn="tl">
                    <a:srgbClr val="000000">
                      <a:alpha val="43137"/>
                    </a:srgbClr>
                  </a:outerShdw>
                </a:effectLst>
                <a:latin typeface="Papyrus" panose="03070502060502030205" pitchFamily="66" charset="0"/>
                <a:ea typeface="+mj-ea"/>
                <a:cs typeface="Times New Roman" panose="02020603050405020304" pitchFamily="18" charset="0"/>
              </a:rPr>
              <a:t>The word of Admonition</a:t>
            </a:r>
          </a:p>
        </p:txBody>
      </p:sp>
    </p:spTree>
    <p:extLst>
      <p:ext uri="{BB962C8B-B14F-4D97-AF65-F5344CB8AC3E}">
        <p14:creationId xmlns:p14="http://schemas.microsoft.com/office/powerpoint/2010/main" val="5104693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786295" y="773668"/>
            <a:ext cx="4059188" cy="830997"/>
          </a:xfrm>
          <a:prstGeom prst="rect">
            <a:avLst/>
          </a:prstGeom>
        </p:spPr>
        <p:txBody>
          <a:bodyPr wrap="none">
            <a:spAutoFit/>
          </a:bodyPr>
          <a:lstStyle/>
          <a:p>
            <a:r>
              <a:rPr lang="en-US" sz="4800" dirty="0">
                <a:solidFill>
                  <a:srgbClr val="FFC000"/>
                </a:solidFill>
                <a:effectLst>
                  <a:outerShdw blurRad="38100" dist="38100" dir="2700000" algn="tl">
                    <a:srgbClr val="000000">
                      <a:alpha val="43137"/>
                    </a:srgbClr>
                  </a:outerShdw>
                </a:effectLst>
                <a:latin typeface="Calibri" panose="020F0502020204030204" pitchFamily="34" charset="0"/>
              </a:rPr>
              <a:t>Revelation 3:11</a:t>
            </a:r>
            <a:endParaRPr lang="en-US" sz="48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
        <p:nvSpPr>
          <p:cNvPr id="3" name="Rectangle 2"/>
          <p:cNvSpPr/>
          <p:nvPr/>
        </p:nvSpPr>
        <p:spPr>
          <a:xfrm>
            <a:off x="712381" y="3046392"/>
            <a:ext cx="10972800" cy="1446550"/>
          </a:xfrm>
          <a:prstGeom prst="rect">
            <a:avLst/>
          </a:prstGeom>
        </p:spPr>
        <p:txBody>
          <a:bodyPr wrap="square">
            <a:spAutoFit/>
          </a:bodyPr>
          <a:lstStyle/>
          <a:p>
            <a:r>
              <a:rPr lang="en-US" sz="4400" dirty="0">
                <a:solidFill>
                  <a:schemeClr val="bg1"/>
                </a:solidFill>
                <a:effectLst>
                  <a:outerShdw blurRad="38100" dist="38100" dir="2700000" algn="tl">
                    <a:srgbClr val="000000">
                      <a:alpha val="43137"/>
                    </a:srgbClr>
                  </a:outerShdw>
                </a:effectLst>
                <a:latin typeface="Calibri" panose="020F0502020204030204" pitchFamily="34" charset="0"/>
              </a:rPr>
              <a:t>Behold, I come quickly: hold that fast which you have, that no man take your crown.</a:t>
            </a:r>
            <a:endParaRPr lang="en-US" sz="44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8001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786295" y="773668"/>
            <a:ext cx="4124655" cy="830997"/>
          </a:xfrm>
          <a:prstGeom prst="rect">
            <a:avLst/>
          </a:prstGeom>
        </p:spPr>
        <p:txBody>
          <a:bodyPr wrap="none">
            <a:spAutoFit/>
          </a:bodyPr>
          <a:lstStyle/>
          <a:p>
            <a:r>
              <a:rPr lang="en-US" sz="4800" dirty="0">
                <a:solidFill>
                  <a:srgbClr val="FFC000"/>
                </a:solidFill>
                <a:effectLst>
                  <a:outerShdw blurRad="38100" dist="38100" dir="2700000" algn="tl">
                    <a:srgbClr val="000000">
                      <a:alpha val="43137"/>
                    </a:srgbClr>
                  </a:outerShdw>
                </a:effectLst>
                <a:latin typeface="Calibri" panose="020F0502020204030204" pitchFamily="34" charset="0"/>
              </a:rPr>
              <a:t>2 Timothy 4:7-8</a:t>
            </a:r>
          </a:p>
        </p:txBody>
      </p:sp>
      <p:sp>
        <p:nvSpPr>
          <p:cNvPr id="3" name="Rectangle 2"/>
          <p:cNvSpPr/>
          <p:nvPr/>
        </p:nvSpPr>
        <p:spPr>
          <a:xfrm>
            <a:off x="712381" y="2652988"/>
            <a:ext cx="10972800" cy="2862322"/>
          </a:xfrm>
          <a:prstGeom prst="rect">
            <a:avLst/>
          </a:prstGeom>
        </p:spPr>
        <p:txBody>
          <a:bodyPr wrap="square">
            <a:spAutoFit/>
          </a:bodyPr>
          <a:lstStyle/>
          <a:p>
            <a:r>
              <a:rPr lang="en-US" sz="3600" b="1" baseline="30000" dirty="0">
                <a:solidFill>
                  <a:schemeClr val="bg1"/>
                </a:solidFill>
                <a:effectLst>
                  <a:outerShdw blurRad="38100" dist="38100" dir="2700000" algn="tl">
                    <a:srgbClr val="000000">
                      <a:alpha val="43137"/>
                    </a:srgbClr>
                  </a:outerShdw>
                </a:effectLst>
                <a:latin typeface="Calibri" panose="020F0502020204030204" pitchFamily="34" charset="0"/>
              </a:rPr>
              <a:t>7 </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I have fought the good fight, I have finished the race, I have kept the faith. </a:t>
            </a:r>
            <a:r>
              <a:rPr lang="en-US" sz="3600" b="1" baseline="30000" dirty="0">
                <a:solidFill>
                  <a:schemeClr val="bg1"/>
                </a:solidFill>
                <a:effectLst>
                  <a:outerShdw blurRad="38100" dist="38100" dir="2700000" algn="tl">
                    <a:srgbClr val="000000">
                      <a:alpha val="43137"/>
                    </a:srgbClr>
                  </a:outerShdw>
                </a:effectLst>
                <a:latin typeface="Calibri" panose="020F0502020204030204" pitchFamily="34" charset="0"/>
              </a:rPr>
              <a:t>8 </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Finally, there is laid up for me the crown of righteousness, which the Lord, the righteous Judge, will give to me on that Day, and not to me only but also to all who have loved His appearing</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9855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786295" y="773668"/>
            <a:ext cx="4166718" cy="830997"/>
          </a:xfrm>
          <a:prstGeom prst="rect">
            <a:avLst/>
          </a:prstGeom>
        </p:spPr>
        <p:txBody>
          <a:bodyPr wrap="none">
            <a:spAutoFit/>
          </a:bodyPr>
          <a:lstStyle/>
          <a:p>
            <a:r>
              <a:rPr lang="en-US" sz="4800" dirty="0">
                <a:solidFill>
                  <a:srgbClr val="FFC000"/>
                </a:solidFill>
                <a:effectLst>
                  <a:outerShdw blurRad="38100" dist="38100" dir="2700000" algn="tl">
                    <a:srgbClr val="000000">
                      <a:alpha val="43137"/>
                    </a:srgbClr>
                  </a:outerShdw>
                </a:effectLst>
                <a:latin typeface="Calibri" panose="020F0502020204030204" pitchFamily="34" charset="0"/>
              </a:rPr>
              <a:t>Matthew 25 :21</a:t>
            </a:r>
          </a:p>
        </p:txBody>
      </p:sp>
      <p:sp>
        <p:nvSpPr>
          <p:cNvPr id="3" name="Rectangle 2"/>
          <p:cNvSpPr/>
          <p:nvPr/>
        </p:nvSpPr>
        <p:spPr>
          <a:xfrm>
            <a:off x="712381" y="2907893"/>
            <a:ext cx="10972800" cy="1323439"/>
          </a:xfrm>
          <a:prstGeom prst="rect">
            <a:avLst/>
          </a:prstGeom>
        </p:spPr>
        <p:txBody>
          <a:bodyPr wrap="square">
            <a:spAutoFit/>
          </a:bodyPr>
          <a:lstStyle/>
          <a:p>
            <a:r>
              <a:rPr lang="en-US" sz="4000" dirty="0">
                <a:solidFill>
                  <a:schemeClr val="bg1"/>
                </a:solidFill>
                <a:effectLst>
                  <a:outerShdw blurRad="38100" dist="38100" dir="2700000" algn="tl">
                    <a:srgbClr val="000000">
                      <a:alpha val="43137"/>
                    </a:srgbClr>
                  </a:outerShdw>
                </a:effectLst>
                <a:latin typeface="Calibri" panose="020F0502020204030204" pitchFamily="34" charset="0"/>
              </a:rPr>
              <a:t>"Well done, thou good and faithful servant . .. enter thou into the joy of thy lord" </a:t>
            </a:r>
            <a:endParaRPr lang="en-US" sz="40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69317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5" name="Picture 4"/>
          <p:cNvPicPr>
            <a:picLocks noChangeAspect="1"/>
          </p:cNvPicPr>
          <p:nvPr/>
        </p:nvPicPr>
        <p:blipFill rotWithShape="1">
          <a:blip r:embed="rId3">
            <a:duotone>
              <a:prstClr val="black"/>
              <a:schemeClr val="accent5">
                <a:tint val="45000"/>
                <a:satMod val="400000"/>
              </a:schemeClr>
            </a:duotone>
            <a:alphaModFix amt="25000"/>
            <a:extLst/>
          </a:blip>
          <a:srcRect t="34736" r="9090" b="17482"/>
          <a:stretch/>
        </p:blipFill>
        <p:spPr>
          <a:xfrm>
            <a:off x="474133" y="474133"/>
            <a:ext cx="11243734" cy="5909733"/>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rot="21032075">
            <a:off x="2211770" y="1312380"/>
            <a:ext cx="7821425" cy="3279844"/>
          </a:xfrm>
          <a:prstGeom prst="rect">
            <a:avLst/>
          </a:prstGeom>
        </p:spPr>
        <p:txBody>
          <a:bodyPr vert="horz" lIns="91440" tIns="45720" rIns="91440" bIns="45720" rtlCol="0" anchor="b">
            <a:normAutofit/>
          </a:bodyPr>
          <a:lstStyle/>
          <a:p>
            <a:pPr algn="ctr">
              <a:spcBef>
                <a:spcPct val="0"/>
              </a:spcBef>
            </a:pPr>
            <a:r>
              <a:rPr lang="en-US" sz="8800" b="1" dirty="0">
                <a:ln>
                  <a:solidFill>
                    <a:schemeClr val="tx1"/>
                  </a:solidFill>
                </a:ln>
                <a:solidFill>
                  <a:srgbClr val="FFC000"/>
                </a:solidFill>
                <a:effectLst>
                  <a:outerShdw blurRad="38100" dist="38100" dir="2700000" algn="tl">
                    <a:srgbClr val="000000">
                      <a:alpha val="43137"/>
                    </a:srgbClr>
                  </a:outerShdw>
                </a:effectLst>
                <a:latin typeface="Papyrus" panose="03070502060502030205" pitchFamily="66" charset="0"/>
                <a:ea typeface="+mj-ea"/>
                <a:cs typeface="Times New Roman" panose="02020603050405020304" pitchFamily="18" charset="0"/>
              </a:rPr>
              <a:t>The Final Two Promises</a:t>
            </a:r>
          </a:p>
        </p:txBody>
      </p:sp>
    </p:spTree>
    <p:extLst>
      <p:ext uri="{BB962C8B-B14F-4D97-AF65-F5344CB8AC3E}">
        <p14:creationId xmlns:p14="http://schemas.microsoft.com/office/powerpoint/2010/main" val="4629770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786295" y="773668"/>
            <a:ext cx="4198650" cy="830997"/>
          </a:xfrm>
          <a:prstGeom prst="rect">
            <a:avLst/>
          </a:prstGeom>
        </p:spPr>
        <p:txBody>
          <a:bodyPr wrap="none">
            <a:spAutoFit/>
          </a:bodyPr>
          <a:lstStyle/>
          <a:p>
            <a:r>
              <a:rPr lang="en-US" sz="4800" dirty="0">
                <a:solidFill>
                  <a:srgbClr val="FFC000"/>
                </a:solidFill>
                <a:effectLst>
                  <a:outerShdw blurRad="38100" dist="38100" dir="2700000" algn="tl">
                    <a:srgbClr val="000000">
                      <a:alpha val="43137"/>
                    </a:srgbClr>
                  </a:outerShdw>
                </a:effectLst>
                <a:latin typeface="Calibri" panose="020F0502020204030204" pitchFamily="34" charset="0"/>
              </a:rPr>
              <a:t>Revelation 3: 12</a:t>
            </a:r>
          </a:p>
        </p:txBody>
      </p:sp>
      <p:sp>
        <p:nvSpPr>
          <p:cNvPr id="3" name="Rectangle 2"/>
          <p:cNvSpPr/>
          <p:nvPr/>
        </p:nvSpPr>
        <p:spPr>
          <a:xfrm>
            <a:off x="712381" y="2907893"/>
            <a:ext cx="10972800" cy="1446550"/>
          </a:xfrm>
          <a:prstGeom prst="rect">
            <a:avLst/>
          </a:prstGeom>
        </p:spPr>
        <p:txBody>
          <a:bodyPr wrap="square">
            <a:spAutoFit/>
          </a:bodyPr>
          <a:lstStyle/>
          <a:p>
            <a:r>
              <a:rPr lang="en-US" sz="4400" dirty="0">
                <a:solidFill>
                  <a:schemeClr val="bg1"/>
                </a:solidFill>
                <a:effectLst>
                  <a:outerShdw blurRad="38100" dist="38100" dir="2700000" algn="tl">
                    <a:srgbClr val="000000">
                      <a:alpha val="43137"/>
                    </a:srgbClr>
                  </a:outerShdw>
                </a:effectLst>
                <a:latin typeface="Calibri" panose="020F0502020204030204" pitchFamily="34" charset="0"/>
              </a:rPr>
              <a:t>"Him that overcomes will I make a pillar in the temple of my God." </a:t>
            </a:r>
            <a:endParaRPr lang="en-US" sz="44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7292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3" name="Rectangle 2"/>
          <p:cNvSpPr/>
          <p:nvPr/>
        </p:nvSpPr>
        <p:spPr>
          <a:xfrm>
            <a:off x="861237" y="653902"/>
            <a:ext cx="10972800" cy="5139869"/>
          </a:xfrm>
          <a:prstGeom prst="rect">
            <a:avLst/>
          </a:prstGeom>
        </p:spPr>
        <p:txBody>
          <a:bodyPr wrap="square">
            <a:spAutoFit/>
          </a:bodyPr>
          <a:lstStyle/>
          <a:p>
            <a:r>
              <a:rPr lang="en-US" sz="3600" b="1" i="1" dirty="0">
                <a:solidFill>
                  <a:schemeClr val="bg1"/>
                </a:solidFill>
                <a:effectLst>
                  <a:outerShdw blurRad="38100" dist="38100" dir="2700000" algn="tl">
                    <a:srgbClr val="000000">
                      <a:alpha val="43137"/>
                    </a:srgbClr>
                  </a:outerShdw>
                </a:effectLst>
                <a:latin typeface="Calibri" panose="020F0502020204030204" pitchFamily="34" charset="0"/>
              </a:rPr>
              <a:t>Two features of pillars deserve special attention: </a:t>
            </a:r>
          </a:p>
          <a:p>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ndParaRPr>
          </a:p>
          <a:p>
            <a:pPr marL="514350" indent="-514350">
              <a:buAutoNum type="arabicParenR"/>
            </a:pP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They can support weight such as a roof or ceiling. They stand up under the load - take pressure - and are even more stable when they do so.</a:t>
            </a:r>
          </a:p>
          <a:p>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p>
          <a:p>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2) They can stand alone if necessary. They don't need lateral support if they are placed squarely on the foundation. When all the other parts of a building are gone, the pillars can still be standing even centuries later. </a:t>
            </a:r>
          </a:p>
        </p:txBody>
      </p:sp>
    </p:spTree>
    <p:extLst>
      <p:ext uri="{BB962C8B-B14F-4D97-AF65-F5344CB8AC3E}">
        <p14:creationId xmlns:p14="http://schemas.microsoft.com/office/powerpoint/2010/main" val="3044166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5" name="Picture 4"/>
          <p:cNvPicPr>
            <a:picLocks noChangeAspect="1"/>
          </p:cNvPicPr>
          <p:nvPr/>
        </p:nvPicPr>
        <p:blipFill rotWithShape="1">
          <a:blip r:embed="rId3">
            <a:duotone>
              <a:prstClr val="black"/>
              <a:schemeClr val="accent5">
                <a:tint val="45000"/>
                <a:satMod val="400000"/>
              </a:schemeClr>
            </a:duotone>
            <a:alphaModFix amt="25000"/>
            <a:extLst/>
          </a:blip>
          <a:srcRect t="34736" r="9090" b="17482"/>
          <a:stretch/>
        </p:blipFill>
        <p:spPr>
          <a:xfrm>
            <a:off x="474133" y="474133"/>
            <a:ext cx="11243734" cy="5909733"/>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rot="21032075">
            <a:off x="2211770" y="1312380"/>
            <a:ext cx="7821425" cy="3279844"/>
          </a:xfrm>
          <a:prstGeom prst="rect">
            <a:avLst/>
          </a:prstGeom>
        </p:spPr>
        <p:txBody>
          <a:bodyPr vert="horz" lIns="91440" tIns="45720" rIns="91440" bIns="45720" rtlCol="0" anchor="b">
            <a:normAutofit/>
          </a:bodyPr>
          <a:lstStyle/>
          <a:p>
            <a:pPr algn="ctr">
              <a:spcBef>
                <a:spcPct val="0"/>
              </a:spcBef>
            </a:pPr>
            <a:r>
              <a:rPr lang="en-US" sz="8800" b="1" dirty="0">
                <a:ln>
                  <a:solidFill>
                    <a:schemeClr val="tx1"/>
                  </a:solidFill>
                </a:ln>
                <a:solidFill>
                  <a:srgbClr val="FFC000"/>
                </a:solidFill>
                <a:effectLst>
                  <a:outerShdw blurRad="38100" dist="38100" dir="2700000" algn="tl">
                    <a:srgbClr val="000000">
                      <a:alpha val="43137"/>
                    </a:srgbClr>
                  </a:outerShdw>
                </a:effectLst>
                <a:latin typeface="Papyrus" panose="03070502060502030205" pitchFamily="66" charset="0"/>
                <a:ea typeface="+mj-ea"/>
                <a:cs typeface="Times New Roman" panose="02020603050405020304" pitchFamily="18" charset="0"/>
              </a:rPr>
              <a:t>Our New Names</a:t>
            </a:r>
          </a:p>
        </p:txBody>
      </p:sp>
    </p:spTree>
    <p:extLst>
      <p:ext uri="{BB962C8B-B14F-4D97-AF65-F5344CB8AC3E}">
        <p14:creationId xmlns:p14="http://schemas.microsoft.com/office/powerpoint/2010/main" val="2266718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786295" y="773668"/>
            <a:ext cx="4198650" cy="830997"/>
          </a:xfrm>
          <a:prstGeom prst="rect">
            <a:avLst/>
          </a:prstGeom>
        </p:spPr>
        <p:txBody>
          <a:bodyPr wrap="none">
            <a:spAutoFit/>
          </a:bodyPr>
          <a:lstStyle/>
          <a:p>
            <a:r>
              <a:rPr lang="en-US" sz="4800" dirty="0">
                <a:solidFill>
                  <a:srgbClr val="FFC000"/>
                </a:solidFill>
                <a:latin typeface="Calibri" panose="020F0502020204030204" pitchFamily="34" charset="0"/>
              </a:rPr>
              <a:t>Revelation 3: 12</a:t>
            </a:r>
          </a:p>
        </p:txBody>
      </p:sp>
      <p:sp>
        <p:nvSpPr>
          <p:cNvPr id="3" name="Rectangle 2"/>
          <p:cNvSpPr/>
          <p:nvPr/>
        </p:nvSpPr>
        <p:spPr>
          <a:xfrm>
            <a:off x="712381" y="2907893"/>
            <a:ext cx="10972800" cy="2554545"/>
          </a:xfrm>
          <a:prstGeom prst="rect">
            <a:avLst/>
          </a:prstGeom>
        </p:spPr>
        <p:txBody>
          <a:bodyPr wrap="square">
            <a:spAutoFit/>
          </a:bodyPr>
          <a:lstStyle/>
          <a:p>
            <a:r>
              <a:rPr lang="en-US" sz="4000" dirty="0">
                <a:solidFill>
                  <a:schemeClr val="bg1"/>
                </a:solidFill>
                <a:effectLst>
                  <a:outerShdw blurRad="38100" dist="38100" dir="2700000" algn="tl">
                    <a:srgbClr val="000000">
                      <a:alpha val="43137"/>
                    </a:srgbClr>
                  </a:outerShdw>
                </a:effectLst>
                <a:latin typeface="Calibri" panose="020F0502020204030204" pitchFamily="34" charset="0"/>
              </a:rPr>
              <a:t>"And I will write upon him the name of my God, and the name of the city of my God, which is new Jerusalem, which comes down out of heaven from my God: and I will write upon him my new name."</a:t>
            </a:r>
            <a:endParaRPr lang="en-US" sz="40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0719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786295" y="773668"/>
            <a:ext cx="4839851" cy="830997"/>
          </a:xfrm>
          <a:prstGeom prst="rect">
            <a:avLst/>
          </a:prstGeom>
        </p:spPr>
        <p:txBody>
          <a:bodyPr wrap="none">
            <a:spAutoFit/>
          </a:bodyPr>
          <a:lstStyle/>
          <a:p>
            <a:r>
              <a:rPr lang="en-US" sz="4800" dirty="0">
                <a:ln w="12700">
                  <a:noFill/>
                </a:ln>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Revelation 3: 7 -13</a:t>
            </a:r>
            <a:endParaRPr lang="en-US" sz="4800" dirty="0">
              <a:ln w="12700">
                <a:noFill/>
              </a:ln>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
        <p:nvSpPr>
          <p:cNvPr id="3" name="Rectangle 2"/>
          <p:cNvSpPr/>
          <p:nvPr/>
        </p:nvSpPr>
        <p:spPr>
          <a:xfrm>
            <a:off x="786295" y="1712913"/>
            <a:ext cx="10537379" cy="4524315"/>
          </a:xfrm>
          <a:prstGeom prst="rect">
            <a:avLst/>
          </a:prstGeom>
        </p:spPr>
        <p:txBody>
          <a:bodyPr wrap="square">
            <a:spAutoFit/>
          </a:bodyPr>
          <a:lstStyle/>
          <a:p>
            <a:r>
              <a:rPr 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7 “And to the angel of the church in Philadelphia write, </a:t>
            </a:r>
            <a:r>
              <a:rPr lang="en-US" sz="5400" baseline="300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‘These things says He who is holy, He who is true, “He who has the key of David, He who opens and no one shuts, and shuts and no one opens”:</a:t>
            </a:r>
            <a:r>
              <a:rPr lang="en-US" sz="5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8 “I know your works. See, I have set before you an open door, and no one can shut it; for you have a little strength, have kept My word, and have not denied My name.</a:t>
            </a:r>
            <a:r>
              <a:rPr lang="en-US" sz="5400" b="1"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54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9917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786295" y="773668"/>
            <a:ext cx="4198650" cy="830997"/>
          </a:xfrm>
          <a:prstGeom prst="rect">
            <a:avLst/>
          </a:prstGeom>
        </p:spPr>
        <p:txBody>
          <a:bodyPr wrap="none">
            <a:spAutoFit/>
          </a:bodyPr>
          <a:lstStyle/>
          <a:p>
            <a:r>
              <a:rPr lang="en-US" sz="4800" dirty="0">
                <a:solidFill>
                  <a:srgbClr val="FFC000"/>
                </a:solidFill>
                <a:effectLst>
                  <a:outerShdw blurRad="38100" dist="38100" dir="2700000" algn="tl">
                    <a:srgbClr val="000000">
                      <a:alpha val="43137"/>
                    </a:srgbClr>
                  </a:outerShdw>
                </a:effectLst>
                <a:latin typeface="Calibri" panose="020F0502020204030204" pitchFamily="34" charset="0"/>
              </a:rPr>
              <a:t>Revelation 2: 17</a:t>
            </a:r>
          </a:p>
        </p:txBody>
      </p:sp>
      <p:sp>
        <p:nvSpPr>
          <p:cNvPr id="3" name="Rectangle 2"/>
          <p:cNvSpPr/>
          <p:nvPr/>
        </p:nvSpPr>
        <p:spPr>
          <a:xfrm>
            <a:off x="712381" y="2376746"/>
            <a:ext cx="10972800" cy="3785652"/>
          </a:xfrm>
          <a:prstGeom prst="rect">
            <a:avLst/>
          </a:prstGeom>
        </p:spPr>
        <p:txBody>
          <a:bodyPr wrap="square">
            <a:spAutoFit/>
          </a:bodyPr>
          <a:lstStyle/>
          <a:p>
            <a:r>
              <a:rPr lang="en-US" dirty="0"/>
              <a:t> </a:t>
            </a:r>
            <a:r>
              <a:rPr lang="en-US" sz="4000" b="1" baseline="30000" dirty="0">
                <a:solidFill>
                  <a:schemeClr val="bg1"/>
                </a:solidFill>
                <a:effectLst>
                  <a:outerShdw blurRad="38100" dist="38100" dir="2700000" algn="tl">
                    <a:srgbClr val="000000">
                      <a:alpha val="43137"/>
                    </a:srgbClr>
                  </a:outerShdw>
                </a:effectLst>
                <a:latin typeface="Calibri" panose="020F0502020204030204" pitchFamily="34" charset="0"/>
              </a:rPr>
              <a:t>17 </a:t>
            </a:r>
            <a:r>
              <a:rPr lang="en-US" sz="4000" dirty="0">
                <a:solidFill>
                  <a:schemeClr val="bg1"/>
                </a:solidFill>
                <a:effectLst>
                  <a:outerShdw blurRad="38100" dist="38100" dir="2700000" algn="tl">
                    <a:srgbClr val="000000">
                      <a:alpha val="43137"/>
                    </a:srgbClr>
                  </a:outerShdw>
                </a:effectLst>
                <a:latin typeface="Calibri" panose="020F0502020204030204" pitchFamily="34" charset="0"/>
              </a:rPr>
              <a:t>“He who has an ear, let him hear what the Spirit says to the churches. To him who overcomes I will give some of the hidden manna to eat. And I will give him a white stone, and on the stone a new name written which no one knows except him who receives </a:t>
            </a:r>
            <a:r>
              <a:rPr lang="en-US" sz="4000" i="1" dirty="0">
                <a:solidFill>
                  <a:schemeClr val="bg1"/>
                </a:solidFill>
                <a:effectLst>
                  <a:outerShdw blurRad="38100" dist="38100" dir="2700000" algn="tl">
                    <a:srgbClr val="000000">
                      <a:alpha val="43137"/>
                    </a:srgbClr>
                  </a:outerShdw>
                </a:effectLst>
                <a:latin typeface="Calibri" panose="020F0502020204030204" pitchFamily="34" charset="0"/>
              </a:rPr>
              <a:t>it.</a:t>
            </a:r>
            <a:r>
              <a:rPr lang="en-US" sz="4000" dirty="0">
                <a:solidFill>
                  <a:schemeClr val="bg1"/>
                </a:solidFill>
                <a:effectLst>
                  <a:outerShdw blurRad="38100" dist="38100" dir="2700000" algn="tl">
                    <a:srgbClr val="000000">
                      <a:alpha val="43137"/>
                    </a:srgbClr>
                  </a:outerShdw>
                </a:effectLst>
                <a:latin typeface="Calibri" panose="020F0502020204030204" pitchFamily="34" charset="0"/>
              </a:rPr>
              <a:t>” </a:t>
            </a:r>
            <a:endParaRPr lang="en-US" sz="40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6044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5" name="Picture 4"/>
          <p:cNvPicPr>
            <a:picLocks noChangeAspect="1"/>
          </p:cNvPicPr>
          <p:nvPr/>
        </p:nvPicPr>
        <p:blipFill rotWithShape="1">
          <a:blip r:embed="rId3">
            <a:duotone>
              <a:prstClr val="black"/>
              <a:schemeClr val="accent5">
                <a:tint val="45000"/>
                <a:satMod val="400000"/>
              </a:schemeClr>
            </a:duotone>
            <a:alphaModFix amt="25000"/>
            <a:extLst/>
          </a:blip>
          <a:srcRect t="34736" r="9090" b="17482"/>
          <a:stretch/>
        </p:blipFill>
        <p:spPr>
          <a:xfrm>
            <a:off x="474133" y="474133"/>
            <a:ext cx="11243734" cy="5909733"/>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rot="21032075">
            <a:off x="2211770" y="1312380"/>
            <a:ext cx="7821425" cy="3279844"/>
          </a:xfrm>
          <a:prstGeom prst="rect">
            <a:avLst/>
          </a:prstGeom>
        </p:spPr>
        <p:txBody>
          <a:bodyPr vert="horz" lIns="91440" tIns="45720" rIns="91440" bIns="45720" rtlCol="0" anchor="b">
            <a:normAutofit/>
          </a:bodyPr>
          <a:lstStyle/>
          <a:p>
            <a:pPr algn="ctr">
              <a:spcBef>
                <a:spcPct val="0"/>
              </a:spcBef>
            </a:pPr>
            <a:r>
              <a:rPr lang="en-US" sz="8800" b="1" dirty="0">
                <a:ln>
                  <a:solidFill>
                    <a:schemeClr val="tx1"/>
                  </a:solidFill>
                </a:ln>
                <a:solidFill>
                  <a:srgbClr val="FFC000"/>
                </a:solidFill>
                <a:effectLst>
                  <a:outerShdw blurRad="38100" dist="38100" dir="2700000" algn="tl">
                    <a:srgbClr val="000000">
                      <a:alpha val="43137"/>
                    </a:srgbClr>
                  </a:outerShdw>
                </a:effectLst>
                <a:latin typeface="Papyrus" panose="03070502060502030205" pitchFamily="66" charset="0"/>
                <a:ea typeface="+mj-ea"/>
                <a:cs typeface="Times New Roman" panose="02020603050405020304" pitchFamily="18" charset="0"/>
              </a:rPr>
              <a:t>“Let Him Hear”</a:t>
            </a:r>
          </a:p>
        </p:txBody>
      </p:sp>
    </p:spTree>
    <p:extLst>
      <p:ext uri="{BB962C8B-B14F-4D97-AF65-F5344CB8AC3E}">
        <p14:creationId xmlns:p14="http://schemas.microsoft.com/office/powerpoint/2010/main" val="2351487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5" name="Picture 4"/>
          <p:cNvPicPr>
            <a:picLocks noChangeAspect="1"/>
          </p:cNvPicPr>
          <p:nvPr/>
        </p:nvPicPr>
        <p:blipFill rotWithShape="1">
          <a:blip r:embed="rId3">
            <a:duotone>
              <a:prstClr val="black"/>
              <a:schemeClr val="accent5">
                <a:tint val="45000"/>
                <a:satMod val="400000"/>
              </a:schemeClr>
            </a:duotone>
            <a:alphaModFix amt="25000"/>
            <a:extLst/>
          </a:blip>
          <a:srcRect t="34736" r="9090" b="17482"/>
          <a:stretch/>
        </p:blipFill>
        <p:spPr>
          <a:xfrm>
            <a:off x="474133" y="474133"/>
            <a:ext cx="11243734" cy="5909733"/>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rot="21151546">
            <a:off x="651073" y="1906339"/>
            <a:ext cx="11498504" cy="1731799"/>
          </a:xfrm>
          <a:prstGeom prst="rect">
            <a:avLst/>
          </a:prstGeom>
        </p:spPr>
        <p:txBody>
          <a:bodyPr vert="horz" lIns="91440" tIns="45720" rIns="91440" bIns="45720" rtlCol="0" anchor="b">
            <a:normAutofit/>
          </a:bodyPr>
          <a:lstStyle/>
          <a:p>
            <a:pPr>
              <a:spcBef>
                <a:spcPct val="0"/>
              </a:spcBef>
            </a:pPr>
            <a:r>
              <a:rPr lang="en-US" dirty="0"/>
              <a:t> </a:t>
            </a:r>
            <a:r>
              <a:rPr lang="en-US" sz="7200" b="1" dirty="0">
                <a:ln>
                  <a:solidFill>
                    <a:schemeClr val="tx1"/>
                  </a:solidFill>
                </a:ln>
                <a:solidFill>
                  <a:srgbClr val="FFC000"/>
                </a:solidFill>
                <a:effectLst>
                  <a:outerShdw blurRad="38100" dist="38100" dir="2700000" algn="tl">
                    <a:srgbClr val="000000">
                      <a:alpha val="43137"/>
                    </a:srgbClr>
                  </a:outerShdw>
                </a:effectLst>
                <a:latin typeface="Papyrus" panose="03070502060502030205" pitchFamily="66" charset="0"/>
              </a:rPr>
              <a:t>Have a wonderful Sabbath</a:t>
            </a:r>
            <a:endParaRPr lang="en-US" sz="6600" b="1" dirty="0">
              <a:ln>
                <a:solidFill>
                  <a:schemeClr val="tx1"/>
                </a:solidFill>
              </a:ln>
              <a:solidFill>
                <a:srgbClr val="FFC000"/>
              </a:solidFill>
              <a:effectLst>
                <a:outerShdw blurRad="38100" dist="38100" dir="2700000" algn="tl">
                  <a:srgbClr val="000000">
                    <a:alpha val="43137"/>
                  </a:srgbClr>
                </a:outerShdw>
              </a:effectLst>
              <a:latin typeface="Papyrus" panose="03070502060502030205" pitchFamily="66" charset="0"/>
              <a:ea typeface="+mj-ea"/>
              <a:cs typeface="Times New Roman" panose="02020603050405020304" pitchFamily="18" charset="0"/>
            </a:endParaRPr>
          </a:p>
        </p:txBody>
      </p:sp>
    </p:spTree>
    <p:extLst>
      <p:ext uri="{BB962C8B-B14F-4D97-AF65-F5344CB8AC3E}">
        <p14:creationId xmlns:p14="http://schemas.microsoft.com/office/powerpoint/2010/main" val="3286984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786295" y="773668"/>
            <a:ext cx="4839851" cy="830997"/>
          </a:xfrm>
          <a:prstGeom prst="rect">
            <a:avLst/>
          </a:prstGeom>
        </p:spPr>
        <p:txBody>
          <a:bodyPr wrap="none">
            <a:spAutoFit/>
          </a:bodyPr>
          <a:lstStyle/>
          <a:p>
            <a:r>
              <a:rPr lang="en-US" sz="4800" dirty="0">
                <a:solidFill>
                  <a:srgbClr val="FFC000"/>
                </a:solidFill>
                <a:latin typeface="Calibri" panose="020F0502020204030204" pitchFamily="34" charset="0"/>
                <a:ea typeface="Calibri" panose="020F0502020204030204" pitchFamily="34" charset="0"/>
                <a:cs typeface="Times New Roman" panose="02020603050405020304" pitchFamily="18" charset="0"/>
              </a:rPr>
              <a:t>Revelation 3: 7 -13</a:t>
            </a:r>
            <a:endParaRPr lang="en-US" sz="4800" dirty="0">
              <a:solidFill>
                <a:srgbClr val="FFC000"/>
              </a:solidFill>
              <a:latin typeface="Calibri" panose="020F0502020204030204" pitchFamily="34" charset="0"/>
              <a:cs typeface="Times New Roman" panose="02020603050405020304" pitchFamily="18" charset="0"/>
            </a:endParaRPr>
          </a:p>
        </p:txBody>
      </p:sp>
      <p:sp>
        <p:nvSpPr>
          <p:cNvPr id="3" name="Rectangle 2"/>
          <p:cNvSpPr/>
          <p:nvPr/>
        </p:nvSpPr>
        <p:spPr>
          <a:xfrm>
            <a:off x="786295" y="1712913"/>
            <a:ext cx="10537379" cy="4524315"/>
          </a:xfrm>
          <a:prstGeom prst="rect">
            <a:avLst/>
          </a:prstGeom>
        </p:spPr>
        <p:txBody>
          <a:bodyPr wrap="square">
            <a:spAutoFit/>
          </a:bodyPr>
          <a:lstStyle/>
          <a:p>
            <a:r>
              <a:rPr 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aseline="30000" dirty="0">
                <a:solidFill>
                  <a:schemeClr val="bg1"/>
                </a:solidFill>
                <a:effectLst>
                  <a:outerShdw blurRad="38100" dist="38100" dir="2700000" algn="tl">
                    <a:srgbClr val="000000">
                      <a:alpha val="43137"/>
                    </a:srgbClr>
                  </a:outerShdw>
                </a:effectLst>
                <a:latin typeface="Calibri" panose="020F0502020204030204" pitchFamily="34" charset="0"/>
              </a:rPr>
              <a:t>9 Indeed I will make </a:t>
            </a:r>
            <a:r>
              <a:rPr lang="en-US" sz="5400" i="1" baseline="30000" dirty="0">
                <a:solidFill>
                  <a:schemeClr val="bg1"/>
                </a:solidFill>
                <a:effectLst>
                  <a:outerShdw blurRad="38100" dist="38100" dir="2700000" algn="tl">
                    <a:srgbClr val="000000">
                      <a:alpha val="43137"/>
                    </a:srgbClr>
                  </a:outerShdw>
                </a:effectLst>
                <a:latin typeface="Calibri" panose="020F0502020204030204" pitchFamily="34" charset="0"/>
              </a:rPr>
              <a:t>those</a:t>
            </a:r>
            <a:r>
              <a:rPr lang="en-US" sz="5400" baseline="30000" dirty="0">
                <a:solidFill>
                  <a:schemeClr val="bg1"/>
                </a:solidFill>
                <a:effectLst>
                  <a:outerShdw blurRad="38100" dist="38100" dir="2700000" algn="tl">
                    <a:srgbClr val="000000">
                      <a:alpha val="43137"/>
                    </a:srgbClr>
                  </a:outerShdw>
                </a:effectLst>
                <a:latin typeface="Calibri" panose="020F0502020204030204" pitchFamily="34" charset="0"/>
              </a:rPr>
              <a:t> of the synagogue of Satan, who say they are Jews and are not, but lie—indeed I will make them come and worship before your feet, and to know that I have loved you. 10 Because you have kept My command to persevere, I also will keep you from the hour of trial which shall come upon the whole world, to test those who dwell on the earth. </a:t>
            </a:r>
            <a:r>
              <a:rPr lang="en-US" sz="5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54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70931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786295" y="773668"/>
            <a:ext cx="4839851" cy="830997"/>
          </a:xfrm>
          <a:prstGeom prst="rect">
            <a:avLst/>
          </a:prstGeom>
        </p:spPr>
        <p:txBody>
          <a:bodyPr wrap="none">
            <a:spAutoFit/>
          </a:bodyPr>
          <a:lstStyle/>
          <a:p>
            <a:r>
              <a:rPr lang="en-US" sz="4800" dirty="0">
                <a:solidFill>
                  <a:srgbClr val="FFC000"/>
                </a:solidFill>
                <a:latin typeface="Calibri" panose="020F0502020204030204" pitchFamily="34" charset="0"/>
                <a:ea typeface="Calibri" panose="020F0502020204030204" pitchFamily="34" charset="0"/>
                <a:cs typeface="Times New Roman" panose="02020603050405020304" pitchFamily="18" charset="0"/>
              </a:rPr>
              <a:t>Revelation 3: 7 -13</a:t>
            </a:r>
            <a:endParaRPr lang="en-US" sz="4800" dirty="0">
              <a:solidFill>
                <a:srgbClr val="FFC000"/>
              </a:solidFill>
              <a:latin typeface="Calibri" panose="020F0502020204030204" pitchFamily="34" charset="0"/>
              <a:cs typeface="Times New Roman" panose="02020603050405020304" pitchFamily="18" charset="0"/>
            </a:endParaRPr>
          </a:p>
        </p:txBody>
      </p:sp>
      <p:sp>
        <p:nvSpPr>
          <p:cNvPr id="3" name="Rectangle 2"/>
          <p:cNvSpPr/>
          <p:nvPr/>
        </p:nvSpPr>
        <p:spPr>
          <a:xfrm>
            <a:off x="786295" y="1712913"/>
            <a:ext cx="10537379" cy="4616648"/>
          </a:xfrm>
          <a:prstGeom prst="rect">
            <a:avLst/>
          </a:prstGeom>
        </p:spPr>
        <p:txBody>
          <a:bodyPr wrap="square">
            <a:spAutoFit/>
          </a:bodyPr>
          <a:lstStyle/>
          <a:p>
            <a:r>
              <a:rPr 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aseline="30000" dirty="0">
                <a:solidFill>
                  <a:schemeClr val="bg1"/>
                </a:solidFill>
                <a:latin typeface="Calibri" panose="020F0502020204030204" pitchFamily="34" charset="0"/>
              </a:rPr>
              <a:t>11 Behold, I am coming quickly! Hold fast what you have, that no one may take your crown. 12 He who overcomes, I will make him a pillar in the temple of My God, and he shall go out no more. I will write on him the name of My God and the name of the city of My God, the New Jerusalem, which comes down out of heaven from My God. And </a:t>
            </a:r>
            <a:r>
              <a:rPr lang="en-US" sz="4800" i="1" baseline="30000" dirty="0">
                <a:solidFill>
                  <a:schemeClr val="bg1"/>
                </a:solidFill>
                <a:latin typeface="Calibri" panose="020F0502020204030204" pitchFamily="34" charset="0"/>
              </a:rPr>
              <a:t>I will write on him</a:t>
            </a:r>
            <a:r>
              <a:rPr lang="en-US" sz="4800" baseline="30000" dirty="0">
                <a:solidFill>
                  <a:schemeClr val="bg1"/>
                </a:solidFill>
                <a:latin typeface="Calibri" panose="020F0502020204030204" pitchFamily="34" charset="0"/>
              </a:rPr>
              <a:t> My new name. 13</a:t>
            </a:r>
            <a:r>
              <a:rPr lang="en-US" sz="4800" b="1" baseline="30000" dirty="0">
                <a:solidFill>
                  <a:schemeClr val="bg1"/>
                </a:solidFill>
                <a:latin typeface="Calibri" panose="020F0502020204030204" pitchFamily="34" charset="0"/>
              </a:rPr>
              <a:t> </a:t>
            </a:r>
            <a:r>
              <a:rPr lang="en-US" sz="4800" baseline="30000" dirty="0">
                <a:solidFill>
                  <a:schemeClr val="bg1"/>
                </a:solidFill>
                <a:latin typeface="Calibri" panose="020F0502020204030204" pitchFamily="34" charset="0"/>
              </a:rPr>
              <a:t>He who has an ear let him hear, let him hear what the Spirit says to the churches.</a:t>
            </a:r>
            <a:endParaRPr lang="en-US" sz="32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81928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5" name="Picture 4"/>
          <p:cNvPicPr>
            <a:picLocks noChangeAspect="1"/>
          </p:cNvPicPr>
          <p:nvPr/>
        </p:nvPicPr>
        <p:blipFill rotWithShape="1">
          <a:blip r:embed="rId3">
            <a:duotone>
              <a:prstClr val="black"/>
              <a:schemeClr val="accent5">
                <a:tint val="45000"/>
                <a:satMod val="400000"/>
              </a:schemeClr>
            </a:duotone>
            <a:alphaModFix amt="25000"/>
            <a:extLst/>
          </a:blip>
          <a:srcRect t="34736" r="9090" b="17482"/>
          <a:stretch/>
        </p:blipFill>
        <p:spPr>
          <a:xfrm>
            <a:off x="474133" y="474133"/>
            <a:ext cx="11243734" cy="5909733"/>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rot="21032075">
            <a:off x="1609845" y="1237025"/>
            <a:ext cx="9873668" cy="2608653"/>
          </a:xfrm>
          <a:prstGeom prst="rect">
            <a:avLst/>
          </a:prstGeom>
        </p:spPr>
        <p:txBody>
          <a:bodyPr vert="horz" lIns="91440" tIns="45720" rIns="91440" bIns="45720" rtlCol="0" anchor="b">
            <a:normAutofit/>
          </a:bodyPr>
          <a:lstStyle/>
          <a:p>
            <a:pPr>
              <a:spcBef>
                <a:spcPct val="0"/>
              </a:spcBef>
            </a:pPr>
            <a:r>
              <a:rPr lang="en-US" sz="8800" b="1" dirty="0">
                <a:ln>
                  <a:solidFill>
                    <a:schemeClr val="tx1"/>
                  </a:solidFill>
                </a:ln>
                <a:solidFill>
                  <a:srgbClr val="FFC000"/>
                </a:solidFill>
                <a:effectLst>
                  <a:outerShdw blurRad="38100" dist="38100" dir="2700000" algn="tl">
                    <a:srgbClr val="000000">
                      <a:alpha val="43137"/>
                    </a:srgbClr>
                  </a:outerShdw>
                </a:effectLst>
                <a:latin typeface="Papyrus" panose="03070502060502030205" pitchFamily="66" charset="0"/>
                <a:ea typeface="+mj-ea"/>
                <a:cs typeface="Times New Roman" panose="02020603050405020304" pitchFamily="18" charset="0"/>
              </a:rPr>
              <a:t>Know The Author</a:t>
            </a:r>
          </a:p>
        </p:txBody>
      </p:sp>
    </p:spTree>
    <p:extLst>
      <p:ext uri="{BB962C8B-B14F-4D97-AF65-F5344CB8AC3E}">
        <p14:creationId xmlns:p14="http://schemas.microsoft.com/office/powerpoint/2010/main" val="12237575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786295" y="773668"/>
            <a:ext cx="5012975" cy="830997"/>
          </a:xfrm>
          <a:prstGeom prst="rect">
            <a:avLst/>
          </a:prstGeom>
        </p:spPr>
        <p:txBody>
          <a:bodyPr wrap="none">
            <a:spAutoFit/>
          </a:bodyPr>
          <a:lstStyle/>
          <a:p>
            <a:r>
              <a:rPr lang="en-US" sz="4800" dirty="0">
                <a:solidFill>
                  <a:srgbClr val="FFC000"/>
                </a:solidFill>
                <a:effectLst>
                  <a:outerShdw blurRad="38100" dist="38100" dir="2700000" algn="tl">
                    <a:srgbClr val="000000">
                      <a:alpha val="43137"/>
                    </a:srgbClr>
                  </a:outerShdw>
                </a:effectLst>
                <a:latin typeface="Calibri" panose="020F0502020204030204" pitchFamily="34" charset="0"/>
              </a:rPr>
              <a:t>Revelation 1: 10-20</a:t>
            </a:r>
            <a:endParaRPr lang="en-US" sz="48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
        <p:nvSpPr>
          <p:cNvPr id="3" name="Rectangle 2"/>
          <p:cNvSpPr/>
          <p:nvPr/>
        </p:nvSpPr>
        <p:spPr>
          <a:xfrm>
            <a:off x="786295" y="1712913"/>
            <a:ext cx="10537379" cy="4370427"/>
          </a:xfrm>
          <a:prstGeom prst="rect">
            <a:avLst/>
          </a:prstGeom>
        </p:spPr>
        <p:txBody>
          <a:bodyPr wrap="square">
            <a:spAutoFit/>
          </a:bodyPr>
          <a:lstStyle/>
          <a:p>
            <a:r>
              <a:rPr lang="en-US" sz="5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t>. </a:t>
            </a:r>
            <a:r>
              <a:rPr lang="en-US" sz="3200" b="1" baseline="30000" dirty="0">
                <a:solidFill>
                  <a:schemeClr val="bg1"/>
                </a:solidFill>
                <a:effectLst>
                  <a:outerShdw blurRad="38100" dist="38100" dir="2700000" algn="tl">
                    <a:srgbClr val="000000">
                      <a:alpha val="43137"/>
                    </a:srgbClr>
                  </a:outerShdw>
                </a:effectLst>
                <a:latin typeface="Calibri" panose="020F0502020204030204" pitchFamily="34" charset="0"/>
              </a:rPr>
              <a:t>10 </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I was in the Spirit on the Lord’s Day, and I heard behind me a loud voice, as of a trumpet, </a:t>
            </a:r>
            <a:r>
              <a:rPr lang="en-US" sz="3200" b="1" baseline="30000" dirty="0">
                <a:solidFill>
                  <a:schemeClr val="bg1"/>
                </a:solidFill>
                <a:effectLst>
                  <a:outerShdw blurRad="38100" dist="38100" dir="2700000" algn="tl">
                    <a:srgbClr val="000000">
                      <a:alpha val="43137"/>
                    </a:srgbClr>
                  </a:outerShdw>
                </a:effectLst>
                <a:latin typeface="Calibri" panose="020F0502020204030204" pitchFamily="34" charset="0"/>
              </a:rPr>
              <a:t>11 </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saying, “I am the Alpha and the Omega, the First and the Last,” and,</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a:t>
            </a:r>
            <a:r>
              <a:rPr lang="en-US" sz="3200" u="sng" baseline="30000" dirty="0">
                <a:solidFill>
                  <a:schemeClr val="bg1"/>
                </a:solidFill>
                <a:effectLst>
                  <a:outerShdw blurRad="38100" dist="38100" dir="2700000" algn="tl">
                    <a:srgbClr val="000000">
                      <a:alpha val="43137"/>
                    </a:srgbClr>
                  </a:outerShdw>
                </a:effectLst>
                <a:latin typeface="Calibri" panose="020F0502020204030204" pitchFamily="34" charset="0"/>
                <a:hlinkClick r:id="rId3" tooltip="See footnote a"/>
              </a:rPr>
              <a:t>a</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“What you see, write in a book and send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it</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to the seven churches which are in Asia:</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a:t>
            </a:r>
            <a:r>
              <a:rPr lang="en-US" sz="3200" u="sng" baseline="30000" dirty="0">
                <a:solidFill>
                  <a:schemeClr val="bg1"/>
                </a:solidFill>
                <a:effectLst>
                  <a:outerShdw blurRad="38100" dist="38100" dir="2700000" algn="tl">
                    <a:srgbClr val="000000">
                      <a:alpha val="43137"/>
                    </a:srgbClr>
                  </a:outerShdw>
                </a:effectLst>
                <a:latin typeface="Calibri" panose="020F0502020204030204" pitchFamily="34" charset="0"/>
                <a:hlinkClick r:id="rId4" tooltip="See footnote b"/>
              </a:rPr>
              <a:t>b</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to Ephesus, to Smyrna, to Pergamos, to Thyatira, to Sardis, to Philadelphia, and to Laodicea.”</a:t>
            </a:r>
          </a:p>
          <a:p>
            <a:r>
              <a:rPr lang="en-US" sz="3200" b="1" baseline="30000" dirty="0">
                <a:solidFill>
                  <a:schemeClr val="bg1"/>
                </a:solidFill>
                <a:effectLst>
                  <a:outerShdw blurRad="38100" dist="38100" dir="2700000" algn="tl">
                    <a:srgbClr val="000000">
                      <a:alpha val="43137"/>
                    </a:srgbClr>
                  </a:outerShdw>
                </a:effectLst>
                <a:latin typeface="Calibri" panose="020F0502020204030204" pitchFamily="34" charset="0"/>
              </a:rPr>
              <a:t>12 </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Then I turned to see the voice that spoke with me. And having turned I saw seven golden lampstands, </a:t>
            </a: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0173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786295" y="773668"/>
            <a:ext cx="5012975" cy="830997"/>
          </a:xfrm>
          <a:prstGeom prst="rect">
            <a:avLst/>
          </a:prstGeom>
        </p:spPr>
        <p:txBody>
          <a:bodyPr wrap="none">
            <a:spAutoFit/>
          </a:bodyPr>
          <a:lstStyle/>
          <a:p>
            <a:r>
              <a:rPr lang="en-US" sz="4800" dirty="0">
                <a:solidFill>
                  <a:srgbClr val="FFC000"/>
                </a:solidFill>
                <a:effectLst>
                  <a:outerShdw blurRad="38100" dist="38100" dir="2700000" algn="tl">
                    <a:srgbClr val="000000">
                      <a:alpha val="43137"/>
                    </a:srgbClr>
                  </a:outerShdw>
                </a:effectLst>
                <a:latin typeface="Calibri" panose="020F0502020204030204" pitchFamily="34" charset="0"/>
              </a:rPr>
              <a:t>Revelation 1: 10-20</a:t>
            </a:r>
            <a:endParaRPr lang="en-US" sz="48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
        <p:nvSpPr>
          <p:cNvPr id="3" name="Rectangle 2"/>
          <p:cNvSpPr/>
          <p:nvPr/>
        </p:nvSpPr>
        <p:spPr>
          <a:xfrm>
            <a:off x="786295" y="1712913"/>
            <a:ext cx="10537379" cy="4524315"/>
          </a:xfrm>
          <a:prstGeom prst="rect">
            <a:avLst/>
          </a:prstGeom>
        </p:spPr>
        <p:txBody>
          <a:bodyPr wrap="square">
            <a:spAutoFit/>
          </a:bodyPr>
          <a:lstStyle/>
          <a:p>
            <a:r>
              <a:rPr lang="en-US" sz="3200" b="1" baseline="30000" dirty="0">
                <a:solidFill>
                  <a:schemeClr val="bg1"/>
                </a:solidFill>
                <a:effectLst>
                  <a:outerShdw blurRad="38100" dist="38100" dir="2700000" algn="tl">
                    <a:srgbClr val="000000">
                      <a:alpha val="43137"/>
                    </a:srgbClr>
                  </a:outerShdw>
                </a:effectLst>
                <a:latin typeface="Calibri" panose="020F0502020204030204" pitchFamily="34" charset="0"/>
              </a:rPr>
              <a:t>13 </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and in the midst of the seven lampstands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One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like the Son of Man, clothed with a garment down to the feet and girded about the chest with a golden band. </a:t>
            </a:r>
            <a:r>
              <a:rPr lang="en-US" sz="3200" b="1" baseline="30000" dirty="0">
                <a:solidFill>
                  <a:schemeClr val="bg1"/>
                </a:solidFill>
                <a:effectLst>
                  <a:outerShdw blurRad="38100" dist="38100" dir="2700000" algn="tl">
                    <a:srgbClr val="000000">
                      <a:alpha val="43137"/>
                    </a:srgbClr>
                  </a:outerShdw>
                </a:effectLst>
                <a:latin typeface="Calibri" panose="020F0502020204030204" pitchFamily="34" charset="0"/>
              </a:rPr>
              <a:t>14 </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His head and hair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were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white like wool, as white as snow, and His eyes like a flame of fire; </a:t>
            </a:r>
            <a:r>
              <a:rPr lang="en-US" sz="3200" b="1" baseline="30000" dirty="0">
                <a:solidFill>
                  <a:schemeClr val="bg1"/>
                </a:solidFill>
                <a:effectLst>
                  <a:outerShdw blurRad="38100" dist="38100" dir="2700000" algn="tl">
                    <a:srgbClr val="000000">
                      <a:alpha val="43137"/>
                    </a:srgbClr>
                  </a:outerShdw>
                </a:effectLst>
                <a:latin typeface="Calibri" panose="020F0502020204030204" pitchFamily="34" charset="0"/>
              </a:rPr>
              <a:t>15 </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His feet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were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like fine brass, as if refined in a furnace, and His voice as the sound of many waters; </a:t>
            </a:r>
            <a:r>
              <a:rPr lang="en-US" sz="3200" b="1" baseline="30000" dirty="0">
                <a:solidFill>
                  <a:schemeClr val="bg1"/>
                </a:solidFill>
                <a:effectLst>
                  <a:outerShdw blurRad="38100" dist="38100" dir="2700000" algn="tl">
                    <a:srgbClr val="000000">
                      <a:alpha val="43137"/>
                    </a:srgbClr>
                  </a:outerShdw>
                </a:effectLst>
                <a:latin typeface="Calibri" panose="020F0502020204030204" pitchFamily="34" charset="0"/>
              </a:rPr>
              <a:t>16 </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He had in His right hand seven stars, out of His mouth went a sharp two-edged sword, and His countenance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was</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like the sun shining in its strength. </a:t>
            </a: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6101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3476847" y="967564"/>
            <a:ext cx="5443869" cy="2700669"/>
          </a:xfrm>
          <a:prstGeom prst="rect">
            <a:avLst/>
          </a:prstGeom>
        </p:spPr>
        <p:txBody>
          <a:bodyPr vert="horz" lIns="91440" tIns="45720" rIns="91440" bIns="45720" rtlCol="0" anchor="b">
            <a:normAutofit/>
          </a:bodyPr>
          <a:lstStyle/>
          <a:p>
            <a:pPr>
              <a:spcBef>
                <a:spcPct val="0"/>
              </a:spcBef>
            </a:pPr>
            <a:endParaRPr lang="en-US" sz="9600" dirty="0">
              <a:solidFill>
                <a:srgbClr val="FFC000"/>
              </a:solidFill>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786295" y="773668"/>
            <a:ext cx="5012975" cy="830997"/>
          </a:xfrm>
          <a:prstGeom prst="rect">
            <a:avLst/>
          </a:prstGeom>
        </p:spPr>
        <p:txBody>
          <a:bodyPr wrap="none">
            <a:spAutoFit/>
          </a:bodyPr>
          <a:lstStyle/>
          <a:p>
            <a:r>
              <a:rPr lang="en-US" sz="4800" dirty="0">
                <a:solidFill>
                  <a:srgbClr val="FFC000"/>
                </a:solidFill>
                <a:effectLst>
                  <a:outerShdw blurRad="38100" dist="38100" dir="2700000" algn="tl">
                    <a:srgbClr val="000000">
                      <a:alpha val="43137"/>
                    </a:srgbClr>
                  </a:outerShdw>
                </a:effectLst>
                <a:latin typeface="Calibri" panose="020F0502020204030204" pitchFamily="34" charset="0"/>
              </a:rPr>
              <a:t>Revelation 1: 10-20</a:t>
            </a:r>
            <a:endParaRPr lang="en-US" sz="4800" dirty="0">
              <a:solidFill>
                <a:srgbClr val="FFC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
        <p:nvSpPr>
          <p:cNvPr id="3" name="Rectangle 2"/>
          <p:cNvSpPr/>
          <p:nvPr/>
        </p:nvSpPr>
        <p:spPr>
          <a:xfrm>
            <a:off x="691117" y="1980535"/>
            <a:ext cx="10972800" cy="3970318"/>
          </a:xfrm>
          <a:prstGeom prst="rect">
            <a:avLst/>
          </a:prstGeom>
        </p:spPr>
        <p:txBody>
          <a:bodyPr wrap="square">
            <a:spAutoFit/>
          </a:bodyPr>
          <a:lstStyle/>
          <a:p>
            <a:r>
              <a:rPr lang="en-US" sz="2800" b="1" baseline="30000" dirty="0">
                <a:solidFill>
                  <a:schemeClr val="bg1"/>
                </a:solidFill>
                <a:effectLst>
                  <a:outerShdw blurRad="38100" dist="38100" dir="2700000" algn="tl">
                    <a:srgbClr val="000000">
                      <a:alpha val="43137"/>
                    </a:srgbClr>
                  </a:outerShdw>
                </a:effectLst>
                <a:latin typeface="Calibri" panose="020F0502020204030204" pitchFamily="34" charset="0"/>
              </a:rPr>
              <a:t>17 </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And when I saw Him, I fell at His feet as dead. But He laid His right hand on me, saying to me,</a:t>
            </a: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rPr>
              <a:t>[</a:t>
            </a:r>
            <a:r>
              <a:rPr lang="en-US" sz="2800" u="sng" baseline="30000" dirty="0">
                <a:solidFill>
                  <a:schemeClr val="bg1"/>
                </a:solidFill>
                <a:effectLst>
                  <a:outerShdw blurRad="38100" dist="38100" dir="2700000" algn="tl">
                    <a:srgbClr val="000000">
                      <a:alpha val="43137"/>
                    </a:srgbClr>
                  </a:outerShdw>
                </a:effectLst>
                <a:latin typeface="Calibri" panose="020F0502020204030204" pitchFamily="34" charset="0"/>
                <a:hlinkClick r:id="rId3" tooltip="See footnote c"/>
              </a:rPr>
              <a:t>c</a:t>
            </a: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rPr>
              <a:t>]</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“Do not be afraid; I am the First and the Last. </a:t>
            </a:r>
            <a:r>
              <a:rPr lang="en-US" sz="2800" b="1" baseline="30000" dirty="0">
                <a:solidFill>
                  <a:schemeClr val="bg1"/>
                </a:solidFill>
                <a:effectLst>
                  <a:outerShdw blurRad="38100" dist="38100" dir="2700000" algn="tl">
                    <a:srgbClr val="000000">
                      <a:alpha val="43137"/>
                    </a:srgbClr>
                  </a:outerShdw>
                </a:effectLst>
                <a:latin typeface="Calibri" panose="020F0502020204030204" pitchFamily="34" charset="0"/>
              </a:rPr>
              <a:t>18 </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I </a:t>
            </a:r>
            <a:r>
              <a:rPr lang="en-US" sz="2800" i="1" dirty="0">
                <a:solidFill>
                  <a:schemeClr val="bg1"/>
                </a:solidFill>
                <a:effectLst>
                  <a:outerShdw blurRad="38100" dist="38100" dir="2700000" algn="tl">
                    <a:srgbClr val="000000">
                      <a:alpha val="43137"/>
                    </a:srgbClr>
                  </a:outerShdw>
                </a:effectLst>
                <a:latin typeface="Calibri" panose="020F0502020204030204" pitchFamily="34" charset="0"/>
              </a:rPr>
              <a:t>am</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He who lives, and was dead, and behold, I am alive forevermore. Amen. And I have the keys of Hades and of Death. </a:t>
            </a:r>
            <a:r>
              <a:rPr lang="en-US" sz="2800" b="1" baseline="30000" dirty="0">
                <a:solidFill>
                  <a:schemeClr val="bg1"/>
                </a:solidFill>
                <a:effectLst>
                  <a:outerShdw blurRad="38100" dist="38100" dir="2700000" algn="tl">
                    <a:srgbClr val="000000">
                      <a:alpha val="43137"/>
                    </a:srgbClr>
                  </a:outerShdw>
                </a:effectLst>
                <a:latin typeface="Calibri" panose="020F0502020204030204" pitchFamily="34" charset="0"/>
              </a:rPr>
              <a:t>19 </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Write</a:t>
            </a: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rPr>
              <a:t>[</a:t>
            </a:r>
            <a:r>
              <a:rPr lang="en-US" sz="2800" u="sng" baseline="30000" dirty="0">
                <a:solidFill>
                  <a:schemeClr val="bg1"/>
                </a:solidFill>
                <a:effectLst>
                  <a:outerShdw blurRad="38100" dist="38100" dir="2700000" algn="tl">
                    <a:srgbClr val="000000">
                      <a:alpha val="43137"/>
                    </a:srgbClr>
                  </a:outerShdw>
                </a:effectLst>
                <a:latin typeface="Calibri" panose="020F0502020204030204" pitchFamily="34" charset="0"/>
                <a:hlinkClick r:id="rId4" tooltip="See footnote d"/>
              </a:rPr>
              <a:t>d</a:t>
            </a: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rPr>
              <a:t>]</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the things which you have seen, and the things which are, and the things which will take place after this. </a:t>
            </a:r>
            <a:r>
              <a:rPr lang="en-US" sz="2800" b="1" baseline="30000" dirty="0">
                <a:solidFill>
                  <a:schemeClr val="bg1"/>
                </a:solidFill>
                <a:effectLst>
                  <a:outerShdw blurRad="38100" dist="38100" dir="2700000" algn="tl">
                    <a:srgbClr val="000000">
                      <a:alpha val="43137"/>
                    </a:srgbClr>
                  </a:outerShdw>
                </a:effectLst>
                <a:latin typeface="Calibri" panose="020F0502020204030204" pitchFamily="34" charset="0"/>
              </a:rPr>
              <a:t>20 </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The mystery of the seven stars which you saw in My right hand, and the seven golden lampstands: The seven stars are the angels of the seven churches, and the seven lampstands which you saw</a:t>
            </a: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rPr>
              <a:t>[</a:t>
            </a:r>
            <a:r>
              <a:rPr lang="en-US" sz="2800" u="sng" baseline="30000" dirty="0">
                <a:solidFill>
                  <a:schemeClr val="bg1"/>
                </a:solidFill>
                <a:effectLst>
                  <a:outerShdw blurRad="38100" dist="38100" dir="2700000" algn="tl">
                    <a:srgbClr val="000000">
                      <a:alpha val="43137"/>
                    </a:srgbClr>
                  </a:outerShdw>
                </a:effectLst>
                <a:latin typeface="Calibri" panose="020F0502020204030204" pitchFamily="34" charset="0"/>
                <a:hlinkClick r:id="rId5" tooltip="See footnote e"/>
              </a:rPr>
              <a:t>e</a:t>
            </a:r>
            <a:r>
              <a:rPr 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rPr>
              <a:t>]</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are the seven churches.</a:t>
            </a:r>
            <a:endPar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226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236</TotalTime>
  <Words>504</Words>
  <Application>Microsoft Office PowerPoint</Application>
  <PresentationFormat>Widescreen</PresentationFormat>
  <Paragraphs>59</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Century Gothic</vt:lpstr>
      <vt:lpstr>Papyrus</vt:lpstr>
      <vt:lpstr>Times New Roman</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Call</dc:creator>
  <cp:lastModifiedBy>Jim Call</cp:lastModifiedBy>
  <cp:revision>23</cp:revision>
  <dcterms:created xsi:type="dcterms:W3CDTF">2017-02-07T02:40:46Z</dcterms:created>
  <dcterms:modified xsi:type="dcterms:W3CDTF">2017-02-11T00:29:39Z</dcterms:modified>
</cp:coreProperties>
</file>