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4686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9882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4000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63978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2529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6387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4960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72456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4214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6483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150316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09887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8971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17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02165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7523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8470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2/19/2018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69242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1+Corinthians+11:27-29&amp;version=NKJV#fen-NKJV-28630b" TargetMode="External"/><Relationship Id="rId2" Type="http://schemas.openxmlformats.org/officeDocument/2006/relationships/hyperlink" Target="https://www.biblegateway.com/passage/?search=1+Corinthians+11:27-29&amp;version=NKJV#fen-NKJV-28628a"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www.biblegateway.com/passage/?search=1+Corinthians+11:27-29&amp;version=NKJV#fen-NKJV-28630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A898-C712-4A3F-A43D-05718AFD732D}"/>
              </a:ext>
            </a:extLst>
          </p:cNvPr>
          <p:cNvSpPr>
            <a:spLocks noGrp="1"/>
          </p:cNvSpPr>
          <p:nvPr>
            <p:ph type="ctrTitle"/>
          </p:nvPr>
        </p:nvSpPr>
        <p:spPr>
          <a:xfrm>
            <a:off x="1127052" y="2622112"/>
            <a:ext cx="9292856" cy="1825096"/>
          </a:xfrm>
        </p:spPr>
        <p:txBody>
          <a:bodyPr>
            <a:noAutofit/>
          </a:bodyPr>
          <a:lstStyle/>
          <a:p>
            <a:pPr algn="ctr"/>
            <a:r>
              <a:rPr lang="en-US" sz="9600">
                <a:ln w="19050">
                  <a:noFill/>
                </a:ln>
                <a:effectLst>
                  <a:outerShdw blurRad="38100" dist="38100" dir="2700000" algn="tl">
                    <a:srgbClr val="000000">
                      <a:alpha val="43137"/>
                    </a:srgbClr>
                  </a:outerShdw>
                </a:effectLst>
                <a:latin typeface="Papyrus" panose="03070502060502030205" pitchFamily="66" charset="0"/>
              </a:rPr>
              <a:t>Happy Sabbath</a:t>
            </a:r>
            <a:endParaRPr lang="en-US" sz="9600" dirty="0">
              <a:ln w="19050">
                <a:noFill/>
              </a:ln>
              <a:effectLst>
                <a:outerShdw blurRad="38100" dist="38100" dir="2700000" algn="tl">
                  <a:srgbClr val="000000">
                    <a:alpha val="43137"/>
                  </a:srgbClr>
                </a:outerShdw>
              </a:effectLst>
              <a:latin typeface="Papyrus" panose="03070502060502030205" pitchFamily="66" charset="0"/>
            </a:endParaRPr>
          </a:p>
        </p:txBody>
      </p:sp>
      <p:pic>
        <p:nvPicPr>
          <p:cNvPr id="6" name="Picture 5" descr="A close up of a sign&#10;&#10;Description generated with high confidence">
            <a:extLst>
              <a:ext uri="{FF2B5EF4-FFF2-40B4-BE49-F238E27FC236}">
                <a16:creationId xmlns:a16="http://schemas.microsoft.com/office/drawing/2014/main" id="{041B6521-0489-4FB0-A98D-9E3601560462}"/>
              </a:ext>
            </a:extLst>
          </p:cNvPr>
          <p:cNvPicPr>
            <a:picLocks noChangeAspect="1"/>
          </p:cNvPicPr>
          <p:nvPr/>
        </p:nvPicPr>
        <p:blipFill>
          <a:blip r:embed="rId2"/>
          <a:stretch>
            <a:fillRect/>
          </a:stretch>
        </p:blipFill>
        <p:spPr>
          <a:xfrm>
            <a:off x="214504" y="4905581"/>
            <a:ext cx="1825096" cy="1825096"/>
          </a:xfrm>
          <a:prstGeom prst="ellipse">
            <a:avLst/>
          </a:prstGeom>
          <a:ln>
            <a:noFill/>
          </a:ln>
          <a:effectLst>
            <a:softEdge rad="112500"/>
          </a:effectLst>
        </p:spPr>
      </p:pic>
    </p:spTree>
    <p:extLst>
      <p:ext uri="{BB962C8B-B14F-4D97-AF65-F5344CB8AC3E}">
        <p14:creationId xmlns:p14="http://schemas.microsoft.com/office/powerpoint/2010/main" val="2842676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13907" y="2222206"/>
            <a:ext cx="11164186" cy="1569660"/>
          </a:xfrm>
          <a:prstGeom prst="rect">
            <a:avLst/>
          </a:prstGeom>
          <a:noFill/>
        </p:spPr>
        <p:txBody>
          <a:bodyPr wrap="square" rtlCol="0">
            <a:spAutoFit/>
          </a:bodyPr>
          <a:lstStyle/>
          <a:p>
            <a:pPr algn="ctr"/>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Environment, Too</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3790247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4827182" y="0"/>
            <a:ext cx="7521830"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 Cor. 4: 3-5</a:t>
            </a:r>
          </a:p>
        </p:txBody>
      </p:sp>
      <p:sp>
        <p:nvSpPr>
          <p:cNvPr id="2" name="TextBox 1">
            <a:extLst>
              <a:ext uri="{FF2B5EF4-FFF2-40B4-BE49-F238E27FC236}">
                <a16:creationId xmlns:a16="http://schemas.microsoft.com/office/drawing/2014/main" id="{B41A6B4F-DB11-4E6F-9ACD-CD65631F1DB8}"/>
              </a:ext>
            </a:extLst>
          </p:cNvPr>
          <p:cNvSpPr txBox="1"/>
          <p:nvPr/>
        </p:nvSpPr>
        <p:spPr>
          <a:xfrm>
            <a:off x="1851949" y="1631783"/>
            <a:ext cx="10063604" cy="4524315"/>
          </a:xfrm>
          <a:prstGeom prst="rect">
            <a:avLst/>
          </a:prstGeom>
          <a:noFill/>
        </p:spPr>
        <p:txBody>
          <a:bodyPr wrap="square" rtlCol="0">
            <a:spAutoFit/>
          </a:bodyPr>
          <a:lstStyle/>
          <a:p>
            <a:r>
              <a:rPr lang="en-US" sz="36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3 </a:t>
            </a:r>
            <a:r>
              <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But even if our gospel is veiled, it is veiled to those who are perishing, </a:t>
            </a:r>
            <a:r>
              <a:rPr lang="en-US" sz="36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4 </a:t>
            </a:r>
            <a:r>
              <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whose minds the god of this age has blinded, who do not believe, lest the light of the gospel of the glory of Christ, who is the image of God, should shine on them. </a:t>
            </a:r>
            <a:r>
              <a:rPr lang="en-US" sz="36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5 </a:t>
            </a:r>
            <a:r>
              <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For we do not preach ourselves, but Christ Jesus the Lord, and ourselves your bondservants for Jesus’ sake.</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32952566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13907" y="2222206"/>
            <a:ext cx="11164186" cy="1569660"/>
          </a:xfrm>
          <a:prstGeom prst="rect">
            <a:avLst/>
          </a:prstGeom>
          <a:noFill/>
        </p:spPr>
        <p:txBody>
          <a:bodyPr wrap="square" rtlCol="0">
            <a:spAutoFit/>
          </a:bodyPr>
          <a:lstStyle/>
          <a:p>
            <a:pPr algn="ctr"/>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Light In Darkness</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966723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2274833" y="-122230"/>
            <a:ext cx="8531924"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Rom. 7: 15, 18, 24</a:t>
            </a:r>
          </a:p>
        </p:txBody>
      </p:sp>
      <p:sp>
        <p:nvSpPr>
          <p:cNvPr id="2" name="TextBox 1">
            <a:extLst>
              <a:ext uri="{FF2B5EF4-FFF2-40B4-BE49-F238E27FC236}">
                <a16:creationId xmlns:a16="http://schemas.microsoft.com/office/drawing/2014/main" id="{B41A6B4F-DB11-4E6F-9ACD-CD65631F1DB8}"/>
              </a:ext>
            </a:extLst>
          </p:cNvPr>
          <p:cNvSpPr txBox="1"/>
          <p:nvPr/>
        </p:nvSpPr>
        <p:spPr>
          <a:xfrm>
            <a:off x="1166037" y="1323439"/>
            <a:ext cx="10749516" cy="3970318"/>
          </a:xfrm>
          <a:prstGeom prst="rect">
            <a:avLst/>
          </a:prstGeom>
          <a:noFill/>
        </p:spPr>
        <p:txBody>
          <a:bodyPr wrap="square" rtlCol="0">
            <a:spAutoFit/>
          </a:bodyPr>
          <a:lstStyle/>
          <a:p>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15 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For what I am doing, I do not understand. For what I will to do, that I do not practice; but what I hate, that I do.</a:t>
            </a:r>
          </a:p>
          <a:p>
            <a:endPar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p>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18 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For I know that in me (that is, in my flesh) nothing good dwells; for to will is present with me, but </a:t>
            </a:r>
            <a:r>
              <a:rPr lang="en-US" sz="2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how</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to perform what is good I do not find.</a:t>
            </a:r>
          </a:p>
          <a:p>
            <a:endPar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p>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24 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O wretched man that I am! Who will deliver me from this            body of death?</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24073087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061097" y="-122230"/>
            <a:ext cx="5745659"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Rom. 6: 2-4</a:t>
            </a:r>
          </a:p>
        </p:txBody>
      </p:sp>
      <p:sp>
        <p:nvSpPr>
          <p:cNvPr id="2" name="TextBox 1">
            <a:extLst>
              <a:ext uri="{FF2B5EF4-FFF2-40B4-BE49-F238E27FC236}">
                <a16:creationId xmlns:a16="http://schemas.microsoft.com/office/drawing/2014/main" id="{B41A6B4F-DB11-4E6F-9ACD-CD65631F1DB8}"/>
              </a:ext>
            </a:extLst>
          </p:cNvPr>
          <p:cNvSpPr txBox="1"/>
          <p:nvPr/>
        </p:nvSpPr>
        <p:spPr>
          <a:xfrm>
            <a:off x="1166037" y="1525457"/>
            <a:ext cx="10749516" cy="3539430"/>
          </a:xfrm>
          <a:prstGeom prst="rect">
            <a:avLst/>
          </a:prstGeom>
          <a:noFill/>
        </p:spPr>
        <p:txBody>
          <a:bodyPr wrap="square" rtlCol="0">
            <a:spAutoFit/>
          </a:bodyPr>
          <a:lstStyle/>
          <a:p>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Certainly not! How shall we who died to sin live any longer in it? </a:t>
            </a:r>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3 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Or do you not know that as many of us as were baptized into Christ Jesus were baptized into His death? </a:t>
            </a:r>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4 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Therefore we were buried with Him through baptism into death, that just as Christ was raised from the dead by the glory of the Father, even so we also should walk in newness of life.</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861341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13907" y="2222206"/>
            <a:ext cx="11164186" cy="1569660"/>
          </a:xfrm>
          <a:prstGeom prst="rect">
            <a:avLst/>
          </a:prstGeom>
          <a:noFill/>
        </p:spPr>
        <p:txBody>
          <a:bodyPr wrap="square" rtlCol="0">
            <a:spAutoFit/>
          </a:bodyPr>
          <a:lstStyle/>
          <a:p>
            <a:pPr algn="ctr"/>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Not The End</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015550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050465" y="191261"/>
            <a:ext cx="5745659"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Rom. 6: 12</a:t>
            </a:r>
          </a:p>
        </p:txBody>
      </p:sp>
      <p:sp>
        <p:nvSpPr>
          <p:cNvPr id="2" name="TextBox 1">
            <a:extLst>
              <a:ext uri="{FF2B5EF4-FFF2-40B4-BE49-F238E27FC236}">
                <a16:creationId xmlns:a16="http://schemas.microsoft.com/office/drawing/2014/main" id="{B41A6B4F-DB11-4E6F-9ACD-CD65631F1DB8}"/>
              </a:ext>
            </a:extLst>
          </p:cNvPr>
          <p:cNvSpPr txBox="1"/>
          <p:nvPr/>
        </p:nvSpPr>
        <p:spPr>
          <a:xfrm>
            <a:off x="2527004" y="2459504"/>
            <a:ext cx="8467061" cy="1938992"/>
          </a:xfrm>
          <a:prstGeom prst="rect">
            <a:avLst/>
          </a:prstGeom>
          <a:noFill/>
        </p:spPr>
        <p:txBody>
          <a:bodyPr wrap="square" rtlCol="0">
            <a:spAutoFit/>
          </a:bodyPr>
          <a:lstStyle/>
          <a:p>
            <a:r>
              <a:rPr lang="en-US" sz="40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12 </a:t>
            </a:r>
            <a:r>
              <a:rPr lang="en-US" sz="4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Therefore do not let sin reign in your mortal body, that you should obey it in its lusts</a:t>
            </a:r>
            <a:r>
              <a:rPr lang="en-US" dirty="0"/>
              <a:t>.</a:t>
            </a:r>
            <a:endPar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4062391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677786" y="191261"/>
            <a:ext cx="5745659"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 Pet. 2:2</a:t>
            </a:r>
          </a:p>
        </p:txBody>
      </p:sp>
      <p:sp>
        <p:nvSpPr>
          <p:cNvPr id="2" name="TextBox 1">
            <a:extLst>
              <a:ext uri="{FF2B5EF4-FFF2-40B4-BE49-F238E27FC236}">
                <a16:creationId xmlns:a16="http://schemas.microsoft.com/office/drawing/2014/main" id="{B41A6B4F-DB11-4E6F-9ACD-CD65631F1DB8}"/>
              </a:ext>
            </a:extLst>
          </p:cNvPr>
          <p:cNvSpPr txBox="1"/>
          <p:nvPr/>
        </p:nvSpPr>
        <p:spPr>
          <a:xfrm>
            <a:off x="3005469" y="2567448"/>
            <a:ext cx="8031126" cy="1938992"/>
          </a:xfrm>
          <a:prstGeom prst="rect">
            <a:avLst/>
          </a:prstGeom>
          <a:noFill/>
        </p:spPr>
        <p:txBody>
          <a:bodyPr wrap="square" rtlCol="0">
            <a:spAutoFit/>
          </a:bodyPr>
          <a:lstStyle/>
          <a:p>
            <a:r>
              <a:rPr lang="en-US" sz="40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2 </a:t>
            </a:r>
            <a:r>
              <a:rPr lang="en-US" sz="4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as newborn babes, desire the pure milk of the word, that you may grow thereby</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4139992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443870" y="191261"/>
            <a:ext cx="5979575"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 Pet. 3:18</a:t>
            </a:r>
          </a:p>
        </p:txBody>
      </p:sp>
      <p:sp>
        <p:nvSpPr>
          <p:cNvPr id="2" name="TextBox 1">
            <a:extLst>
              <a:ext uri="{FF2B5EF4-FFF2-40B4-BE49-F238E27FC236}">
                <a16:creationId xmlns:a16="http://schemas.microsoft.com/office/drawing/2014/main" id="{B41A6B4F-DB11-4E6F-9ACD-CD65631F1DB8}"/>
              </a:ext>
            </a:extLst>
          </p:cNvPr>
          <p:cNvSpPr txBox="1"/>
          <p:nvPr/>
        </p:nvSpPr>
        <p:spPr>
          <a:xfrm>
            <a:off x="1134139" y="2365429"/>
            <a:ext cx="10749516" cy="2554545"/>
          </a:xfrm>
          <a:prstGeom prst="rect">
            <a:avLst/>
          </a:prstGeom>
          <a:noFill/>
        </p:spPr>
        <p:txBody>
          <a:bodyPr wrap="square" rtlCol="0">
            <a:spAutoFit/>
          </a:bodyPr>
          <a:lstStyle/>
          <a:p>
            <a:r>
              <a:rPr lang="en-US" sz="40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18 </a:t>
            </a:r>
            <a:r>
              <a:rPr lang="en-US" sz="4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but grow in the grace and knowledge of our Lord and Savior Jesus Christ.</a:t>
            </a:r>
          </a:p>
          <a:p>
            <a:r>
              <a:rPr lang="en-US" sz="4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To Him </a:t>
            </a:r>
            <a:r>
              <a:rPr lang="en-US" sz="40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be</a:t>
            </a:r>
            <a:r>
              <a:rPr lang="en-US" sz="4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the glory both now and forever. Amen.</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2773818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609600" y="1826804"/>
            <a:ext cx="11164186" cy="3046988"/>
          </a:xfrm>
          <a:prstGeom prst="rect">
            <a:avLst/>
          </a:prstGeom>
          <a:noFill/>
        </p:spPr>
        <p:txBody>
          <a:bodyPr wrap="square" rtlCol="0">
            <a:spAutoFit/>
          </a:bodyPr>
          <a:lstStyle/>
          <a:p>
            <a:pPr algn="ctr"/>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Ready For The Passover?</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48172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1201480" y="1905506"/>
            <a:ext cx="10015870" cy="3046988"/>
          </a:xfrm>
          <a:prstGeom prst="rect">
            <a:avLst/>
          </a:prstGeom>
          <a:noFill/>
        </p:spPr>
        <p:txBody>
          <a:bodyPr wrap="square" rtlCol="0">
            <a:spAutoFit/>
          </a:bodyPr>
          <a:lstStyle/>
          <a:p>
            <a:pPr algn="ctr"/>
            <a:r>
              <a:rPr lang="en-US" sz="96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We Must be Ready!!</a:t>
            </a:r>
          </a:p>
        </p:txBody>
      </p:sp>
      <p:pic>
        <p:nvPicPr>
          <p:cNvPr id="3" name="Picture 2" descr="A close up of a sign&#10;&#10;Description generated with high confidence">
            <a:extLst>
              <a:ext uri="{FF2B5EF4-FFF2-40B4-BE49-F238E27FC236}">
                <a16:creationId xmlns:a16="http://schemas.microsoft.com/office/drawing/2014/main" id="{3F49653C-1A3D-4CF4-8DF3-43B17D59A211}"/>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25935750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rot="21138696">
            <a:off x="598967" y="1412135"/>
            <a:ext cx="11164186" cy="3046988"/>
          </a:xfrm>
          <a:prstGeom prst="rect">
            <a:avLst/>
          </a:prstGeom>
          <a:noFill/>
        </p:spPr>
        <p:txBody>
          <a:bodyPr wrap="square" rtlCol="0">
            <a:spAutoFit/>
          </a:bodyPr>
          <a:lstStyle/>
          <a:p>
            <a:pPr algn="ctr"/>
            <a:r>
              <a:rPr lang="en-US" sz="9600" dirty="0">
                <a:ln>
                  <a:solidFill>
                    <a:schemeClr val="tx1"/>
                  </a:solidFill>
                </a:ln>
                <a:solidFill>
                  <a:srgbClr val="FF0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Are We Ready To Take The Passover?</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3439853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3646968" y="191261"/>
            <a:ext cx="7776478"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Luke 22: 19-20</a:t>
            </a:r>
          </a:p>
        </p:txBody>
      </p:sp>
      <p:sp>
        <p:nvSpPr>
          <p:cNvPr id="2" name="TextBox 1">
            <a:extLst>
              <a:ext uri="{FF2B5EF4-FFF2-40B4-BE49-F238E27FC236}">
                <a16:creationId xmlns:a16="http://schemas.microsoft.com/office/drawing/2014/main" id="{B41A6B4F-DB11-4E6F-9ACD-CD65631F1DB8}"/>
              </a:ext>
            </a:extLst>
          </p:cNvPr>
          <p:cNvSpPr txBox="1"/>
          <p:nvPr/>
        </p:nvSpPr>
        <p:spPr>
          <a:xfrm>
            <a:off x="2105245" y="2186227"/>
            <a:ext cx="9448799" cy="3046988"/>
          </a:xfrm>
          <a:prstGeom prst="rect">
            <a:avLst/>
          </a:prstGeom>
          <a:noFill/>
        </p:spPr>
        <p:txBody>
          <a:bodyPr wrap="square" rtlCol="0">
            <a:spAutoFit/>
          </a:bodyPr>
          <a:lstStyle/>
          <a:p>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19 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And He took bread, gave thanks and broke </a:t>
            </a:r>
            <a:r>
              <a:rPr lang="en-US" sz="32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it,</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and gave </a:t>
            </a:r>
            <a:r>
              <a:rPr lang="en-US" sz="32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it</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to them, saying, “This is My body which is given for you; do this in remembrance of Me.”</a:t>
            </a:r>
          </a:p>
          <a:p>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20 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Likewise He also </a:t>
            </a:r>
            <a:r>
              <a:rPr lang="en-US" sz="32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took</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the cup after supper, saying, “This cup </a:t>
            </a:r>
            <a:r>
              <a:rPr lang="en-US" sz="32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is</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the new covenant in My blood, which is shed for you.</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42118649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422604" y="191261"/>
            <a:ext cx="6000841"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John 3: 16</a:t>
            </a:r>
          </a:p>
        </p:txBody>
      </p:sp>
      <p:sp>
        <p:nvSpPr>
          <p:cNvPr id="2" name="TextBox 1">
            <a:extLst>
              <a:ext uri="{FF2B5EF4-FFF2-40B4-BE49-F238E27FC236}">
                <a16:creationId xmlns:a16="http://schemas.microsoft.com/office/drawing/2014/main" id="{B41A6B4F-DB11-4E6F-9ACD-CD65631F1DB8}"/>
              </a:ext>
            </a:extLst>
          </p:cNvPr>
          <p:cNvSpPr txBox="1"/>
          <p:nvPr/>
        </p:nvSpPr>
        <p:spPr>
          <a:xfrm>
            <a:off x="2137143" y="2569000"/>
            <a:ext cx="9448799" cy="2308324"/>
          </a:xfrm>
          <a:prstGeom prst="rect">
            <a:avLst/>
          </a:prstGeom>
          <a:noFill/>
        </p:spPr>
        <p:txBody>
          <a:bodyPr wrap="square" rtlCol="0">
            <a:spAutoFit/>
          </a:bodyPr>
          <a:lstStyle/>
          <a:p>
            <a:r>
              <a:rPr lang="en-US" sz="36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16 </a:t>
            </a:r>
            <a:r>
              <a:rPr lang="en-US" sz="36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For God so loved the world that He gave His only begotten Son, that whoever believes in Him should not perish but have everlasting life.</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3551232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422604" y="191261"/>
            <a:ext cx="6000841"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John 3: 18</a:t>
            </a:r>
          </a:p>
        </p:txBody>
      </p:sp>
      <p:sp>
        <p:nvSpPr>
          <p:cNvPr id="2" name="TextBox 1">
            <a:extLst>
              <a:ext uri="{FF2B5EF4-FFF2-40B4-BE49-F238E27FC236}">
                <a16:creationId xmlns:a16="http://schemas.microsoft.com/office/drawing/2014/main" id="{B41A6B4F-DB11-4E6F-9ACD-CD65631F1DB8}"/>
              </a:ext>
            </a:extLst>
          </p:cNvPr>
          <p:cNvSpPr txBox="1"/>
          <p:nvPr/>
        </p:nvSpPr>
        <p:spPr>
          <a:xfrm>
            <a:off x="1134139" y="2335083"/>
            <a:ext cx="10749516" cy="2554545"/>
          </a:xfrm>
          <a:prstGeom prst="rect">
            <a:avLst/>
          </a:prstGeom>
          <a:noFill/>
        </p:spPr>
        <p:txBody>
          <a:bodyPr wrap="square" rtlCol="0">
            <a:spAutoFit/>
          </a:bodyPr>
          <a:lstStyle/>
          <a:p>
            <a:r>
              <a:rPr lang="en-US" sz="40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18 </a:t>
            </a:r>
            <a:r>
              <a:rPr lang="en-US" sz="4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“He who believes in Him is not condemned; but he who does not believe is condemned already, because he has not believed in the name of the only begotten Son of God.</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37846197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609600" y="1826804"/>
            <a:ext cx="11164186" cy="1569660"/>
          </a:xfrm>
          <a:prstGeom prst="rect">
            <a:avLst/>
          </a:prstGeom>
          <a:noFill/>
        </p:spPr>
        <p:txBody>
          <a:bodyPr wrap="square" rtlCol="0">
            <a:spAutoFit/>
          </a:bodyPr>
          <a:lstStyle/>
          <a:p>
            <a:pPr algn="ctr"/>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Make It Personal</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38496283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3572540" y="0"/>
            <a:ext cx="7010934"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John 13: 12-17</a:t>
            </a:r>
          </a:p>
        </p:txBody>
      </p:sp>
      <p:sp>
        <p:nvSpPr>
          <p:cNvPr id="2" name="TextBox 1">
            <a:extLst>
              <a:ext uri="{FF2B5EF4-FFF2-40B4-BE49-F238E27FC236}">
                <a16:creationId xmlns:a16="http://schemas.microsoft.com/office/drawing/2014/main" id="{B41A6B4F-DB11-4E6F-9ACD-CD65631F1DB8}"/>
              </a:ext>
            </a:extLst>
          </p:cNvPr>
          <p:cNvSpPr txBox="1"/>
          <p:nvPr/>
        </p:nvSpPr>
        <p:spPr>
          <a:xfrm>
            <a:off x="2080437" y="1484106"/>
            <a:ext cx="9449335" cy="4401205"/>
          </a:xfrm>
          <a:prstGeom prst="rect">
            <a:avLst/>
          </a:prstGeom>
          <a:noFill/>
        </p:spPr>
        <p:txBody>
          <a:bodyPr wrap="square" rtlCol="0">
            <a:spAutoFit/>
          </a:bodyPr>
          <a:lstStyle/>
          <a:p>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12 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So when He had washed their feet, taken His garments, and sat down again, He said to them, “Do you know what I have done to you? </a:t>
            </a:r>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13 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You call Me Teacher and Lord, and you say well, for </a:t>
            </a:r>
            <a:r>
              <a:rPr lang="en-US" sz="2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so</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I am. </a:t>
            </a:r>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14 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If I then, </a:t>
            </a:r>
            <a:r>
              <a:rPr lang="en-US" sz="2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your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Lord and Teacher, have washed your feet, you also ought to wash one another’s feet. </a:t>
            </a:r>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15 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For I have given you an example, that you should do as I have done to you. </a:t>
            </a:r>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16 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Most assuredly, I say to you, a servant is not greater than his master; nor is he who is sent greater than he who sent him. </a:t>
            </a:r>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17 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If you know these things, blessed are you if you do them.</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0455184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609600" y="1826804"/>
            <a:ext cx="11164186" cy="1569660"/>
          </a:xfrm>
          <a:prstGeom prst="rect">
            <a:avLst/>
          </a:prstGeom>
          <a:noFill/>
        </p:spPr>
        <p:txBody>
          <a:bodyPr wrap="square" rtlCol="0">
            <a:spAutoFit/>
          </a:bodyPr>
          <a:lstStyle/>
          <a:p>
            <a:pPr algn="ctr"/>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The Time Is </a:t>
            </a:r>
            <a:r>
              <a:rPr lang="en-US" sz="9600" b="1" i="1"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Now</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79526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167422" y="0"/>
            <a:ext cx="5416051"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Isa. 53: 3-5</a:t>
            </a:r>
          </a:p>
        </p:txBody>
      </p:sp>
      <p:sp>
        <p:nvSpPr>
          <p:cNvPr id="2" name="TextBox 1">
            <a:extLst>
              <a:ext uri="{FF2B5EF4-FFF2-40B4-BE49-F238E27FC236}">
                <a16:creationId xmlns:a16="http://schemas.microsoft.com/office/drawing/2014/main" id="{B41A6B4F-DB11-4E6F-9ACD-CD65631F1DB8}"/>
              </a:ext>
            </a:extLst>
          </p:cNvPr>
          <p:cNvSpPr txBox="1"/>
          <p:nvPr/>
        </p:nvSpPr>
        <p:spPr>
          <a:xfrm>
            <a:off x="1851949" y="1659285"/>
            <a:ext cx="9705642" cy="3539430"/>
          </a:xfrm>
          <a:prstGeom prst="rect">
            <a:avLst/>
          </a:prstGeom>
          <a:noFill/>
        </p:spPr>
        <p:txBody>
          <a:bodyPr wrap="square" rtlCol="0">
            <a:spAutoFit/>
          </a:bodyPr>
          <a:lstStyle/>
          <a:p>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3 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He is despised and rejected by men, a Man of sorrows and acquainted with grief. And we hid, as it were, </a:t>
            </a:r>
            <a:r>
              <a:rPr lang="en-US" sz="2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our</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faces from Him; He was despised, and we did not esteem Him.</a:t>
            </a:r>
          </a:p>
          <a:p>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4 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Surely He has borne our griefs and carried our sorrows; Yet we esteemed Him stricken, smitten by God, and afflicted.</a:t>
            </a:r>
            <a:b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br>
            <a:r>
              <a:rPr lang="en-US" sz="2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5 </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But He </a:t>
            </a:r>
            <a:r>
              <a:rPr lang="en-US" sz="2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was</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wounded for our transgressions, </a:t>
            </a:r>
            <a:r>
              <a:rPr lang="en-US" sz="2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He was</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bruised for our iniquities; the chastisement for our peace </a:t>
            </a:r>
            <a:r>
              <a:rPr lang="en-US" sz="2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was</a:t>
            </a:r>
            <a:r>
              <a:rPr lang="en-US" sz="2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upon Him, and by His stripes we are healed.</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713112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1A6B4F-DB11-4E6F-9ACD-CD65631F1DB8}"/>
              </a:ext>
            </a:extLst>
          </p:cNvPr>
          <p:cNvSpPr txBox="1"/>
          <p:nvPr/>
        </p:nvSpPr>
        <p:spPr>
          <a:xfrm>
            <a:off x="1851949" y="1659285"/>
            <a:ext cx="9705642" cy="2554545"/>
          </a:xfrm>
          <a:prstGeom prst="rect">
            <a:avLst/>
          </a:prstGeom>
          <a:noFill/>
        </p:spPr>
        <p:txBody>
          <a:bodyPr wrap="square" rtlCol="0">
            <a:spAutoFit/>
          </a:bodyPr>
          <a:lstStyle/>
          <a:p>
            <a:r>
              <a:rPr lang="en-US" sz="8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and by </a:t>
            </a:r>
            <a:r>
              <a:rPr lang="en-US" sz="8000" i="1"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His</a:t>
            </a:r>
            <a:r>
              <a:rPr lang="en-US" sz="8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stripes we are healed.</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516894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3125971" y="412881"/>
            <a:ext cx="6081823" cy="6081823"/>
          </a:xfrm>
          <a:prstGeom prst="ellipse">
            <a:avLst/>
          </a:prstGeom>
          <a:ln>
            <a:noFill/>
          </a:ln>
          <a:effectLst>
            <a:softEdge rad="112500"/>
          </a:effectLst>
        </p:spPr>
      </p:pic>
    </p:spTree>
    <p:extLst>
      <p:ext uri="{BB962C8B-B14F-4D97-AF65-F5344CB8AC3E}">
        <p14:creationId xmlns:p14="http://schemas.microsoft.com/office/powerpoint/2010/main" val="3743820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00"/>
                                        <p:tgtEl>
                                          <p:spTgt spid="5"/>
                                        </p:tgtEl>
                                      </p:cBhvr>
                                    </p:animEffect>
                                    <p:anim calcmode="lin" valueType="num">
                                      <p:cBhvr>
                                        <p:cTn id="8" dur="25000" fill="hold"/>
                                        <p:tgtEl>
                                          <p:spTgt spid="5"/>
                                        </p:tgtEl>
                                        <p:attrNameLst>
                                          <p:attrName>ppt_w</p:attrName>
                                        </p:attrNameLst>
                                      </p:cBhvr>
                                      <p:tavLst>
                                        <p:tav tm="0" fmla="#ppt_w*sin(2.5*pi*$)">
                                          <p:val>
                                            <p:fltVal val="0"/>
                                          </p:val>
                                        </p:tav>
                                        <p:tav tm="100000">
                                          <p:val>
                                            <p:fltVal val="1"/>
                                          </p:val>
                                        </p:tav>
                                      </p:tavLst>
                                    </p:anim>
                                    <p:anim calcmode="lin" valueType="num">
                                      <p:cBhvr>
                                        <p:cTn id="9" dur="2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6262577" y="340243"/>
            <a:ext cx="5756825"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Matt. 13:11</a:t>
            </a:r>
          </a:p>
        </p:txBody>
      </p:sp>
      <p:sp>
        <p:nvSpPr>
          <p:cNvPr id="2" name="TextBox 1">
            <a:extLst>
              <a:ext uri="{FF2B5EF4-FFF2-40B4-BE49-F238E27FC236}">
                <a16:creationId xmlns:a16="http://schemas.microsoft.com/office/drawing/2014/main" id="{B41A6B4F-DB11-4E6F-9ACD-CD65631F1DB8}"/>
              </a:ext>
            </a:extLst>
          </p:cNvPr>
          <p:cNvSpPr txBox="1"/>
          <p:nvPr/>
        </p:nvSpPr>
        <p:spPr>
          <a:xfrm>
            <a:off x="887819" y="2286000"/>
            <a:ext cx="10749516" cy="2123658"/>
          </a:xfrm>
          <a:prstGeom prst="rect">
            <a:avLst/>
          </a:prstGeom>
          <a:noFill/>
        </p:spPr>
        <p:txBody>
          <a:bodyPr wrap="square" rtlCol="0">
            <a:spAutoFit/>
          </a:bodyPr>
          <a:lstStyle/>
          <a:p>
            <a:r>
              <a:rPr lang="en-US" sz="44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The knowledge of the secrets of the Kingdom of heaven has been given to you, but not to them.</a:t>
            </a:r>
          </a:p>
        </p:txBody>
      </p:sp>
      <p:pic>
        <p:nvPicPr>
          <p:cNvPr id="5" name="Picture 4" descr="A close up of a sign&#10;&#10;Description generated with high confidence">
            <a:extLst>
              <a:ext uri="{FF2B5EF4-FFF2-40B4-BE49-F238E27FC236}">
                <a16:creationId xmlns:a16="http://schemas.microsoft.com/office/drawing/2014/main" id="{4460FBE7-3010-4BD1-AEEB-48BA7376B6BF}"/>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352367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1616149" y="2232838"/>
            <a:ext cx="10015870" cy="1569660"/>
          </a:xfrm>
          <a:prstGeom prst="rect">
            <a:avLst/>
          </a:prstGeom>
          <a:noFill/>
        </p:spPr>
        <p:txBody>
          <a:bodyPr wrap="square" rtlCol="0">
            <a:spAutoFit/>
          </a:bodyPr>
          <a:lstStyle/>
          <a:p>
            <a:r>
              <a:rPr lang="en-US" sz="96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Self-Examination</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504841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3200401" y="168327"/>
            <a:ext cx="7521830"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1 Cor. 11: 27-29</a:t>
            </a:r>
          </a:p>
        </p:txBody>
      </p:sp>
      <p:sp>
        <p:nvSpPr>
          <p:cNvPr id="2" name="TextBox 1">
            <a:extLst>
              <a:ext uri="{FF2B5EF4-FFF2-40B4-BE49-F238E27FC236}">
                <a16:creationId xmlns:a16="http://schemas.microsoft.com/office/drawing/2014/main" id="{B41A6B4F-DB11-4E6F-9ACD-CD65631F1DB8}"/>
              </a:ext>
            </a:extLst>
          </p:cNvPr>
          <p:cNvSpPr txBox="1"/>
          <p:nvPr/>
        </p:nvSpPr>
        <p:spPr>
          <a:xfrm>
            <a:off x="1442484" y="1826804"/>
            <a:ext cx="10749516" cy="3539430"/>
          </a:xfrm>
          <a:prstGeom prst="rect">
            <a:avLst/>
          </a:prstGeom>
          <a:noFill/>
        </p:spPr>
        <p:txBody>
          <a:bodyPr wrap="square" rtlCol="0">
            <a:spAutoFit/>
          </a:bodyPr>
          <a:lstStyle/>
          <a:p>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27 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Therefore whoever eats this bread or drinks </a:t>
            </a:r>
            <a:r>
              <a:rPr lang="en-US" sz="32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this</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cup of the Lord in an unworthy manner will be guilty of the body and blood</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hlinkClick r:id="rId2" tooltip="See footnote a"/>
              </a:rPr>
              <a:t>a</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of the Lord. </a:t>
            </a:r>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28 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But let a man examine himself, and so let him eat of the bread and drink of the cup. </a:t>
            </a:r>
            <a:r>
              <a:rPr lang="en-US" sz="32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29 </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For he who eats and drinks in an unworthy manner</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hlinkClick r:id="rId3" tooltip="See footnote b"/>
              </a:rPr>
              <a:t>b</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eats and drinks judgment to himself, not discerning the Lord’s</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hlinkClick r:id="rId4" tooltip="See footnote c"/>
              </a:rPr>
              <a:t>c</a:t>
            </a:r>
            <a:r>
              <a:rPr lang="en-US" sz="3200"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t>
            </a:r>
            <a:r>
              <a:rPr lang="en-US" sz="32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body.</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5"/>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2256806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723014" y="2232838"/>
            <a:ext cx="11164186" cy="1569660"/>
          </a:xfrm>
          <a:prstGeom prst="rect">
            <a:avLst/>
          </a:prstGeom>
          <a:noFill/>
        </p:spPr>
        <p:txBody>
          <a:bodyPr wrap="square" rtlCol="0">
            <a:spAutoFit/>
          </a:bodyPr>
          <a:lstStyle/>
          <a:p>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Getting Into Focus </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1064758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723014" y="2232838"/>
            <a:ext cx="11164186" cy="3046988"/>
          </a:xfrm>
          <a:prstGeom prst="rect">
            <a:avLst/>
          </a:prstGeom>
          <a:noFill/>
        </p:spPr>
        <p:txBody>
          <a:bodyPr wrap="square" rtlCol="0">
            <a:spAutoFit/>
          </a:bodyPr>
          <a:lstStyle/>
          <a:p>
            <a:pPr algn="ctr"/>
            <a:r>
              <a:rPr lang="en-US" sz="9600" dirty="0">
                <a:solidFill>
                  <a:srgbClr val="FFFF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The Elementary Principles</a:t>
            </a:r>
          </a:p>
        </p:txBody>
      </p:sp>
      <p:pic>
        <p:nvPicPr>
          <p:cNvPr id="3" name="Picture 2" descr="A close up of a sign&#10;&#10;Description generated with high confidence">
            <a:extLst>
              <a:ext uri="{FF2B5EF4-FFF2-40B4-BE49-F238E27FC236}">
                <a16:creationId xmlns:a16="http://schemas.microsoft.com/office/drawing/2014/main" id="{31061EEF-0B2F-4BDE-A43B-0038939EFD54}"/>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27458390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847908" y="0"/>
            <a:ext cx="7521830"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Jer. 17: 9</a:t>
            </a:r>
          </a:p>
        </p:txBody>
      </p:sp>
      <p:sp>
        <p:nvSpPr>
          <p:cNvPr id="2" name="TextBox 1">
            <a:extLst>
              <a:ext uri="{FF2B5EF4-FFF2-40B4-BE49-F238E27FC236}">
                <a16:creationId xmlns:a16="http://schemas.microsoft.com/office/drawing/2014/main" id="{B41A6B4F-DB11-4E6F-9ACD-CD65631F1DB8}"/>
              </a:ext>
            </a:extLst>
          </p:cNvPr>
          <p:cNvSpPr txBox="1"/>
          <p:nvPr/>
        </p:nvSpPr>
        <p:spPr>
          <a:xfrm>
            <a:off x="1091609" y="2274838"/>
            <a:ext cx="10749516" cy="2308324"/>
          </a:xfrm>
          <a:prstGeom prst="rect">
            <a:avLst/>
          </a:prstGeom>
          <a:noFill/>
        </p:spPr>
        <p:txBody>
          <a:bodyPr wrap="square" rtlCol="0">
            <a:spAutoFit/>
          </a:bodyPr>
          <a:lstStyle/>
          <a:p>
            <a: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“The heart </a:t>
            </a:r>
            <a:r>
              <a:rPr lang="en-US" sz="4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is</a:t>
            </a:r>
            <a: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deceitful above all </a:t>
            </a:r>
            <a:r>
              <a:rPr lang="en-US" sz="4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things,</a:t>
            </a:r>
            <a:b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br>
            <a: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And desperately wicked;</a:t>
            </a:r>
            <a:b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br>
            <a: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Who can know it?</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4136299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7AEEB6-534A-41D1-B7FD-23C8600D5BB3}"/>
              </a:ext>
            </a:extLst>
          </p:cNvPr>
          <p:cNvSpPr txBox="1"/>
          <p:nvPr/>
        </p:nvSpPr>
        <p:spPr>
          <a:xfrm>
            <a:off x="5847908" y="0"/>
            <a:ext cx="7521830" cy="1323439"/>
          </a:xfrm>
          <a:prstGeom prst="rect">
            <a:avLst/>
          </a:prstGeom>
          <a:noFill/>
        </p:spPr>
        <p:txBody>
          <a:bodyPr wrap="square" rtlCol="0">
            <a:spAutoFit/>
          </a:bodyPr>
          <a:lstStyle/>
          <a:p>
            <a:r>
              <a:rPr lang="en-US" sz="8000" dirty="0">
                <a:solidFill>
                  <a:srgbClr val="FFC000"/>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Rom. 8: 7</a:t>
            </a:r>
          </a:p>
        </p:txBody>
      </p:sp>
      <p:sp>
        <p:nvSpPr>
          <p:cNvPr id="2" name="TextBox 1">
            <a:extLst>
              <a:ext uri="{FF2B5EF4-FFF2-40B4-BE49-F238E27FC236}">
                <a16:creationId xmlns:a16="http://schemas.microsoft.com/office/drawing/2014/main" id="{B41A6B4F-DB11-4E6F-9ACD-CD65631F1DB8}"/>
              </a:ext>
            </a:extLst>
          </p:cNvPr>
          <p:cNvSpPr txBox="1"/>
          <p:nvPr/>
        </p:nvSpPr>
        <p:spPr>
          <a:xfrm>
            <a:off x="1091609" y="2274838"/>
            <a:ext cx="10749516" cy="2308324"/>
          </a:xfrm>
          <a:prstGeom prst="rect">
            <a:avLst/>
          </a:prstGeom>
          <a:noFill/>
        </p:spPr>
        <p:txBody>
          <a:bodyPr wrap="square" rtlCol="0">
            <a:spAutoFit/>
          </a:bodyPr>
          <a:lstStyle/>
          <a:p>
            <a:r>
              <a:rPr lang="en-US" sz="4800" b="1" baseline="300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7 </a:t>
            </a:r>
            <a: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Because the carnal mind </a:t>
            </a:r>
            <a:r>
              <a:rPr lang="en-US" sz="4800"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is</a:t>
            </a:r>
            <a:r>
              <a:rPr lang="en-US" sz="4800" dirty="0">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enmity against God; for it is not subject to the law of God, nor indeed can be.</a:t>
            </a:r>
          </a:p>
        </p:txBody>
      </p:sp>
      <p:pic>
        <p:nvPicPr>
          <p:cNvPr id="5" name="Picture 4" descr="A close up of a sign&#10;&#10;Description generated with high confidence">
            <a:extLst>
              <a:ext uri="{FF2B5EF4-FFF2-40B4-BE49-F238E27FC236}">
                <a16:creationId xmlns:a16="http://schemas.microsoft.com/office/drawing/2014/main" id="{D2AB60F9-2E4F-4FFE-B2EF-4AB151B0465E}"/>
              </a:ext>
            </a:extLst>
          </p:cNvPr>
          <p:cNvPicPr>
            <a:picLocks noChangeAspect="1"/>
          </p:cNvPicPr>
          <p:nvPr/>
        </p:nvPicPr>
        <p:blipFill>
          <a:blip r:embed="rId2"/>
          <a:stretch>
            <a:fillRect/>
          </a:stretch>
        </p:blipFill>
        <p:spPr>
          <a:xfrm>
            <a:off x="143719" y="5031196"/>
            <a:ext cx="1708230" cy="1708230"/>
          </a:xfrm>
          <a:prstGeom prst="ellipse">
            <a:avLst/>
          </a:prstGeom>
          <a:ln>
            <a:noFill/>
          </a:ln>
          <a:effectLst>
            <a:softEdge rad="112500"/>
          </a:effectLst>
        </p:spPr>
      </p:pic>
    </p:spTree>
    <p:extLst>
      <p:ext uri="{BB962C8B-B14F-4D97-AF65-F5344CB8AC3E}">
        <p14:creationId xmlns:p14="http://schemas.microsoft.com/office/powerpoint/2010/main" val="1023102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212</TotalTime>
  <Words>161</Words>
  <Application>Microsoft Office PowerPoint</Application>
  <PresentationFormat>Widescreen</PresentationFormat>
  <Paragraphs>50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Century Gothic</vt:lpstr>
      <vt:lpstr>Papyrus</vt:lpstr>
      <vt:lpstr>Roboto</vt:lpstr>
      <vt:lpstr>Wingdings 3</vt:lpstr>
      <vt:lpstr>Ion</vt:lpstr>
      <vt:lpstr>Happy Sabbath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sabbath</dc:title>
  <dc:creator>Jim Call</dc:creator>
  <cp:lastModifiedBy>Jim Call</cp:lastModifiedBy>
  <cp:revision>22</cp:revision>
  <dcterms:created xsi:type="dcterms:W3CDTF">2018-02-15T02:03:09Z</dcterms:created>
  <dcterms:modified xsi:type="dcterms:W3CDTF">2018-02-20T02:06:40Z</dcterms:modified>
</cp:coreProperties>
</file>