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76" r:id="rId4"/>
    <p:sldId id="279" r:id="rId5"/>
    <p:sldId id="299" r:id="rId6"/>
    <p:sldId id="300" r:id="rId7"/>
    <p:sldId id="339" r:id="rId8"/>
    <p:sldId id="301" r:id="rId9"/>
    <p:sldId id="302" r:id="rId10"/>
    <p:sldId id="303" r:id="rId11"/>
    <p:sldId id="304" r:id="rId12"/>
    <p:sldId id="281" r:id="rId13"/>
    <p:sldId id="305" r:id="rId14"/>
    <p:sldId id="312" r:id="rId15"/>
    <p:sldId id="311" r:id="rId16"/>
    <p:sldId id="313" r:id="rId17"/>
    <p:sldId id="310" r:id="rId18"/>
    <p:sldId id="314" r:id="rId19"/>
    <p:sldId id="307" r:id="rId20"/>
    <p:sldId id="308" r:id="rId21"/>
    <p:sldId id="309" r:id="rId22"/>
    <p:sldId id="327" r:id="rId23"/>
    <p:sldId id="333" r:id="rId24"/>
    <p:sldId id="328" r:id="rId25"/>
    <p:sldId id="334" r:id="rId26"/>
    <p:sldId id="335" r:id="rId27"/>
    <p:sldId id="336" r:id="rId28"/>
    <p:sldId id="283" r:id="rId29"/>
    <p:sldId id="338" r:id="rId30"/>
    <p:sldId id="337" r:id="rId31"/>
    <p:sldId id="315" r:id="rId32"/>
    <p:sldId id="316" r:id="rId33"/>
    <p:sldId id="319" r:id="rId34"/>
    <p:sldId id="317" r:id="rId35"/>
    <p:sldId id="318" r:id="rId36"/>
    <p:sldId id="320" r:id="rId37"/>
    <p:sldId id="286" r:id="rId38"/>
    <p:sldId id="321" r:id="rId39"/>
    <p:sldId id="322" r:id="rId40"/>
    <p:sldId id="285" r:id="rId41"/>
    <p:sldId id="291" r:id="rId42"/>
    <p:sldId id="323" r:id="rId43"/>
    <p:sldId id="324" r:id="rId44"/>
    <p:sldId id="325" r:id="rId45"/>
    <p:sldId id="326" r:id="rId4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68242" autoAdjust="0"/>
  </p:normalViewPr>
  <p:slideViewPr>
    <p:cSldViewPr>
      <p:cViewPr varScale="1">
        <p:scale>
          <a:sx n="61" d="100"/>
          <a:sy n="61" d="100"/>
        </p:scale>
        <p:origin x="1517" y="77"/>
      </p:cViewPr>
      <p:guideLst>
        <p:guide orient="horz" pos="2160"/>
        <p:guide pos="2880"/>
      </p:guideLst>
    </p:cSldViewPr>
  </p:slideViewPr>
  <p:outlineViewPr>
    <p:cViewPr>
      <p:scale>
        <a:sx n="33" d="100"/>
        <a:sy n="33" d="100"/>
      </p:scale>
      <p:origin x="0" y="-2357"/>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091"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26FEDA74-D55D-4C75-8895-02049F167266}" type="datetimeFigureOut">
              <a:rPr lang="en-US" smtClean="0"/>
              <a:pPr/>
              <a:t>10/6/2018</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ABA40048-7365-4213-821D-BCCF3E3806CC}" type="slidenum">
              <a:rPr lang="en-US" smtClean="0"/>
              <a:pPr/>
              <a:t>‹#›</a:t>
            </a:fld>
            <a:endParaRPr lang="en-US"/>
          </a:p>
        </p:txBody>
      </p:sp>
    </p:spTree>
    <p:extLst>
      <p:ext uri="{BB962C8B-B14F-4D97-AF65-F5344CB8AC3E}">
        <p14:creationId xmlns:p14="http://schemas.microsoft.com/office/powerpoint/2010/main" val="2518390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558EABCE-C855-4B92-B071-560F5A777146}" type="datetimeFigureOut">
              <a:rPr lang="en-US" smtClean="0"/>
              <a:pPr/>
              <a:t>10/6/2018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B65BFDD-EEDA-47A4-9EDF-F8EB36F9B80A}" type="slidenum">
              <a:rPr lang="en-US" smtClean="0"/>
              <a:pPr/>
              <a:t>‹#›</a:t>
            </a:fld>
            <a:endParaRPr lang="en-US"/>
          </a:p>
        </p:txBody>
      </p:sp>
    </p:spTree>
    <p:extLst>
      <p:ext uri="{BB962C8B-B14F-4D97-AF65-F5344CB8AC3E}">
        <p14:creationId xmlns:p14="http://schemas.microsoft.com/office/powerpoint/2010/main" val="406366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a:t>
            </a:r>
            <a:r>
              <a:rPr lang="en-US" dirty="0" smtClean="0"/>
              <a:t>{Explain Utah} Today </a:t>
            </a:r>
            <a:r>
              <a:rPr lang="en-US" dirty="0"/>
              <a:t>I will cover another Fundamental belief. The Word of God</a:t>
            </a:r>
          </a:p>
        </p:txBody>
      </p:sp>
      <p:sp>
        <p:nvSpPr>
          <p:cNvPr id="4" name="Slide Number Placeholder 3"/>
          <p:cNvSpPr>
            <a:spLocks noGrp="1"/>
          </p:cNvSpPr>
          <p:nvPr>
            <p:ph type="sldNum" sz="quarter" idx="10"/>
          </p:nvPr>
        </p:nvSpPr>
        <p:spPr/>
        <p:txBody>
          <a:bodyPr/>
          <a:lstStyle/>
          <a:p>
            <a:fld id="{8B65BFDD-EEDA-47A4-9EDF-F8EB36F9B80A}" type="slidenum">
              <a:rPr lang="en-US" smtClean="0"/>
              <a:pPr/>
              <a:t>1</a:t>
            </a:fld>
            <a:endParaRPr lang="en-US"/>
          </a:p>
        </p:txBody>
      </p:sp>
    </p:spTree>
    <p:extLst>
      <p:ext uri="{BB962C8B-B14F-4D97-AF65-F5344CB8AC3E}">
        <p14:creationId xmlns:p14="http://schemas.microsoft.com/office/powerpoint/2010/main" val="417114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Ezekiel 26:9-11 (NIV)</a:t>
            </a:r>
          </a:p>
          <a:p>
            <a:r>
              <a:rPr lang="en-US" sz="1200" dirty="0" smtClean="0"/>
              <a:t> </a:t>
            </a:r>
            <a:r>
              <a:rPr lang="en-US" sz="1200" b="1" baseline="30000" dirty="0" smtClean="0">
                <a:solidFill>
                  <a:schemeClr val="bg1"/>
                </a:solidFill>
              </a:rPr>
              <a:t>9 </a:t>
            </a:r>
            <a:r>
              <a:rPr lang="en-US" sz="1200" dirty="0" smtClean="0">
                <a:solidFill>
                  <a:schemeClr val="bg1"/>
                </a:solidFill>
              </a:rPr>
              <a:t>He will direct the blows of his battering rams against your walls and demolish your towers with his weapons. </a:t>
            </a:r>
            <a:r>
              <a:rPr lang="en-US" sz="1200" b="1" baseline="30000" dirty="0" smtClean="0">
                <a:solidFill>
                  <a:schemeClr val="bg1"/>
                </a:solidFill>
              </a:rPr>
              <a:t>10 </a:t>
            </a:r>
            <a:r>
              <a:rPr lang="en-US" sz="1200" dirty="0" smtClean="0">
                <a:solidFill>
                  <a:schemeClr val="bg1"/>
                </a:solidFill>
              </a:rPr>
              <a:t>His horses will be so many that they will cover you with dust. Your walls will tremble at the noise of the warhorses, wagons and chariots when he enters your gates as men enter a city whose walls have been broken through. </a:t>
            </a:r>
            <a:r>
              <a:rPr lang="en-US" sz="1200" b="1" baseline="30000" dirty="0" smtClean="0">
                <a:solidFill>
                  <a:schemeClr val="bg1"/>
                </a:solidFill>
              </a:rPr>
              <a:t>11 </a:t>
            </a:r>
            <a:r>
              <a:rPr lang="en-US" sz="1200" dirty="0" smtClean="0">
                <a:solidFill>
                  <a:schemeClr val="bg1"/>
                </a:solidFill>
              </a:rPr>
              <a:t>The hooves of his horses will trample all your streets; he will kill your people with the sword, and your strong pillars will fall to the ground.</a:t>
            </a:r>
            <a:endParaRPr lang="en-US" sz="1200" kern="1200" dirty="0" smtClean="0">
              <a:solidFill>
                <a:schemeClr val="bg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10</a:t>
            </a:fld>
            <a:endParaRPr lang="en-US"/>
          </a:p>
        </p:txBody>
      </p:sp>
    </p:spTree>
    <p:extLst>
      <p:ext uri="{BB962C8B-B14F-4D97-AF65-F5344CB8AC3E}">
        <p14:creationId xmlns:p14="http://schemas.microsoft.com/office/powerpoint/2010/main" val="699592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smtClean="0">
                <a:solidFill>
                  <a:schemeClr val="bg1"/>
                </a:solidFill>
              </a:rPr>
              <a:t>Ezekiel 26:12-14 (NIV)</a:t>
            </a:r>
          </a:p>
          <a:p>
            <a:r>
              <a:rPr lang="en-US" sz="1200" dirty="0" smtClean="0"/>
              <a:t> </a:t>
            </a:r>
            <a:r>
              <a:rPr lang="en-US" sz="1200" b="1" baseline="30000" dirty="0" smtClean="0">
                <a:solidFill>
                  <a:schemeClr val="bg1"/>
                </a:solidFill>
              </a:rPr>
              <a:t>12 </a:t>
            </a:r>
            <a:r>
              <a:rPr lang="en-US" sz="1200" dirty="0" smtClean="0">
                <a:solidFill>
                  <a:schemeClr val="bg1"/>
                </a:solidFill>
              </a:rPr>
              <a:t>They will plunder your wealth and loot your merchandise; they will break down your walls and demolish your fine houses and throw your stones, timber and rubble into the sea. </a:t>
            </a:r>
            <a:r>
              <a:rPr lang="en-US" sz="1200" b="1" baseline="30000" dirty="0" smtClean="0">
                <a:solidFill>
                  <a:schemeClr val="bg1"/>
                </a:solidFill>
              </a:rPr>
              <a:t>13 </a:t>
            </a:r>
            <a:r>
              <a:rPr lang="en-US" sz="1200" dirty="0" smtClean="0">
                <a:solidFill>
                  <a:schemeClr val="bg1"/>
                </a:solidFill>
              </a:rPr>
              <a:t>I will put an end to your noisy songs, and the music of your harps will be heard no more. </a:t>
            </a:r>
            <a:r>
              <a:rPr lang="en-US" sz="1200" b="1" baseline="30000" dirty="0" smtClean="0">
                <a:solidFill>
                  <a:schemeClr val="bg1"/>
                </a:solidFill>
              </a:rPr>
              <a:t>14 </a:t>
            </a:r>
            <a:r>
              <a:rPr lang="en-US" sz="1200" dirty="0" smtClean="0">
                <a:solidFill>
                  <a:schemeClr val="bg1"/>
                </a:solidFill>
              </a:rPr>
              <a:t>I will make you a bare rock, and you will become a place to spread fishnets. You will never be rebuilt, for I the </a:t>
            </a:r>
            <a:r>
              <a:rPr lang="en-US" sz="1200" cap="small" dirty="0" smtClean="0">
                <a:solidFill>
                  <a:schemeClr val="bg1"/>
                </a:solidFill>
              </a:rPr>
              <a:t>Lord </a:t>
            </a:r>
            <a:r>
              <a:rPr lang="en-US" sz="1200" dirty="0" smtClean="0">
                <a:solidFill>
                  <a:schemeClr val="bg1"/>
                </a:solidFill>
              </a:rPr>
              <a:t>have spoken, declares the Sovereign </a:t>
            </a:r>
            <a:r>
              <a:rPr lang="en-US" sz="1200" cap="small" dirty="0" smtClean="0">
                <a:solidFill>
                  <a:schemeClr val="bg1"/>
                </a:solidFill>
              </a:rPr>
              <a:t>Lord</a:t>
            </a:r>
            <a:r>
              <a:rPr lang="en-US" sz="1200" dirty="0" smtClean="0">
                <a:solidFill>
                  <a:schemeClr val="bg1"/>
                </a:solidFill>
              </a:rPr>
              <a:t>.</a:t>
            </a:r>
            <a:endParaRPr lang="en-US" sz="1200" kern="1200" dirty="0" smtClean="0">
              <a:solidFill>
                <a:schemeClr val="bg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11</a:t>
            </a:fld>
            <a:endParaRPr lang="en-US"/>
          </a:p>
        </p:txBody>
      </p:sp>
    </p:spTree>
    <p:extLst>
      <p:ext uri="{BB962C8B-B14F-4D97-AF65-F5344CB8AC3E}">
        <p14:creationId xmlns:p14="http://schemas.microsoft.com/office/powerpoint/2010/main" val="2543163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put this prophecy in a modern context. {Read Slide} </a:t>
            </a:r>
          </a:p>
        </p:txBody>
      </p:sp>
      <p:sp>
        <p:nvSpPr>
          <p:cNvPr id="4" name="Slide Number Placeholder 3"/>
          <p:cNvSpPr>
            <a:spLocks noGrp="1"/>
          </p:cNvSpPr>
          <p:nvPr>
            <p:ph type="sldNum" sz="quarter" idx="10"/>
          </p:nvPr>
        </p:nvSpPr>
        <p:spPr/>
        <p:txBody>
          <a:bodyPr/>
          <a:lstStyle/>
          <a:p>
            <a:fld id="{8B65BFDD-EEDA-47A4-9EDF-F8EB36F9B80A}" type="slidenum">
              <a:rPr lang="en-US" smtClean="0"/>
              <a:pPr/>
              <a:t>12</a:t>
            </a:fld>
            <a:endParaRPr lang="en-US"/>
          </a:p>
        </p:txBody>
      </p:sp>
    </p:spTree>
    <p:extLst>
      <p:ext uri="{BB962C8B-B14F-4D97-AF65-F5344CB8AC3E}">
        <p14:creationId xmlns:p14="http://schemas.microsoft.com/office/powerpoint/2010/main" val="264625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Tyre’s</a:t>
            </a:r>
            <a:r>
              <a:rPr lang="en-US" dirty="0"/>
              <a:t> had a strategic location as a port. And the topography of the land was a natural port </a:t>
            </a:r>
          </a:p>
          <a:p>
            <a:r>
              <a:rPr lang="en-US" dirty="0"/>
              <a:t>{Use laser point to </a:t>
            </a:r>
            <a:r>
              <a:rPr lang="en-US" dirty="0" err="1"/>
              <a:t>Tyre</a:t>
            </a:r>
            <a:r>
              <a:rPr lang="en-US" dirty="0"/>
              <a:t> on both images}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13</a:t>
            </a:fld>
            <a:endParaRPr lang="en-US"/>
          </a:p>
        </p:txBody>
      </p:sp>
    </p:spTree>
    <p:extLst>
      <p:ext uri="{BB962C8B-B14F-4D97-AF65-F5344CB8AC3E}">
        <p14:creationId xmlns:p14="http://schemas.microsoft.com/office/powerpoint/2010/main" val="3051058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cover the history. {Use Laser top left) This is how </a:t>
            </a:r>
            <a:r>
              <a:rPr lang="en-US" dirty="0" err="1"/>
              <a:t>Tyre</a:t>
            </a:r>
            <a:r>
              <a:rPr lang="en-US" dirty="0"/>
              <a:t> looked with King Nebuchadnezzar sieged it for 13 years. He ravaged the main land {Laser top Right}</a:t>
            </a:r>
          </a:p>
          <a:p>
            <a:endParaRPr lang="en-US" dirty="0"/>
          </a:p>
          <a:p>
            <a:r>
              <a:rPr lang="en-US" dirty="0"/>
              <a:t>The 200 years and a few wars later Alexander the Great sieged the Island </a:t>
            </a:r>
            <a:r>
              <a:rPr lang="en-US" dirty="0" err="1"/>
              <a:t>Tyre</a:t>
            </a:r>
            <a:r>
              <a:rPr lang="en-US" dirty="0"/>
              <a:t> {Laser bottom left) by building a causeway or mole from the debris of the mainland. After the defeat and for almost 2400 years sediment has gather along side the causeway and {Laser bottom right} this how </a:t>
            </a:r>
            <a:r>
              <a:rPr lang="en-US" dirty="0" err="1"/>
              <a:t>Tyre</a:t>
            </a:r>
            <a:r>
              <a:rPr lang="en-US" dirty="0"/>
              <a:t> looks today. It is not a port and much of the Island lay in ruins. </a:t>
            </a:r>
          </a:p>
          <a:p>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14</a:t>
            </a:fld>
            <a:endParaRPr lang="en-US"/>
          </a:p>
        </p:txBody>
      </p:sp>
    </p:spTree>
    <p:extLst>
      <p:ext uri="{BB962C8B-B14F-4D97-AF65-F5344CB8AC3E}">
        <p14:creationId xmlns:p14="http://schemas.microsoft.com/office/powerpoint/2010/main" val="3247993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{Laser) is and artist depiction of the </a:t>
            </a:r>
            <a:r>
              <a:rPr lang="en-US" dirty="0" err="1"/>
              <a:t>Tyre</a:t>
            </a:r>
            <a:r>
              <a:rPr lang="en-US" dirty="0"/>
              <a:t> Island fortress. </a:t>
            </a:r>
          </a:p>
          <a:p>
            <a:endParaRPr lang="en-US" dirty="0"/>
          </a:p>
          <a:p>
            <a:r>
              <a:rPr lang="en-US" dirty="0"/>
              <a:t>The bottom (Laser) is a picture of a Middle east island  fortress (not </a:t>
            </a:r>
            <a:r>
              <a:rPr lang="en-US" dirty="0" err="1"/>
              <a:t>Tyre</a:t>
            </a:r>
            <a:r>
              <a:rPr lang="en-US" dirty="0"/>
              <a:t>) build in ancient times. This gives you some idea of why people must have thought the prophecy was ridiculous.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15</a:t>
            </a:fld>
            <a:endParaRPr lang="en-US"/>
          </a:p>
        </p:txBody>
      </p:sp>
    </p:spTree>
    <p:extLst>
      <p:ext uri="{BB962C8B-B14F-4D97-AF65-F5344CB8AC3E}">
        <p14:creationId xmlns:p14="http://schemas.microsoft.com/office/powerpoint/2010/main" val="2237515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 an artist’s depiction of the causeway being built with the siege towers {Laser}. Alexander’s army built the tallest siege towers up to that time. The towers were between 160 – 200 feet tall. Taller that the walls of Island </a:t>
            </a:r>
            <a:r>
              <a:rPr lang="en-US" dirty="0" err="1"/>
              <a:t>Tyre</a:t>
            </a:r>
            <a:r>
              <a:rPr lang="en-US" dirty="0"/>
              <a:t>. </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16</a:t>
            </a:fld>
            <a:endParaRPr lang="en-US"/>
          </a:p>
        </p:txBody>
      </p:sp>
    </p:spTree>
    <p:extLst>
      <p:ext uri="{BB962C8B-B14F-4D97-AF65-F5344CB8AC3E}">
        <p14:creationId xmlns:p14="http://schemas.microsoft.com/office/powerpoint/2010/main" val="271938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when Amos, Ezekiel and Zechariah wrote down Gods prophecy. </a:t>
            </a:r>
          </a:p>
          <a:p>
            <a:r>
              <a:rPr lang="en-US" dirty="0"/>
              <a:t>{Click} </a:t>
            </a:r>
          </a:p>
          <a:p>
            <a:endParaRPr lang="en-US" dirty="0"/>
          </a:p>
          <a:p>
            <a:r>
              <a:rPr lang="en-US" dirty="0"/>
              <a:t>Now let’s look at some key fulfillments of this Prophecy of </a:t>
            </a:r>
            <a:r>
              <a:rPr lang="en-US" dirty="0" err="1"/>
              <a:t>Tyre</a:t>
            </a:r>
            <a:r>
              <a:rPr lang="en-US" dirty="0"/>
              <a:t>. </a:t>
            </a:r>
          </a:p>
          <a:p>
            <a:r>
              <a:rPr lang="en-US" dirty="0"/>
              <a:t>{Click and Read Side}</a:t>
            </a:r>
          </a:p>
          <a:p>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17</a:t>
            </a:fld>
            <a:endParaRPr lang="en-US"/>
          </a:p>
        </p:txBody>
      </p:sp>
    </p:spTree>
    <p:extLst>
      <p:ext uri="{BB962C8B-B14F-4D97-AF65-F5344CB8AC3E}">
        <p14:creationId xmlns:p14="http://schemas.microsoft.com/office/powerpoint/2010/main" val="3528592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Picture of the Island ruins. </a:t>
            </a:r>
          </a:p>
          <a:p>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18</a:t>
            </a:fld>
            <a:endParaRPr lang="en-US"/>
          </a:p>
        </p:txBody>
      </p:sp>
    </p:spTree>
    <p:extLst>
      <p:ext uri="{BB962C8B-B14F-4D97-AF65-F5344CB8AC3E}">
        <p14:creationId xmlns:p14="http://schemas.microsoft.com/office/powerpoint/2010/main" val="1374335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Read slide}</a:t>
            </a:r>
          </a:p>
          <a:p>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19</a:t>
            </a:fld>
            <a:endParaRPr lang="en-US"/>
          </a:p>
        </p:txBody>
      </p:sp>
    </p:spTree>
    <p:extLst>
      <p:ext uri="{BB962C8B-B14F-4D97-AF65-F5344CB8AC3E}">
        <p14:creationId xmlns:p14="http://schemas.microsoft.com/office/powerpoint/2010/main" val="3616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1"/>
            <a:ext cx="5661660" cy="3042999"/>
          </a:xfrm>
        </p:spPr>
        <p:txBody>
          <a:bodyPr>
            <a:normAutofit/>
          </a:bodyPr>
          <a:lstStyle/>
          <a:p>
            <a:r>
              <a:rPr lang="en-US" b="1" dirty="0"/>
              <a:t>Summary statement:</a:t>
            </a:r>
          </a:p>
          <a:p>
            <a:r>
              <a:rPr lang="en-US" i="1" dirty="0"/>
              <a:t>We believe that Scripture, both the Old and New Testament, is God’s</a:t>
            </a:r>
          </a:p>
          <a:p>
            <a:r>
              <a:rPr lang="en-US" i="1" dirty="0"/>
              <a:t>revelation and His complete </a:t>
            </a:r>
            <a:r>
              <a:rPr lang="en-US" b="1" i="1" dirty="0"/>
              <a:t>expressed will </a:t>
            </a:r>
            <a:r>
              <a:rPr lang="en-US" i="1" dirty="0"/>
              <a:t>to humanity. Scripture is</a:t>
            </a:r>
          </a:p>
          <a:p>
            <a:r>
              <a:rPr lang="en-US" i="1" dirty="0"/>
              <a:t>inspired in thought and word, infallible in the original writings; is the</a:t>
            </a:r>
          </a:p>
          <a:p>
            <a:r>
              <a:rPr lang="en-US" i="1" dirty="0"/>
              <a:t>supreme and final authority in faith and in life; and is the foundation</a:t>
            </a:r>
          </a:p>
          <a:p>
            <a:r>
              <a:rPr lang="en-US" i="1" dirty="0"/>
              <a:t>of all truth (2 Timothy 3:16; 2 Peter 1:20-21; John 10:35; 17:17).</a:t>
            </a:r>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a:t>
            </a:fld>
            <a:endParaRPr lang="en-US"/>
          </a:p>
        </p:txBody>
      </p:sp>
    </p:spTree>
    <p:extLst>
      <p:ext uri="{BB962C8B-B14F-4D97-AF65-F5344CB8AC3E}">
        <p14:creationId xmlns:p14="http://schemas.microsoft.com/office/powerpoint/2010/main" val="1266806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err="1"/>
              <a:t>Tyre’s</a:t>
            </a:r>
            <a:r>
              <a:rPr lang="en-US" dirty="0"/>
              <a:t> fishermen with nets today. </a:t>
            </a:r>
          </a:p>
          <a:p>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20</a:t>
            </a:fld>
            <a:endParaRPr lang="en-US"/>
          </a:p>
        </p:txBody>
      </p:sp>
    </p:spTree>
    <p:extLst>
      <p:ext uri="{BB962C8B-B14F-4D97-AF65-F5344CB8AC3E}">
        <p14:creationId xmlns:p14="http://schemas.microsoft.com/office/powerpoint/2010/main" val="4257347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dirty="0"/>
              <a:t>The ancient city of </a:t>
            </a:r>
            <a:r>
              <a:rPr lang="en-US" dirty="0" err="1"/>
              <a:t>Tyre</a:t>
            </a:r>
            <a:r>
              <a:rPr lang="en-US" dirty="0"/>
              <a:t> lies in ruins today.</a:t>
            </a:r>
          </a:p>
          <a:p>
            <a:endParaRPr lang="en-US" dirty="0"/>
          </a:p>
          <a:p>
            <a:r>
              <a:rPr lang="en-US" dirty="0"/>
              <a:t>The fulfillment of this prophesy being so specific in detail could have only come from a super natural being. A being that could predict or event control future events. That being of course is God and these prophecies prove the Bible is the Word of God.</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21</a:t>
            </a:fld>
            <a:endParaRPr lang="en-US"/>
          </a:p>
        </p:txBody>
      </p:sp>
    </p:spTree>
    <p:extLst>
      <p:ext uri="{BB962C8B-B14F-4D97-AF65-F5344CB8AC3E}">
        <p14:creationId xmlns:p14="http://schemas.microsoft.com/office/powerpoint/2010/main" val="1064209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other prophecies that prove the Bible is the Word</a:t>
            </a:r>
            <a:r>
              <a:rPr lang="en-US" baseline="0" dirty="0"/>
              <a:t> of God</a:t>
            </a:r>
            <a:endParaRPr lang="en-US" dirty="0"/>
          </a:p>
          <a:p>
            <a:r>
              <a:rPr lang="en-US" dirty="0"/>
              <a:t>{Read slide}</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22</a:t>
            </a:fld>
            <a:endParaRPr lang="en-US"/>
          </a:p>
        </p:txBody>
      </p:sp>
    </p:spTree>
    <p:extLst>
      <p:ext uri="{BB962C8B-B14F-4D97-AF65-F5344CB8AC3E}">
        <p14:creationId xmlns:p14="http://schemas.microsoft.com/office/powerpoint/2010/main" val="2165212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other Prophecies that prove the Bible is the Word</a:t>
            </a:r>
            <a:r>
              <a:rPr lang="en-US" baseline="0" dirty="0"/>
              <a:t> of God</a:t>
            </a:r>
            <a:endParaRPr lang="en-US" dirty="0"/>
          </a:p>
          <a:p>
            <a:r>
              <a:rPr lang="en-US" dirty="0"/>
              <a:t>{Read slide}</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23</a:t>
            </a:fld>
            <a:endParaRPr lang="en-US"/>
          </a:p>
        </p:txBody>
      </p:sp>
    </p:spTree>
    <p:extLst>
      <p:ext uri="{BB962C8B-B14F-4D97-AF65-F5344CB8AC3E}">
        <p14:creationId xmlns:p14="http://schemas.microsoft.com/office/powerpoint/2010/main" val="870658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How about the Prophecies that Jesus Christ’s crucifixion was fulfilled.</a:t>
            </a:r>
          </a:p>
          <a:p>
            <a:r>
              <a:rPr lang="en-US" baseline="0" dirty="0"/>
              <a:t>{Read Slide} </a:t>
            </a:r>
          </a:p>
        </p:txBody>
      </p:sp>
      <p:sp>
        <p:nvSpPr>
          <p:cNvPr id="4" name="Slide Number Placeholder 3"/>
          <p:cNvSpPr>
            <a:spLocks noGrp="1"/>
          </p:cNvSpPr>
          <p:nvPr>
            <p:ph type="sldNum" sz="quarter" idx="10"/>
          </p:nvPr>
        </p:nvSpPr>
        <p:spPr/>
        <p:txBody>
          <a:bodyPr/>
          <a:lstStyle/>
          <a:p>
            <a:fld id="{5FD63B62-2FA8-4353-988E-5165AEF11EC6}" type="slidenum">
              <a:rPr lang="en-US" smtClean="0"/>
              <a:pPr/>
              <a:t>24</a:t>
            </a:fld>
            <a:endParaRPr lang="en-US" dirty="0"/>
          </a:p>
        </p:txBody>
      </p:sp>
    </p:spTree>
    <p:extLst>
      <p:ext uri="{BB962C8B-B14F-4D97-AF65-F5344CB8AC3E}">
        <p14:creationId xmlns:p14="http://schemas.microsoft.com/office/powerpoint/2010/main" val="1420662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How was the Bible put together or canonized. </a:t>
            </a:r>
          </a:p>
          <a:p>
            <a:r>
              <a:rPr lang="en-US" baseline="0" dirty="0"/>
              <a:t>{Read Slide} </a:t>
            </a:r>
          </a:p>
        </p:txBody>
      </p:sp>
      <p:sp>
        <p:nvSpPr>
          <p:cNvPr id="4" name="Slide Number Placeholder 3"/>
          <p:cNvSpPr>
            <a:spLocks noGrp="1"/>
          </p:cNvSpPr>
          <p:nvPr>
            <p:ph type="sldNum" sz="quarter" idx="10"/>
          </p:nvPr>
        </p:nvSpPr>
        <p:spPr/>
        <p:txBody>
          <a:bodyPr/>
          <a:lstStyle/>
          <a:p>
            <a:fld id="{5FD63B62-2FA8-4353-988E-5165AEF11EC6}" type="slidenum">
              <a:rPr lang="en-US" smtClean="0"/>
              <a:pPr/>
              <a:t>25</a:t>
            </a:fld>
            <a:endParaRPr lang="en-US" dirty="0"/>
          </a:p>
        </p:txBody>
      </p:sp>
    </p:spTree>
    <p:extLst>
      <p:ext uri="{BB962C8B-B14F-4D97-AF65-F5344CB8AC3E}">
        <p14:creationId xmlns:p14="http://schemas.microsoft.com/office/powerpoint/2010/main" val="2795966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slide from</a:t>
            </a:r>
            <a:r>
              <a:rPr lang="en-US" baseline="0" dirty="0"/>
              <a:t> Mr. Nate </a:t>
            </a:r>
            <a:r>
              <a:rPr lang="en-US" baseline="0" dirty="0" err="1"/>
              <a:t>Bostian</a:t>
            </a:r>
            <a:r>
              <a:rPr lang="en-US" baseline="0" dirty="0"/>
              <a:t> that shows </a:t>
            </a:r>
            <a:r>
              <a:rPr lang="en-US" baseline="0" dirty="0" smtClean="0"/>
              <a:t>the original works of books compared to copies made later. The New and Old Testament have the shortest time spans between Originals and Copies. </a:t>
            </a:r>
            <a:r>
              <a:rPr lang="en-US" baseline="0" dirty="0" smtClean="0"/>
              <a:t>Peter </a:t>
            </a:r>
            <a:r>
              <a:rPr lang="en-US" baseline="0" dirty="0" smtClean="0"/>
              <a:t>Stoner probably 1e17 power cover Texas in coins two feet deep and then walking over reaching in and pulling out the correct coin.</a:t>
            </a:r>
          </a:p>
          <a:p>
            <a:r>
              <a:rPr lang="en-US" baseline="0" dirty="0" smtClean="0"/>
              <a:t>{</a:t>
            </a:r>
            <a:r>
              <a:rPr lang="en-US" baseline="0" dirty="0"/>
              <a:t>Read Slide}</a:t>
            </a:r>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26</a:t>
            </a:fld>
            <a:endParaRPr lang="en-US"/>
          </a:p>
        </p:txBody>
      </p:sp>
    </p:spTree>
    <p:extLst>
      <p:ext uri="{BB962C8B-B14F-4D97-AF65-F5344CB8AC3E}">
        <p14:creationId xmlns:p14="http://schemas.microsoft.com/office/powerpoint/2010/main" val="615209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Other</a:t>
            </a:r>
            <a:r>
              <a:rPr lang="en-US" baseline="0" dirty="0"/>
              <a:t> proof of the accuracy of scripture is the Dead Sea Scrolls</a:t>
            </a:r>
          </a:p>
          <a:p>
            <a:r>
              <a:rPr lang="en-US" sz="1200" b="0" i="0" kern="1200" dirty="0">
                <a:solidFill>
                  <a:schemeClr val="tx1"/>
                </a:solidFill>
                <a:effectLst/>
                <a:latin typeface="+mn-lt"/>
                <a:ea typeface="+mn-ea"/>
                <a:cs typeface="+mn-cs"/>
              </a:rPr>
              <a:t>The Dead Sea Scrolls, are a collection of some 981 different texts discovered between 1946 and 1956 in eleven caves in the immediate vicinity of the ancient settlement at Khirbet Qumran in the West Bank. The caves are located about two </a:t>
            </a:r>
            <a:r>
              <a:rPr lang="en-US" sz="1200" b="0" i="0" kern="1200" dirty="0" err="1">
                <a:solidFill>
                  <a:schemeClr val="tx1"/>
                </a:solidFill>
                <a:effectLst/>
                <a:latin typeface="+mn-lt"/>
                <a:ea typeface="+mn-ea"/>
                <a:cs typeface="+mn-cs"/>
              </a:rPr>
              <a:t>kilometrs</a:t>
            </a:r>
            <a:r>
              <a:rPr lang="en-US" sz="1200" b="0" i="0" kern="1200" dirty="0">
                <a:solidFill>
                  <a:schemeClr val="tx1"/>
                </a:solidFill>
                <a:effectLst/>
                <a:latin typeface="+mn-lt"/>
                <a:ea typeface="+mn-ea"/>
                <a:cs typeface="+mn-cs"/>
              </a:rPr>
              <a:t> (1.2 miles) inland from the northwest shore of the Dead Sea, from which they derive their name.</a:t>
            </a:r>
          </a:p>
          <a:p>
            <a:r>
              <a:rPr lang="en-US" sz="1200" b="0" i="0" kern="1200" dirty="0">
                <a:solidFill>
                  <a:schemeClr val="tx1"/>
                </a:solidFill>
                <a:effectLst/>
                <a:latin typeface="+mn-lt"/>
                <a:ea typeface="+mn-ea"/>
                <a:cs typeface="+mn-cs"/>
              </a:rPr>
              <a:t>The consensus is Scrolls date from 8 BC to 1 AD </a:t>
            </a:r>
          </a:p>
          <a:p>
            <a:r>
              <a:rPr lang="en-US" sz="1200" b="0" i="0" kern="1200" dirty="0">
                <a:solidFill>
                  <a:schemeClr val="tx1"/>
                </a:solidFill>
                <a:effectLst/>
                <a:latin typeface="+mn-lt"/>
                <a:ea typeface="+mn-ea"/>
                <a:cs typeface="+mn-cs"/>
              </a:rPr>
              <a:t>The texts are of great historical, religious, and linguistic significance because they include the third oldest known surviving manuscripts of works later included in the Hebrew Bible canon, </a:t>
            </a:r>
          </a:p>
          <a:p>
            <a:r>
              <a:rPr lang="en-US" sz="1200" b="0" i="0" kern="1200" dirty="0">
                <a:solidFill>
                  <a:schemeClr val="tx1"/>
                </a:solidFill>
                <a:effectLst/>
                <a:latin typeface="+mn-lt"/>
                <a:ea typeface="+mn-ea"/>
                <a:cs typeface="+mn-cs"/>
              </a:rPr>
              <a:t>Most of the texts are written in Hebrew, with some in Aramaic and a few in Greek.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compared to todays</a:t>
            </a:r>
            <a:r>
              <a:rPr lang="en-US" sz="1200" b="0" i="0" kern="1200" baseline="0" dirty="0" smtClean="0">
                <a:solidFill>
                  <a:schemeClr val="tx1"/>
                </a:solidFill>
                <a:effectLst/>
                <a:latin typeface="+mn-lt"/>
                <a:ea typeface="+mn-ea"/>
                <a:cs typeface="+mn-cs"/>
              </a:rPr>
              <a:t> bibles the accuracy was over 99% correct.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27</a:t>
            </a:fld>
            <a:endParaRPr lang="en-US"/>
          </a:p>
        </p:txBody>
      </p:sp>
    </p:spTree>
    <p:extLst>
      <p:ext uri="{BB962C8B-B14F-4D97-AF65-F5344CB8AC3E}">
        <p14:creationId xmlns:p14="http://schemas.microsoft.com/office/powerpoint/2010/main" val="138396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a:t>
            </a:r>
            <a:r>
              <a:rPr lang="en-US" baseline="0" dirty="0"/>
              <a:t> are some other books that people claim to be scripture but they are not. </a:t>
            </a:r>
            <a:endParaRPr lang="en-US" dirty="0"/>
          </a:p>
          <a:p>
            <a:r>
              <a:rPr lang="en-US" dirty="0"/>
              <a:t>(Click and Read Slide}</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28</a:t>
            </a:fld>
            <a:endParaRPr lang="en-US"/>
          </a:p>
        </p:txBody>
      </p:sp>
    </p:spTree>
    <p:extLst>
      <p:ext uri="{BB962C8B-B14F-4D97-AF65-F5344CB8AC3E}">
        <p14:creationId xmlns:p14="http://schemas.microsoft.com/office/powerpoint/2010/main" val="4131869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a:t>
            </a:r>
            <a:r>
              <a:rPr lang="en-US" baseline="0" dirty="0"/>
              <a:t> are many books referenced in scripture – but they are not the Word of God.</a:t>
            </a:r>
            <a:endParaRPr lang="en-US" dirty="0"/>
          </a:p>
          <a:p>
            <a:r>
              <a:rPr lang="en-US" dirty="0"/>
              <a:t>(Click and Read Slide}</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29</a:t>
            </a:fld>
            <a:endParaRPr lang="en-US"/>
          </a:p>
        </p:txBody>
      </p:sp>
    </p:spTree>
    <p:extLst>
      <p:ext uri="{BB962C8B-B14F-4D97-AF65-F5344CB8AC3E}">
        <p14:creationId xmlns:p14="http://schemas.microsoft.com/office/powerpoint/2010/main" val="308810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before we dive into the Word of God can we prove the Bible is the Word of God?</a:t>
            </a:r>
          </a:p>
          <a:p>
            <a:r>
              <a:rPr lang="en-US" b="1" dirty="0"/>
              <a:t>Is The BIBLE </a:t>
            </a:r>
            <a:r>
              <a:rPr lang="en-US" dirty="0"/>
              <a:t>Superstition or </a:t>
            </a:r>
            <a:r>
              <a:rPr lang="en-US" i="1" dirty="0"/>
              <a:t>Authority?</a:t>
            </a:r>
          </a:p>
          <a:p>
            <a:r>
              <a:rPr lang="en-US" dirty="0"/>
              <a:t>Did you ever stop to </a:t>
            </a:r>
            <a:r>
              <a:rPr lang="en-US" i="1" dirty="0"/>
              <a:t>prove </a:t>
            </a:r>
            <a:r>
              <a:rPr lang="en-US" dirty="0"/>
              <a:t>whether the Bible is the </a:t>
            </a:r>
            <a:r>
              <a:rPr lang="en-US" b="1" dirty="0"/>
              <a:t>divinely </a:t>
            </a:r>
            <a:r>
              <a:rPr lang="en-US" dirty="0"/>
              <a:t>inspired Word of God?</a:t>
            </a:r>
            <a:r>
              <a:rPr lang="en-US" dirty="0">
                <a:solidFill>
                  <a:schemeClr val="bg1"/>
                </a:solidFill>
              </a:rPr>
              <a:t> </a:t>
            </a:r>
            <a:r>
              <a:rPr lang="en-US" dirty="0"/>
              <a:t>This is a picture of the booklet I read as a teenager to prove the Bible was the word of God. </a:t>
            </a:r>
            <a:endParaRPr lang="en-US" b="1"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3</a:t>
            </a:fld>
            <a:endParaRPr lang="en-US"/>
          </a:p>
        </p:txBody>
      </p:sp>
    </p:spTree>
    <p:extLst>
      <p:ext uri="{BB962C8B-B14F-4D97-AF65-F5344CB8AC3E}">
        <p14:creationId xmlns:p14="http://schemas.microsoft.com/office/powerpoint/2010/main" val="295889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have proven the Word of God is the bible. But is that all? </a:t>
            </a:r>
          </a:p>
          <a:p>
            <a:r>
              <a:rPr lang="en-US" dirty="0"/>
              <a:t>(Click and Read Slide}</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30</a:t>
            </a:fld>
            <a:endParaRPr lang="en-US"/>
          </a:p>
        </p:txBody>
      </p:sp>
    </p:spTree>
    <p:extLst>
      <p:ext uri="{BB962C8B-B14F-4D97-AF65-F5344CB8AC3E}">
        <p14:creationId xmlns:p14="http://schemas.microsoft.com/office/powerpoint/2010/main" val="3281724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25486"/>
            <a:ext cx="5661660" cy="4213384"/>
          </a:xfrm>
        </p:spPr>
        <p:txBody>
          <a:bodyPr>
            <a:normAutofit/>
          </a:bodyPr>
          <a:lstStyle/>
          <a:p>
            <a:r>
              <a:rPr lang="en-US" dirty="0"/>
              <a:t>{Read Slide click} Math 4 is says “every word that comes from the mouth of God”</a:t>
            </a:r>
          </a:p>
        </p:txBody>
      </p:sp>
      <p:sp>
        <p:nvSpPr>
          <p:cNvPr id="4" name="Slide Number Placeholder 3"/>
          <p:cNvSpPr>
            <a:spLocks noGrp="1"/>
          </p:cNvSpPr>
          <p:nvPr>
            <p:ph type="sldNum" sz="quarter" idx="10"/>
          </p:nvPr>
        </p:nvSpPr>
        <p:spPr/>
        <p:txBody>
          <a:bodyPr/>
          <a:lstStyle/>
          <a:p>
            <a:fld id="{8B65BFDD-EEDA-47A4-9EDF-F8EB36F9B80A}" type="slidenum">
              <a:rPr lang="en-US" smtClean="0"/>
              <a:pPr/>
              <a:t>31</a:t>
            </a:fld>
            <a:endParaRPr lang="en-US"/>
          </a:p>
        </p:txBody>
      </p:sp>
    </p:spTree>
    <p:extLst>
      <p:ext uri="{BB962C8B-B14F-4D97-AF65-F5344CB8AC3E}">
        <p14:creationId xmlns:p14="http://schemas.microsoft.com/office/powerpoint/2010/main" val="366256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6342" y="4369435"/>
            <a:ext cx="5661660" cy="4213384"/>
          </a:xfrm>
        </p:spPr>
        <p:txBody>
          <a:bodyPr>
            <a:normAutofit/>
          </a:bodyPr>
          <a:lstStyle/>
          <a:p>
            <a:r>
              <a:rPr lang="en-US" dirty="0"/>
              <a:t>{Read Side}</a:t>
            </a:r>
          </a:p>
          <a:p>
            <a:r>
              <a:rPr lang="en-US" dirty="0"/>
              <a:t>The “Term Word of Mouth” is Logos by Mouth, Let’s ready some more</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32</a:t>
            </a:fld>
            <a:endParaRPr lang="en-US"/>
          </a:p>
        </p:txBody>
      </p:sp>
    </p:spTree>
    <p:extLst>
      <p:ext uri="{BB962C8B-B14F-4D97-AF65-F5344CB8AC3E}">
        <p14:creationId xmlns:p14="http://schemas.microsoft.com/office/powerpoint/2010/main" val="610699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603512"/>
            <a:ext cx="5661660" cy="4213384"/>
          </a:xfrm>
        </p:spPr>
        <p:txBody>
          <a:bodyPr>
            <a:normAutofit/>
          </a:bodyPr>
          <a:lstStyle/>
          <a:p>
            <a:r>
              <a:rPr lang="en-US" dirty="0"/>
              <a:t>The answer is</a:t>
            </a:r>
          </a:p>
          <a:p>
            <a:r>
              <a:rPr lang="en-US" dirty="0"/>
              <a:t>{Read Slide}</a:t>
            </a:r>
          </a:p>
          <a:p>
            <a:r>
              <a:rPr lang="en-US" dirty="0"/>
              <a:t>I believe in this modern age all the oral-law Oracles have be written down. But are they the “Word of God”?</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33</a:t>
            </a:fld>
            <a:endParaRPr lang="en-US"/>
          </a:p>
        </p:txBody>
      </p:sp>
    </p:spTree>
    <p:extLst>
      <p:ext uri="{BB962C8B-B14F-4D97-AF65-F5344CB8AC3E}">
        <p14:creationId xmlns:p14="http://schemas.microsoft.com/office/powerpoint/2010/main" val="3526793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about “</a:t>
            </a:r>
            <a:r>
              <a:rPr lang="en-US" dirty="0" err="1"/>
              <a:t>revealings</a:t>
            </a:r>
            <a:r>
              <a:rPr lang="en-US" dirty="0"/>
              <a:t>”?</a:t>
            </a:r>
          </a:p>
          <a:p>
            <a:r>
              <a:rPr lang="en-US" dirty="0"/>
              <a:t>{Read Slide}</a:t>
            </a:r>
          </a:p>
        </p:txBody>
      </p:sp>
      <p:sp>
        <p:nvSpPr>
          <p:cNvPr id="4" name="Slide Number Placeholder 3"/>
          <p:cNvSpPr>
            <a:spLocks noGrp="1"/>
          </p:cNvSpPr>
          <p:nvPr>
            <p:ph type="sldNum" sz="quarter" idx="10"/>
          </p:nvPr>
        </p:nvSpPr>
        <p:spPr/>
        <p:txBody>
          <a:bodyPr/>
          <a:lstStyle/>
          <a:p>
            <a:fld id="{8B65BFDD-EEDA-47A4-9EDF-F8EB36F9B80A}" type="slidenum">
              <a:rPr lang="en-US" smtClean="0"/>
              <a:pPr/>
              <a:t>34</a:t>
            </a:fld>
            <a:endParaRPr lang="en-US"/>
          </a:p>
        </p:txBody>
      </p:sp>
    </p:spTree>
    <p:extLst>
      <p:ext uri="{BB962C8B-B14F-4D97-AF65-F5344CB8AC3E}">
        <p14:creationId xmlns:p14="http://schemas.microsoft.com/office/powerpoint/2010/main" val="3945305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we just read  {Read Slide}</a:t>
            </a:r>
          </a:p>
          <a:p>
            <a:r>
              <a:rPr lang="en-US" dirty="0"/>
              <a:t>Currently no one is operating in the role of an </a:t>
            </a:r>
            <a:r>
              <a:rPr lang="en-US" b="1" dirty="0"/>
              <a:t>Apostle </a:t>
            </a:r>
            <a:r>
              <a:rPr lang="en-US" dirty="0"/>
              <a:t>or prophet in the Church (The body). God is not using anyone in that function. </a:t>
            </a:r>
          </a:p>
        </p:txBody>
      </p:sp>
      <p:sp>
        <p:nvSpPr>
          <p:cNvPr id="4" name="Slide Number Placeholder 3"/>
          <p:cNvSpPr>
            <a:spLocks noGrp="1"/>
          </p:cNvSpPr>
          <p:nvPr>
            <p:ph type="sldNum" sz="quarter" idx="10"/>
          </p:nvPr>
        </p:nvSpPr>
        <p:spPr/>
        <p:txBody>
          <a:bodyPr/>
          <a:lstStyle/>
          <a:p>
            <a:fld id="{8B65BFDD-EEDA-47A4-9EDF-F8EB36F9B80A}" type="slidenum">
              <a:rPr lang="en-US" smtClean="0"/>
              <a:pPr/>
              <a:t>35</a:t>
            </a:fld>
            <a:endParaRPr lang="en-US"/>
          </a:p>
        </p:txBody>
      </p:sp>
    </p:spTree>
    <p:extLst>
      <p:ext uri="{BB962C8B-B14F-4D97-AF65-F5344CB8AC3E}">
        <p14:creationId xmlns:p14="http://schemas.microsoft.com/office/powerpoint/2010/main" val="3051378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general for Revealing or an Oracle to from Jesus Christ it must have the following.</a:t>
            </a:r>
          </a:p>
          <a:p>
            <a:r>
              <a:rPr lang="en-US" dirty="0"/>
              <a:t>{Read Slide} </a:t>
            </a:r>
            <a:r>
              <a:rPr lang="en-US" dirty="0" err="1"/>
              <a:t>zz</a:t>
            </a:r>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36</a:t>
            </a:fld>
            <a:endParaRPr lang="en-US"/>
          </a:p>
        </p:txBody>
      </p:sp>
    </p:spTree>
    <p:extLst>
      <p:ext uri="{BB962C8B-B14F-4D97-AF65-F5344CB8AC3E}">
        <p14:creationId xmlns:p14="http://schemas.microsoft.com/office/powerpoint/2010/main" val="927402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some characteristics of Word of God</a:t>
            </a:r>
          </a:p>
          <a:p>
            <a:r>
              <a:rPr lang="en-US" dirty="0"/>
              <a:t>{Read Slide}</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37</a:t>
            </a:fld>
            <a:endParaRPr lang="en-US"/>
          </a:p>
        </p:txBody>
      </p:sp>
    </p:spTree>
    <p:extLst>
      <p:ext uri="{BB962C8B-B14F-4D97-AF65-F5344CB8AC3E}">
        <p14:creationId xmlns:p14="http://schemas.microsoft.com/office/powerpoint/2010/main" val="3242807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as called and chosen cannot just read the Word of God. We must understand</a:t>
            </a:r>
          </a:p>
          <a:p>
            <a:r>
              <a:rPr lang="en-US" dirty="0"/>
              <a:t>{Read Slide}</a:t>
            </a:r>
          </a:p>
          <a:p>
            <a:r>
              <a:rPr lang="en-US" dirty="0"/>
              <a:t>Point out the JCCS Jim Chance Crazy Simplified version </a:t>
            </a:r>
          </a:p>
        </p:txBody>
      </p:sp>
      <p:sp>
        <p:nvSpPr>
          <p:cNvPr id="4" name="Slide Number Placeholder 3"/>
          <p:cNvSpPr>
            <a:spLocks noGrp="1"/>
          </p:cNvSpPr>
          <p:nvPr>
            <p:ph type="sldNum" sz="quarter" idx="10"/>
          </p:nvPr>
        </p:nvSpPr>
        <p:spPr/>
        <p:txBody>
          <a:bodyPr/>
          <a:lstStyle/>
          <a:p>
            <a:fld id="{8B65BFDD-EEDA-47A4-9EDF-F8EB36F9B80A}" type="slidenum">
              <a:rPr lang="en-US" smtClean="0"/>
              <a:pPr/>
              <a:t>38</a:t>
            </a:fld>
            <a:endParaRPr lang="en-US"/>
          </a:p>
        </p:txBody>
      </p:sp>
    </p:spTree>
    <p:extLst>
      <p:ext uri="{BB962C8B-B14F-4D97-AF65-F5344CB8AC3E}">
        <p14:creationId xmlns:p14="http://schemas.microsoft.com/office/powerpoint/2010/main" val="1890450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Slide}</a:t>
            </a:r>
          </a:p>
          <a:p>
            <a:r>
              <a:rPr lang="en-US" dirty="0"/>
              <a:t>We must understand and prepare to give answer when called </a:t>
            </a:r>
            <a:r>
              <a:rPr lang="en-US" b="1" dirty="0"/>
              <a:t>upon</a:t>
            </a:r>
          </a:p>
        </p:txBody>
      </p:sp>
      <p:sp>
        <p:nvSpPr>
          <p:cNvPr id="4" name="Slide Number Placeholder 3"/>
          <p:cNvSpPr>
            <a:spLocks noGrp="1"/>
          </p:cNvSpPr>
          <p:nvPr>
            <p:ph type="sldNum" sz="quarter" idx="10"/>
          </p:nvPr>
        </p:nvSpPr>
        <p:spPr/>
        <p:txBody>
          <a:bodyPr/>
          <a:lstStyle/>
          <a:p>
            <a:fld id="{8B65BFDD-EEDA-47A4-9EDF-F8EB36F9B80A}" type="slidenum">
              <a:rPr lang="en-US" smtClean="0"/>
              <a:pPr/>
              <a:t>39</a:t>
            </a:fld>
            <a:endParaRPr lang="en-US"/>
          </a:p>
        </p:txBody>
      </p:sp>
    </p:spTree>
    <p:extLst>
      <p:ext uri="{BB962C8B-B14F-4D97-AF65-F5344CB8AC3E}">
        <p14:creationId xmlns:p14="http://schemas.microsoft.com/office/powerpoint/2010/main" val="201719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ideas or belief people have in the Bible. </a:t>
            </a:r>
          </a:p>
          <a:p>
            <a:r>
              <a:rPr lang="en-US" dirty="0"/>
              <a:t>Read {Slide}</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4</a:t>
            </a:fld>
            <a:endParaRPr lang="en-US"/>
          </a:p>
        </p:txBody>
      </p:sp>
    </p:spTree>
    <p:extLst>
      <p:ext uri="{BB962C8B-B14F-4D97-AF65-F5344CB8AC3E}">
        <p14:creationId xmlns:p14="http://schemas.microsoft.com/office/powerpoint/2010/main" val="96716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 understand the Word of God because Jesus Christ gave that understanding to Mr. Herbert W Armstrong. </a:t>
            </a:r>
          </a:p>
          <a:p>
            <a:r>
              <a:rPr lang="en-US" dirty="0"/>
              <a:t>The Bible was like a jigsaw puzzle and Jesus Christ showed Mr. Armstrong how </a:t>
            </a:r>
            <a:r>
              <a:rPr lang="en-US"/>
              <a:t>to </a:t>
            </a:r>
            <a:r>
              <a:rPr lang="en-US" smtClean="0"/>
              <a:t>put</a:t>
            </a:r>
            <a:r>
              <a:rPr lang="en-US" baseline="0" smtClean="0"/>
              <a:t> all</a:t>
            </a:r>
            <a:r>
              <a:rPr lang="en-US" smtClean="0"/>
              <a:t> </a:t>
            </a:r>
            <a:r>
              <a:rPr lang="en-US" dirty="0"/>
              <a:t>the pieces together. </a:t>
            </a:r>
          </a:p>
          <a:p>
            <a:r>
              <a:rPr lang="en-US" dirty="0"/>
              <a:t>{Read Slide}</a:t>
            </a:r>
          </a:p>
          <a:p>
            <a:r>
              <a:rPr lang="en-US" dirty="0"/>
              <a:t>United Church of God has it’s understanding from Jesus Christ revealing it to Mr. Herbert W Armstrong. </a:t>
            </a:r>
          </a:p>
        </p:txBody>
      </p:sp>
      <p:sp>
        <p:nvSpPr>
          <p:cNvPr id="4" name="Slide Number Placeholder 3"/>
          <p:cNvSpPr>
            <a:spLocks noGrp="1"/>
          </p:cNvSpPr>
          <p:nvPr>
            <p:ph type="sldNum" sz="quarter" idx="10"/>
          </p:nvPr>
        </p:nvSpPr>
        <p:spPr/>
        <p:txBody>
          <a:bodyPr/>
          <a:lstStyle/>
          <a:p>
            <a:fld id="{8B65BFDD-EEDA-47A4-9EDF-F8EB36F9B80A}" type="slidenum">
              <a:rPr lang="en-US" smtClean="0"/>
              <a:pPr/>
              <a:t>40</a:t>
            </a:fld>
            <a:endParaRPr lang="en-US"/>
          </a:p>
        </p:txBody>
      </p:sp>
    </p:spTree>
    <p:extLst>
      <p:ext uri="{BB962C8B-B14F-4D97-AF65-F5344CB8AC3E}">
        <p14:creationId xmlns:p14="http://schemas.microsoft.com/office/powerpoint/2010/main" val="642711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do we study the Word of God for understanding. </a:t>
            </a:r>
          </a:p>
          <a:p>
            <a:r>
              <a:rPr lang="en-US" dirty="0"/>
              <a:t>We need many translations and commentaries.</a:t>
            </a:r>
          </a:p>
          <a:p>
            <a:endParaRPr lang="en-US" dirty="0"/>
          </a:p>
          <a:p>
            <a:r>
              <a:rPr lang="en-US" dirty="0"/>
              <a:t>{Read Slide}</a:t>
            </a:r>
          </a:p>
          <a:p>
            <a:endParaRPr lang="en-US" dirty="0"/>
          </a:p>
          <a:p>
            <a:r>
              <a:rPr lang="en-US" dirty="0"/>
              <a:t>Amplified is a Thought for Thought </a:t>
            </a:r>
          </a:p>
          <a:p>
            <a:r>
              <a:rPr lang="en-US" dirty="0"/>
              <a:t>Young’s Literal is more Word for Word</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41</a:t>
            </a:fld>
            <a:endParaRPr lang="en-US"/>
          </a:p>
        </p:txBody>
      </p:sp>
    </p:spTree>
    <p:extLst>
      <p:ext uri="{BB962C8B-B14F-4D97-AF65-F5344CB8AC3E}">
        <p14:creationId xmlns:p14="http://schemas.microsoft.com/office/powerpoint/2010/main" val="408037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some Bible study tips</a:t>
            </a:r>
          </a:p>
          <a:p>
            <a:r>
              <a:rPr lang="en-US" dirty="0"/>
              <a:t>{Read Slide}</a:t>
            </a:r>
          </a:p>
        </p:txBody>
      </p:sp>
      <p:sp>
        <p:nvSpPr>
          <p:cNvPr id="4" name="Slide Number Placeholder 3"/>
          <p:cNvSpPr>
            <a:spLocks noGrp="1"/>
          </p:cNvSpPr>
          <p:nvPr>
            <p:ph type="sldNum" sz="quarter" idx="10"/>
          </p:nvPr>
        </p:nvSpPr>
        <p:spPr/>
        <p:txBody>
          <a:bodyPr/>
          <a:lstStyle/>
          <a:p>
            <a:fld id="{8B65BFDD-EEDA-47A4-9EDF-F8EB36F9B80A}" type="slidenum">
              <a:rPr lang="en-US" smtClean="0"/>
              <a:pPr/>
              <a:t>42</a:t>
            </a:fld>
            <a:endParaRPr lang="en-US"/>
          </a:p>
        </p:txBody>
      </p:sp>
    </p:spTree>
    <p:extLst>
      <p:ext uri="{BB962C8B-B14F-4D97-AF65-F5344CB8AC3E}">
        <p14:creationId xmlns:p14="http://schemas.microsoft.com/office/powerpoint/2010/main" val="3496171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25486"/>
            <a:ext cx="5661660" cy="4213384"/>
          </a:xfrm>
        </p:spPr>
        <p:txBody>
          <a:bodyPr>
            <a:normAutofit/>
          </a:bodyPr>
          <a:lstStyle/>
          <a:p>
            <a:r>
              <a:rPr lang="en-US" dirty="0"/>
              <a:t>{Read Slide}</a:t>
            </a:r>
          </a:p>
        </p:txBody>
      </p:sp>
      <p:sp>
        <p:nvSpPr>
          <p:cNvPr id="4" name="Slide Number Placeholder 3"/>
          <p:cNvSpPr>
            <a:spLocks noGrp="1"/>
          </p:cNvSpPr>
          <p:nvPr>
            <p:ph type="sldNum" sz="quarter" idx="10"/>
          </p:nvPr>
        </p:nvSpPr>
        <p:spPr/>
        <p:txBody>
          <a:bodyPr/>
          <a:lstStyle/>
          <a:p>
            <a:fld id="{8B65BFDD-EEDA-47A4-9EDF-F8EB36F9B80A}" type="slidenum">
              <a:rPr lang="en-US" smtClean="0"/>
              <a:pPr/>
              <a:t>43</a:t>
            </a:fld>
            <a:endParaRPr lang="en-US"/>
          </a:p>
        </p:txBody>
      </p:sp>
    </p:spTree>
    <p:extLst>
      <p:ext uri="{BB962C8B-B14F-4D97-AF65-F5344CB8AC3E}">
        <p14:creationId xmlns:p14="http://schemas.microsoft.com/office/powerpoint/2010/main" val="2782677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Word of God is very important. We must respect and cherish it. </a:t>
            </a:r>
          </a:p>
          <a:p>
            <a:r>
              <a:rPr lang="en-US" dirty="0"/>
              <a:t>Read Slide</a:t>
            </a:r>
          </a:p>
        </p:txBody>
      </p:sp>
      <p:sp>
        <p:nvSpPr>
          <p:cNvPr id="4" name="Slide Number Placeholder 3"/>
          <p:cNvSpPr>
            <a:spLocks noGrp="1"/>
          </p:cNvSpPr>
          <p:nvPr>
            <p:ph type="sldNum" sz="quarter" idx="10"/>
          </p:nvPr>
        </p:nvSpPr>
        <p:spPr/>
        <p:txBody>
          <a:bodyPr/>
          <a:lstStyle/>
          <a:p>
            <a:fld id="{8B65BFDD-EEDA-47A4-9EDF-F8EB36F9B80A}" type="slidenum">
              <a:rPr lang="en-US" smtClean="0"/>
              <a:pPr/>
              <a:t>44</a:t>
            </a:fld>
            <a:endParaRPr lang="en-US"/>
          </a:p>
        </p:txBody>
      </p:sp>
    </p:spTree>
    <p:extLst>
      <p:ext uri="{BB962C8B-B14F-4D97-AF65-F5344CB8AC3E}">
        <p14:creationId xmlns:p14="http://schemas.microsoft.com/office/powerpoint/2010/main" val="1779093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conclude with the last paragraph from the fundamental beliefs. </a:t>
            </a:r>
          </a:p>
          <a:p>
            <a:r>
              <a:rPr lang="en-US" dirty="0"/>
              <a:t>{Read Slide}</a:t>
            </a:r>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45</a:t>
            </a:fld>
            <a:endParaRPr lang="en-US"/>
          </a:p>
        </p:txBody>
      </p:sp>
    </p:spTree>
    <p:extLst>
      <p:ext uri="{BB962C8B-B14F-4D97-AF65-F5344CB8AC3E}">
        <p14:creationId xmlns:p14="http://schemas.microsoft.com/office/powerpoint/2010/main" val="38916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add “Prophecy types” }</a:t>
            </a:r>
          </a:p>
          <a:p>
            <a:r>
              <a:rPr lang="en-US" dirty="0"/>
              <a:t>The  Bible does not just predict the future in vague terms. It is very specific it is so specific the skeptics claim the events were written down after they occurred. No “Seer” or “Psychic”  like Nostradamus even comes close to the specific and detail. In recent history Joan Quigley the “Psychic” for Nancy Regan did not predict specifics only vague ideas that good things will happen at a certain time.  </a:t>
            </a:r>
          </a:p>
          <a:p>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5</a:t>
            </a:fld>
            <a:endParaRPr lang="en-US"/>
          </a:p>
        </p:txBody>
      </p:sp>
    </p:spTree>
    <p:extLst>
      <p:ext uri="{BB962C8B-B14F-4D97-AF65-F5344CB8AC3E}">
        <p14:creationId xmlns:p14="http://schemas.microsoft.com/office/powerpoint/2010/main" val="296578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 Prophesies that had already been fulfilled is the Prophesy of Ancient City of </a:t>
            </a:r>
            <a:r>
              <a:rPr lang="en-US" dirty="0" err="1"/>
              <a:t>Tyre</a:t>
            </a:r>
            <a:r>
              <a:rPr lang="en-US" dirty="0"/>
              <a:t>.</a:t>
            </a:r>
          </a:p>
          <a:p>
            <a:r>
              <a:rPr lang="en-US" dirty="0"/>
              <a:t>{Read slide}</a:t>
            </a:r>
          </a:p>
          <a:p>
            <a:endParaRPr lang="en-US" dirty="0"/>
          </a:p>
          <a:p>
            <a:r>
              <a:rPr lang="en-US" dirty="0"/>
              <a:t>The history of ancient </a:t>
            </a:r>
            <a:r>
              <a:rPr lang="en-US" dirty="0" err="1"/>
              <a:t>Tyre</a:t>
            </a:r>
            <a:r>
              <a:rPr lang="en-US" dirty="0"/>
              <a:t> and how it parallels the bible’s prophecy is hard for skeptics to explain away. </a:t>
            </a:r>
          </a:p>
          <a:p>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6</a:t>
            </a:fld>
            <a:endParaRPr lang="en-US"/>
          </a:p>
        </p:txBody>
      </p:sp>
    </p:spTree>
    <p:extLst>
      <p:ext uri="{BB962C8B-B14F-4D97-AF65-F5344CB8AC3E}">
        <p14:creationId xmlns:p14="http://schemas.microsoft.com/office/powerpoint/2010/main" val="354037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In scripture there are multiple places where </a:t>
            </a:r>
            <a:r>
              <a:rPr lang="en-US" dirty="0" err="1"/>
              <a:t>Tyre</a:t>
            </a:r>
            <a:r>
              <a:rPr lang="en-US" dirty="0"/>
              <a:t> is prophesied  The timelines are rather far apart which means the different prophets did not meet each other to compare notes. </a:t>
            </a:r>
          </a:p>
          <a:p>
            <a:r>
              <a:rPr lang="en-US" sz="1200" dirty="0" smtClean="0">
                <a:solidFill>
                  <a:schemeClr val="bg1"/>
                </a:solidFill>
              </a:rPr>
              <a:t>Amos 1:9-10 (NIV)</a:t>
            </a:r>
          </a:p>
          <a:p>
            <a:r>
              <a:rPr lang="en-US" sz="1200" b="1" baseline="30000" dirty="0" smtClean="0">
                <a:solidFill>
                  <a:schemeClr val="bg1"/>
                </a:solidFill>
              </a:rPr>
              <a:t>9 </a:t>
            </a:r>
            <a:r>
              <a:rPr lang="en-US" sz="1200" dirty="0" smtClean="0">
                <a:solidFill>
                  <a:schemeClr val="bg1"/>
                </a:solidFill>
              </a:rPr>
              <a:t>This is what the </a:t>
            </a:r>
            <a:r>
              <a:rPr lang="en-US" sz="1200" cap="small" dirty="0" smtClean="0">
                <a:solidFill>
                  <a:schemeClr val="bg1"/>
                </a:solidFill>
              </a:rPr>
              <a:t>Lord</a:t>
            </a:r>
            <a:r>
              <a:rPr lang="en-US" sz="1200" dirty="0" smtClean="0">
                <a:solidFill>
                  <a:schemeClr val="bg1"/>
                </a:solidFill>
              </a:rPr>
              <a:t> says: “For three sins of </a:t>
            </a:r>
            <a:r>
              <a:rPr lang="en-US" sz="1200" dirty="0" err="1" smtClean="0">
                <a:solidFill>
                  <a:schemeClr val="bg1"/>
                </a:solidFill>
              </a:rPr>
              <a:t>Tyre</a:t>
            </a:r>
            <a:r>
              <a:rPr lang="en-US" sz="1200" dirty="0" smtClean="0">
                <a:solidFill>
                  <a:schemeClr val="bg1"/>
                </a:solidFill>
              </a:rPr>
              <a:t>,</a:t>
            </a:r>
            <a:br>
              <a:rPr lang="en-US" sz="1200" dirty="0" smtClean="0">
                <a:solidFill>
                  <a:schemeClr val="bg1"/>
                </a:solidFill>
              </a:rPr>
            </a:br>
            <a:r>
              <a:rPr lang="en-US" sz="1200" dirty="0" smtClean="0">
                <a:solidFill>
                  <a:schemeClr val="bg1"/>
                </a:solidFill>
              </a:rPr>
              <a:t>even for four, I will not relent. Because she sold whole communities of captives to Edom, disregarding a treaty of brotherhood, </a:t>
            </a:r>
            <a:r>
              <a:rPr lang="en-US" sz="1200" b="1" baseline="30000" dirty="0" smtClean="0">
                <a:solidFill>
                  <a:schemeClr val="bg1"/>
                </a:solidFill>
              </a:rPr>
              <a:t>10 </a:t>
            </a:r>
            <a:r>
              <a:rPr lang="en-US" sz="1200" dirty="0" smtClean="0">
                <a:solidFill>
                  <a:schemeClr val="bg1"/>
                </a:solidFill>
              </a:rPr>
              <a:t>I will send fire on the walls of </a:t>
            </a:r>
            <a:r>
              <a:rPr lang="en-US" sz="1200" dirty="0" err="1" smtClean="0">
                <a:solidFill>
                  <a:schemeClr val="bg1"/>
                </a:solidFill>
              </a:rPr>
              <a:t>Tyre</a:t>
            </a:r>
            <a:r>
              <a:rPr lang="en-US" sz="1200" dirty="0" smtClean="0">
                <a:solidFill>
                  <a:schemeClr val="bg1"/>
                </a:solidFill>
              </a:rPr>
              <a:t/>
            </a:r>
            <a:br>
              <a:rPr lang="en-US" sz="1200" dirty="0" smtClean="0">
                <a:solidFill>
                  <a:schemeClr val="bg1"/>
                </a:solidFill>
              </a:rPr>
            </a:br>
            <a:r>
              <a:rPr lang="en-US" sz="1200" dirty="0" smtClean="0">
                <a:solidFill>
                  <a:schemeClr val="bg1"/>
                </a:solidFill>
              </a:rPr>
              <a:t>that will consume her fortresses.”</a:t>
            </a:r>
          </a:p>
          <a:p>
            <a:r>
              <a:rPr lang="en-US" dirty="0" smtClean="0"/>
              <a:t>Amos </a:t>
            </a:r>
            <a:r>
              <a:rPr lang="en-US" dirty="0"/>
              <a:t>was dead before Zechariah was born.</a:t>
            </a:r>
          </a:p>
          <a:p>
            <a:r>
              <a:rPr lang="en-US" sz="1200" dirty="0" smtClean="0">
                <a:solidFill>
                  <a:schemeClr val="bg1"/>
                </a:solidFill>
              </a:rPr>
              <a:t>Zechariah 9:3-4 (NIV)</a:t>
            </a:r>
          </a:p>
          <a:p>
            <a:r>
              <a:rPr lang="en-US" sz="1200" b="1" baseline="30000" dirty="0" smtClean="0">
                <a:solidFill>
                  <a:schemeClr val="bg1"/>
                </a:solidFill>
              </a:rPr>
              <a:t>3 </a:t>
            </a:r>
            <a:r>
              <a:rPr lang="en-US" sz="1200" dirty="0" err="1" smtClean="0">
                <a:solidFill>
                  <a:schemeClr val="bg1"/>
                </a:solidFill>
              </a:rPr>
              <a:t>Tyre</a:t>
            </a:r>
            <a:r>
              <a:rPr lang="en-US" sz="1200" dirty="0" smtClean="0">
                <a:solidFill>
                  <a:schemeClr val="bg1"/>
                </a:solidFill>
              </a:rPr>
              <a:t> has built herself a stronghold; she has heaped up silver like dust, and gold like the dirt of the streets.</a:t>
            </a:r>
            <a:br>
              <a:rPr lang="en-US" sz="1200" dirty="0" smtClean="0">
                <a:solidFill>
                  <a:schemeClr val="bg1"/>
                </a:solidFill>
              </a:rPr>
            </a:br>
            <a:r>
              <a:rPr lang="en-US" sz="1200" b="1" baseline="30000" dirty="0" smtClean="0">
                <a:solidFill>
                  <a:schemeClr val="bg1"/>
                </a:solidFill>
              </a:rPr>
              <a:t>4 </a:t>
            </a:r>
            <a:r>
              <a:rPr lang="en-US" sz="1200" dirty="0" smtClean="0">
                <a:solidFill>
                  <a:schemeClr val="bg1"/>
                </a:solidFill>
              </a:rPr>
              <a:t>But the Lord will take away her possessions and destroy her power on the sea, and she will be consumed by fire.</a:t>
            </a:r>
          </a:p>
          <a:p>
            <a:endParaRPr lang="en-US" dirty="0"/>
          </a:p>
          <a:p>
            <a:r>
              <a:rPr lang="en-US" dirty="0"/>
              <a:t>One of the reason God was angry with </a:t>
            </a:r>
            <a:r>
              <a:rPr lang="en-US" dirty="0" err="1"/>
              <a:t>Tyre</a:t>
            </a:r>
            <a:r>
              <a:rPr lang="en-US" dirty="0"/>
              <a:t> is that they raided Israel.  </a:t>
            </a:r>
            <a:r>
              <a:rPr lang="en-US" dirty="0" err="1"/>
              <a:t>Tyre</a:t>
            </a:r>
            <a:r>
              <a:rPr lang="en-US" dirty="0"/>
              <a:t> would capture Israelites  and then sell them to slavery. There are historical accounts where </a:t>
            </a:r>
            <a:r>
              <a:rPr lang="en-US" dirty="0" err="1"/>
              <a:t>Tyre</a:t>
            </a:r>
            <a:r>
              <a:rPr lang="en-US" dirty="0"/>
              <a:t> especially went after Israel’s children. </a:t>
            </a:r>
          </a:p>
          <a:p>
            <a:endParaRPr lang="en-US" dirty="0"/>
          </a:p>
          <a:p>
            <a:r>
              <a:rPr lang="en-US" b="1" dirty="0">
                <a:solidFill>
                  <a:srgbClr val="FF0000"/>
                </a:solidFill>
              </a:rPr>
              <a:t>Ezekiel was taken to Babylon in 597 during the second captivity of King Nebuchadnezzar.</a:t>
            </a:r>
            <a:r>
              <a:rPr lang="en-US" b="1" baseline="0" dirty="0">
                <a:solidFill>
                  <a:srgbClr val="FF0000"/>
                </a:solidFill>
              </a:rPr>
              <a:t> </a:t>
            </a:r>
            <a:r>
              <a:rPr lang="en-US" b="1" dirty="0">
                <a:solidFill>
                  <a:srgbClr val="FF0000"/>
                </a:solidFill>
              </a:rPr>
              <a:t>There is no record of Ezekiel comparing notes with Zachariah. </a:t>
            </a:r>
          </a:p>
          <a:p>
            <a:r>
              <a:rPr lang="en-US" b="1" dirty="0">
                <a:solidFill>
                  <a:srgbClr val="FF0000"/>
                </a:solidFill>
              </a:rPr>
              <a:t>Each prophesy was inspired by God to a different person is in a different generation or time period. </a:t>
            </a:r>
          </a:p>
          <a:p>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7</a:t>
            </a:fld>
            <a:endParaRPr lang="en-US"/>
          </a:p>
        </p:txBody>
      </p:sp>
    </p:spTree>
    <p:extLst>
      <p:ext uri="{BB962C8B-B14F-4D97-AF65-F5344CB8AC3E}">
        <p14:creationId xmlns:p14="http://schemas.microsoft.com/office/powerpoint/2010/main" val="203343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read Ezekiel’s prophecy. </a:t>
            </a:r>
          </a:p>
          <a:p>
            <a:r>
              <a:rPr lang="en-US" sz="1200" dirty="0" smtClean="0">
                <a:solidFill>
                  <a:schemeClr val="bg1"/>
                </a:solidFill>
              </a:rPr>
              <a:t>Ezekiel 26:1-4 (NIV)</a:t>
            </a:r>
          </a:p>
          <a:p>
            <a:r>
              <a:rPr lang="en-US" sz="1200" dirty="0" smtClean="0">
                <a:solidFill>
                  <a:schemeClr val="bg1"/>
                </a:solidFill>
              </a:rPr>
              <a:t>A Prophecy Against </a:t>
            </a:r>
            <a:r>
              <a:rPr lang="en-US" sz="1200" dirty="0" err="1" smtClean="0">
                <a:solidFill>
                  <a:schemeClr val="bg1"/>
                </a:solidFill>
              </a:rPr>
              <a:t>Tyre</a:t>
            </a:r>
            <a:endParaRPr lang="en-US" sz="1200" dirty="0" smtClean="0">
              <a:solidFill>
                <a:schemeClr val="bg1"/>
              </a:solidFill>
            </a:endParaRPr>
          </a:p>
          <a:p>
            <a:r>
              <a:rPr lang="en-US" sz="1200" b="1" dirty="0" smtClean="0">
                <a:solidFill>
                  <a:schemeClr val="bg1"/>
                </a:solidFill>
              </a:rPr>
              <a:t>26 </a:t>
            </a:r>
            <a:r>
              <a:rPr lang="en-US" sz="1200" dirty="0" smtClean="0">
                <a:solidFill>
                  <a:schemeClr val="bg1"/>
                </a:solidFill>
              </a:rPr>
              <a:t>In the eleventh month of the twelfth</a:t>
            </a:r>
            <a:r>
              <a:rPr lang="en-US" sz="1200" baseline="30000" dirty="0" smtClean="0">
                <a:solidFill>
                  <a:schemeClr val="bg1"/>
                </a:solidFill>
              </a:rPr>
              <a:t> </a:t>
            </a:r>
            <a:r>
              <a:rPr lang="en-US" sz="1200" dirty="0" smtClean="0">
                <a:solidFill>
                  <a:schemeClr val="bg1"/>
                </a:solidFill>
              </a:rPr>
              <a:t>year, on the first day of the month, the word of the </a:t>
            </a:r>
            <a:r>
              <a:rPr lang="en-US" sz="1200" cap="small" dirty="0" smtClean="0">
                <a:solidFill>
                  <a:schemeClr val="bg1"/>
                </a:solidFill>
              </a:rPr>
              <a:t>Lord</a:t>
            </a:r>
            <a:r>
              <a:rPr lang="en-US" sz="1200" dirty="0" smtClean="0">
                <a:solidFill>
                  <a:schemeClr val="bg1"/>
                </a:solidFill>
              </a:rPr>
              <a:t> came to me: </a:t>
            </a:r>
            <a:r>
              <a:rPr lang="en-US" sz="1200" b="1" baseline="30000" dirty="0" smtClean="0">
                <a:solidFill>
                  <a:schemeClr val="bg1"/>
                </a:solidFill>
              </a:rPr>
              <a:t>2 </a:t>
            </a:r>
            <a:r>
              <a:rPr lang="en-US" sz="1200" dirty="0" smtClean="0">
                <a:solidFill>
                  <a:schemeClr val="bg1"/>
                </a:solidFill>
              </a:rPr>
              <a:t>“Son of man, because </a:t>
            </a:r>
            <a:r>
              <a:rPr lang="en-US" sz="1200" dirty="0" err="1" smtClean="0">
                <a:solidFill>
                  <a:schemeClr val="bg1"/>
                </a:solidFill>
              </a:rPr>
              <a:t>Tyre</a:t>
            </a:r>
            <a:r>
              <a:rPr lang="en-US" sz="1200" dirty="0" smtClean="0">
                <a:solidFill>
                  <a:schemeClr val="bg1"/>
                </a:solidFill>
              </a:rPr>
              <a:t> has said of Jerusalem, ‘Aha! The gate to the nations is broken, and its doors have swung open to me; now that she lies in ruins I will prosper,’</a:t>
            </a:r>
            <a:r>
              <a:rPr lang="en-US" sz="1200" b="1" baseline="30000" dirty="0" smtClean="0">
                <a:solidFill>
                  <a:schemeClr val="bg1"/>
                </a:solidFill>
              </a:rPr>
              <a:t>3 </a:t>
            </a:r>
            <a:r>
              <a:rPr lang="en-US" sz="1200" dirty="0" smtClean="0">
                <a:solidFill>
                  <a:schemeClr val="bg1"/>
                </a:solidFill>
              </a:rPr>
              <a:t>therefore this is what the Sovereign </a:t>
            </a:r>
            <a:r>
              <a:rPr lang="en-US" sz="1200" cap="small" dirty="0" smtClean="0">
                <a:solidFill>
                  <a:schemeClr val="bg1"/>
                </a:solidFill>
              </a:rPr>
              <a:t>Lord</a:t>
            </a:r>
            <a:r>
              <a:rPr lang="en-US" sz="1200" dirty="0" smtClean="0">
                <a:solidFill>
                  <a:schemeClr val="bg1"/>
                </a:solidFill>
              </a:rPr>
              <a:t> says: I am against you, </a:t>
            </a:r>
            <a:r>
              <a:rPr lang="en-US" sz="1200" dirty="0" err="1" smtClean="0">
                <a:solidFill>
                  <a:schemeClr val="bg1"/>
                </a:solidFill>
              </a:rPr>
              <a:t>Tyre</a:t>
            </a:r>
            <a:r>
              <a:rPr lang="en-US" sz="1200" dirty="0" smtClean="0">
                <a:solidFill>
                  <a:schemeClr val="bg1"/>
                </a:solidFill>
              </a:rPr>
              <a:t>, and I will bring many nations against you, like the sea casting up its waves. </a:t>
            </a:r>
            <a:r>
              <a:rPr lang="en-US" sz="1200" b="1" baseline="30000" dirty="0" smtClean="0">
                <a:solidFill>
                  <a:schemeClr val="bg1"/>
                </a:solidFill>
              </a:rPr>
              <a:t>4 </a:t>
            </a:r>
            <a:r>
              <a:rPr lang="en-US" sz="1200" dirty="0" smtClean="0">
                <a:solidFill>
                  <a:schemeClr val="bg1"/>
                </a:solidFill>
              </a:rPr>
              <a:t>They will destroy the walls of </a:t>
            </a:r>
            <a:r>
              <a:rPr lang="en-US" sz="1200" dirty="0" err="1" smtClean="0">
                <a:solidFill>
                  <a:schemeClr val="bg1"/>
                </a:solidFill>
              </a:rPr>
              <a:t>Tyre</a:t>
            </a:r>
            <a:r>
              <a:rPr lang="en-US" sz="1200" dirty="0" smtClean="0">
                <a:solidFill>
                  <a:schemeClr val="bg1"/>
                </a:solidFill>
              </a:rPr>
              <a:t> and pull down her towers; I will scrape away her rubble and make her a bare rock. </a:t>
            </a:r>
            <a:endParaRPr lang="en-US" dirty="0"/>
          </a:p>
          <a:p>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8</a:t>
            </a:fld>
            <a:endParaRPr lang="en-US"/>
          </a:p>
        </p:txBody>
      </p:sp>
    </p:spTree>
    <p:extLst>
      <p:ext uri="{BB962C8B-B14F-4D97-AF65-F5344CB8AC3E}">
        <p14:creationId xmlns:p14="http://schemas.microsoft.com/office/powerpoint/2010/main" val="132280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Ezekiel 26:5-8 (NIV)</a:t>
            </a:r>
          </a:p>
          <a:p>
            <a:r>
              <a:rPr lang="en-US" sz="1200" dirty="0" smtClean="0"/>
              <a:t> </a:t>
            </a:r>
            <a:r>
              <a:rPr lang="en-US" sz="1200" b="1" baseline="30000" dirty="0" smtClean="0">
                <a:solidFill>
                  <a:schemeClr val="bg1"/>
                </a:solidFill>
              </a:rPr>
              <a:t>5 </a:t>
            </a:r>
            <a:r>
              <a:rPr lang="en-US" sz="1200" dirty="0" smtClean="0">
                <a:solidFill>
                  <a:schemeClr val="bg1"/>
                </a:solidFill>
              </a:rPr>
              <a:t>Out in the sea she will become a place to spread fishnets, for I have spoken, declares the Sovereign </a:t>
            </a:r>
            <a:r>
              <a:rPr lang="en-US" sz="1200" cap="small" dirty="0" smtClean="0">
                <a:solidFill>
                  <a:schemeClr val="bg1"/>
                </a:solidFill>
              </a:rPr>
              <a:t>Lord</a:t>
            </a:r>
            <a:r>
              <a:rPr lang="en-US" sz="1200" dirty="0" smtClean="0">
                <a:solidFill>
                  <a:schemeClr val="bg1"/>
                </a:solidFill>
              </a:rPr>
              <a:t>. She will become plunder for the nations, </a:t>
            </a:r>
            <a:r>
              <a:rPr lang="en-US" sz="1200" b="1" baseline="30000" dirty="0" smtClean="0">
                <a:solidFill>
                  <a:schemeClr val="bg1"/>
                </a:solidFill>
              </a:rPr>
              <a:t>6 </a:t>
            </a:r>
            <a:r>
              <a:rPr lang="en-US" sz="1200" dirty="0" smtClean="0">
                <a:solidFill>
                  <a:schemeClr val="bg1"/>
                </a:solidFill>
              </a:rPr>
              <a:t>and her settlements on the mainland will be ravaged by the sword. Then they will know that I am the </a:t>
            </a:r>
            <a:r>
              <a:rPr lang="en-US" sz="1200" cap="small" dirty="0" smtClean="0">
                <a:solidFill>
                  <a:schemeClr val="bg1"/>
                </a:solidFill>
              </a:rPr>
              <a:t>Lord</a:t>
            </a:r>
            <a:r>
              <a:rPr lang="en-US" sz="1200" dirty="0" smtClean="0">
                <a:solidFill>
                  <a:schemeClr val="bg1"/>
                </a:solidFill>
              </a:rPr>
              <a:t>.</a:t>
            </a:r>
          </a:p>
          <a:p>
            <a:r>
              <a:rPr lang="en-US" sz="1200" b="1" baseline="30000" dirty="0" smtClean="0">
                <a:solidFill>
                  <a:schemeClr val="bg1"/>
                </a:solidFill>
              </a:rPr>
              <a:t>7 </a:t>
            </a:r>
            <a:r>
              <a:rPr lang="en-US" sz="1200" dirty="0" smtClean="0">
                <a:solidFill>
                  <a:schemeClr val="bg1"/>
                </a:solidFill>
              </a:rPr>
              <a:t>“For this is what the Sovereign </a:t>
            </a:r>
            <a:r>
              <a:rPr lang="en-US" sz="1200" cap="small" dirty="0" smtClean="0">
                <a:solidFill>
                  <a:schemeClr val="bg1"/>
                </a:solidFill>
              </a:rPr>
              <a:t>Lord</a:t>
            </a:r>
            <a:r>
              <a:rPr lang="en-US" sz="1200" dirty="0" smtClean="0">
                <a:solidFill>
                  <a:schemeClr val="bg1"/>
                </a:solidFill>
              </a:rPr>
              <a:t> says: From the north I am going to bring against </a:t>
            </a:r>
            <a:r>
              <a:rPr lang="en-US" sz="1200" dirty="0" err="1" smtClean="0">
                <a:solidFill>
                  <a:schemeClr val="bg1"/>
                </a:solidFill>
              </a:rPr>
              <a:t>Tyre</a:t>
            </a:r>
            <a:r>
              <a:rPr lang="en-US" sz="1200" dirty="0" smtClean="0">
                <a:solidFill>
                  <a:schemeClr val="bg1"/>
                </a:solidFill>
              </a:rPr>
              <a:t> Nebuchadnezzar</a:t>
            </a:r>
            <a:r>
              <a:rPr lang="en-US" sz="1200" baseline="30000" dirty="0" smtClean="0">
                <a:solidFill>
                  <a:schemeClr val="bg1"/>
                </a:solidFill>
              </a:rPr>
              <a:t> </a:t>
            </a:r>
            <a:r>
              <a:rPr lang="en-US" sz="1200" dirty="0" smtClean="0">
                <a:solidFill>
                  <a:schemeClr val="bg1"/>
                </a:solidFill>
              </a:rPr>
              <a:t>king of Babylon, king of kings, with horses and chariots, with horsemen and a great army.</a:t>
            </a:r>
            <a:r>
              <a:rPr lang="en-US" sz="1200" b="1" baseline="30000" dirty="0" smtClean="0"/>
              <a:t> </a:t>
            </a:r>
            <a:r>
              <a:rPr lang="en-US" sz="1200" b="1" baseline="30000" dirty="0" smtClean="0">
                <a:solidFill>
                  <a:schemeClr val="bg1"/>
                </a:solidFill>
              </a:rPr>
              <a:t>8 </a:t>
            </a:r>
            <a:r>
              <a:rPr lang="en-US" sz="1200" dirty="0" smtClean="0">
                <a:solidFill>
                  <a:schemeClr val="bg1"/>
                </a:solidFill>
              </a:rPr>
              <a:t>He will ravage your settlements on the mainland with the sword; he will set up siege works against you, build a ramp up to your walls and raise his shields against you</a:t>
            </a:r>
            <a:endParaRPr lang="en-US" dirty="0"/>
          </a:p>
        </p:txBody>
      </p:sp>
      <p:sp>
        <p:nvSpPr>
          <p:cNvPr id="4" name="Slide Number Placeholder 3"/>
          <p:cNvSpPr>
            <a:spLocks noGrp="1"/>
          </p:cNvSpPr>
          <p:nvPr>
            <p:ph type="sldNum" sz="quarter" idx="10"/>
          </p:nvPr>
        </p:nvSpPr>
        <p:spPr/>
        <p:txBody>
          <a:bodyPr/>
          <a:lstStyle/>
          <a:p>
            <a:fld id="{8B65BFDD-EEDA-47A4-9EDF-F8EB36F9B80A}" type="slidenum">
              <a:rPr lang="en-US" smtClean="0"/>
              <a:pPr/>
              <a:t>9</a:t>
            </a:fld>
            <a:endParaRPr lang="en-US"/>
          </a:p>
        </p:txBody>
      </p:sp>
    </p:spTree>
    <p:extLst>
      <p:ext uri="{BB962C8B-B14F-4D97-AF65-F5344CB8AC3E}">
        <p14:creationId xmlns:p14="http://schemas.microsoft.com/office/powerpoint/2010/main" val="132018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C0E683-8D9D-4B46-93A0-6FFEAC2DEC17}" type="datetime1">
              <a:rPr lang="en-US" smtClean="0"/>
              <a:pPr/>
              <a:t>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A433EB-9D9D-4820-9E40-C6EC8B79E5FE}" type="datetime1">
              <a:rPr lang="en-US" smtClean="0"/>
              <a:pPr/>
              <a:t>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7FA1D-2675-46E5-BF49-B24F63FABE8C}" type="datetime1">
              <a:rPr lang="en-US" smtClean="0"/>
              <a:pPr/>
              <a:t>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08EEE-DCBC-4EB2-B7D1-938218D2EFFB}" type="datetime1">
              <a:rPr lang="en-US" smtClean="0"/>
              <a:pPr/>
              <a:t>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1B9DD-DDF4-4FBE-963D-1ACB7C41C965}" type="datetime1">
              <a:rPr lang="en-US" smtClean="0"/>
              <a:pPr/>
              <a:t>10/6/2018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3059F8-2027-4F03-AB86-130C1846A90C}" type="datetime1">
              <a:rPr lang="en-US" smtClean="0"/>
              <a:pPr/>
              <a:t>10/6/2018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BAC97-2754-4421-8DA7-344EBE95BE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4759C4-4BD3-4D04-88C1-A50129948968}" type="datetime1">
              <a:rPr lang="en-US" smtClean="0"/>
              <a:pPr/>
              <a:t>10/6/2018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BAC97-2754-4421-8DA7-344EBE95BE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09B69-8834-406C-ABFF-BB3C21D23DFF}" type="datetime1">
              <a:rPr lang="en-US" smtClean="0"/>
              <a:pPr/>
              <a:t>10/6/2018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BAC97-2754-4421-8DA7-344EBE95BE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1AE49-1921-403D-A9BF-2E96ED575820}" type="datetime1">
              <a:rPr lang="en-US" smtClean="0"/>
              <a:pPr/>
              <a:t>10/6/2018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9BAC97-2754-4421-8DA7-344EBE95BE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7DDA93-3F44-433F-A43D-D508F92E4E69}" type="datetime1">
              <a:rPr lang="en-US" smtClean="0"/>
              <a:pPr/>
              <a:t>10/6/2018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BAC97-2754-4421-8DA7-344EBE95BE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7475C4-0B47-4826-9915-B2649E78062B}" type="datetime1">
              <a:rPr lang="en-US" smtClean="0"/>
              <a:pPr/>
              <a:t>10/6/2018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BAC97-2754-4421-8DA7-344EBE95BE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56B80-6E24-420B-B4BA-3A8A0B9AD131}" type="datetime1">
              <a:rPr lang="en-US" smtClean="0"/>
              <a:pPr/>
              <a:t>10/6/2018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AC97-2754-4421-8DA7-344EBE95BE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biblegateway.com/passage/?search=2+Tim+3:16-18&amp;version=NIV#fen-NIV-29871a"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248399"/>
          </a:xfrm>
        </p:spPr>
        <p:txBody>
          <a:bodyPr>
            <a:noAutofit/>
          </a:bodyPr>
          <a:lstStyle/>
          <a:p>
            <a:r>
              <a:rPr lang="en-US" sz="9600" dirty="0">
                <a:solidFill>
                  <a:schemeClr val="bg1"/>
                </a:solidFill>
              </a:rPr>
              <a:t>The Word </a:t>
            </a:r>
            <a:br>
              <a:rPr lang="en-US" sz="9600" dirty="0">
                <a:solidFill>
                  <a:schemeClr val="bg1"/>
                </a:solidFill>
              </a:rPr>
            </a:br>
            <a:r>
              <a:rPr lang="en-US" sz="9600" dirty="0">
                <a:solidFill>
                  <a:schemeClr val="bg1"/>
                </a:solidFill>
              </a:rPr>
              <a:t>Of </a:t>
            </a:r>
            <a:br>
              <a:rPr lang="en-US" sz="9600" dirty="0">
                <a:solidFill>
                  <a:schemeClr val="bg1"/>
                </a:solidFill>
              </a:rPr>
            </a:br>
            <a:r>
              <a:rPr lang="en-US" sz="9600" dirty="0">
                <a:solidFill>
                  <a:schemeClr val="bg1"/>
                </a:solidFill>
              </a:rPr>
              <a:t>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10</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304800" y="914401"/>
            <a:ext cx="4495800" cy="1110924"/>
          </a:xfrm>
          <a:prstGeom prst="rect">
            <a:avLst/>
          </a:prstGeom>
        </p:spPr>
        <p:txBody>
          <a:bodyPr vert="horz" lIns="91440" tIns="45720" rIns="91440" bIns="45720" rtlCol="0" anchor="ctr">
            <a:noAutofit/>
          </a:bodyPr>
          <a:lstStyle/>
          <a:p>
            <a:r>
              <a:rPr lang="en-US" sz="2800" dirty="0">
                <a:solidFill>
                  <a:schemeClr val="bg1"/>
                </a:solidFill>
              </a:rPr>
              <a:t>Ezekiel 26:9-11 (NIV)</a:t>
            </a:r>
          </a:p>
          <a:p>
            <a:r>
              <a:rPr lang="en-US" sz="2800" dirty="0"/>
              <a:t> </a:t>
            </a:r>
            <a:r>
              <a:rPr lang="en-US" sz="2800" dirty="0">
                <a:solidFill>
                  <a:schemeClr val="bg1"/>
                </a:solidFill>
              </a:rPr>
              <a:t>A Prophecy Against </a:t>
            </a:r>
            <a:r>
              <a:rPr lang="en-US" sz="2800" dirty="0" err="1" smtClean="0">
                <a:solidFill>
                  <a:schemeClr val="bg1"/>
                </a:solidFill>
              </a:rPr>
              <a:t>Tyre</a:t>
            </a:r>
            <a:endParaRPr lang="en-US" sz="2800" dirty="0">
              <a:solidFill>
                <a:schemeClr val="bg1"/>
              </a:solidFill>
              <a:latin typeface="+mj-lt"/>
              <a:ea typeface="+mj-ea"/>
              <a:cs typeface="+mj-cs"/>
            </a:endParaRPr>
          </a:p>
        </p:txBody>
      </p:sp>
      <p:pic>
        <p:nvPicPr>
          <p:cNvPr id="4098" name="Picture 2" descr="https://upload.wikimedia.org/wikipedia/commons/thumb/3/3e/0869-Attack-on-the-walls-of-a-besieged-town-q75-500x412.jpg/220px-0869-Attack-on-the-walls-of-a-besieged-town-q75-500x4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54184"/>
            <a:ext cx="5776287" cy="475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601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11</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304800" y="914401"/>
            <a:ext cx="8458200" cy="5807074"/>
          </a:xfrm>
          <a:prstGeom prst="rect">
            <a:avLst/>
          </a:prstGeom>
        </p:spPr>
        <p:txBody>
          <a:bodyPr vert="horz" lIns="91440" tIns="45720" rIns="91440" bIns="45720" rtlCol="0" anchor="ctr">
            <a:noAutofit/>
          </a:bodyPr>
          <a:lstStyle/>
          <a:p>
            <a:endParaRPr lang="en-US" sz="2800" dirty="0">
              <a:solidFill>
                <a:schemeClr val="bg1"/>
              </a:solidFill>
              <a:latin typeface="+mj-lt"/>
              <a:ea typeface="+mj-ea"/>
              <a:cs typeface="+mj-cs"/>
            </a:endParaRPr>
          </a:p>
        </p:txBody>
      </p:sp>
      <p:pic>
        <p:nvPicPr>
          <p:cNvPr id="5122" name="Picture 2" descr="Image result for wood debris in the s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53096"/>
            <a:ext cx="7239000" cy="407193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04800" y="914401"/>
            <a:ext cx="4495800" cy="1110924"/>
          </a:xfrm>
          <a:prstGeom prst="rect">
            <a:avLst/>
          </a:prstGeom>
        </p:spPr>
        <p:txBody>
          <a:bodyPr vert="horz" lIns="91440" tIns="45720" rIns="91440" bIns="45720" rtlCol="0" anchor="ctr">
            <a:noAutofit/>
          </a:bodyPr>
          <a:lstStyle/>
          <a:p>
            <a:r>
              <a:rPr lang="en-US" sz="2800" dirty="0">
                <a:solidFill>
                  <a:schemeClr val="bg1"/>
                </a:solidFill>
              </a:rPr>
              <a:t>Ezekiel </a:t>
            </a:r>
            <a:r>
              <a:rPr lang="en-US" sz="2800" dirty="0" smtClean="0">
                <a:solidFill>
                  <a:schemeClr val="bg1"/>
                </a:solidFill>
              </a:rPr>
              <a:t>26:12-14 </a:t>
            </a:r>
            <a:r>
              <a:rPr lang="en-US" sz="2800" dirty="0">
                <a:solidFill>
                  <a:schemeClr val="bg1"/>
                </a:solidFill>
              </a:rPr>
              <a:t>(NIV)</a:t>
            </a:r>
          </a:p>
          <a:p>
            <a:r>
              <a:rPr lang="en-US" sz="2800" dirty="0"/>
              <a:t> </a:t>
            </a:r>
            <a:r>
              <a:rPr lang="en-US" sz="2800" dirty="0">
                <a:solidFill>
                  <a:schemeClr val="bg1"/>
                </a:solidFill>
              </a:rPr>
              <a:t>A Prophecy Against </a:t>
            </a:r>
            <a:r>
              <a:rPr lang="en-US" sz="2800" dirty="0" err="1" smtClean="0">
                <a:solidFill>
                  <a:schemeClr val="bg1"/>
                </a:solidFill>
              </a:rPr>
              <a:t>Tyre</a:t>
            </a:r>
            <a:endParaRPr lang="en-US" sz="2800" dirty="0">
              <a:solidFill>
                <a:schemeClr val="bg1"/>
              </a:solidFill>
              <a:latin typeface="+mj-lt"/>
              <a:ea typeface="+mj-ea"/>
              <a:cs typeface="+mj-cs"/>
            </a:endParaRPr>
          </a:p>
        </p:txBody>
      </p:sp>
    </p:spTree>
    <p:extLst>
      <p:ext uri="{BB962C8B-B14F-4D97-AF65-F5344CB8AC3E}">
        <p14:creationId xmlns:p14="http://schemas.microsoft.com/office/powerpoint/2010/main" val="409873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2726"/>
            <a:ext cx="8077201" cy="669895"/>
          </a:xfrm>
        </p:spPr>
        <p:txBody>
          <a:bodyPr>
            <a:noAutofit/>
          </a:bodyPr>
          <a:lstStyle/>
          <a:p>
            <a:r>
              <a:rPr lang="en-US" sz="4000" dirty="0">
                <a:solidFill>
                  <a:schemeClr val="bg1"/>
                </a:solidFill>
              </a:rPr>
              <a:t>Proving the Bible is 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12</a:t>
            </a:fld>
            <a:endParaRPr lang="en-US"/>
          </a:p>
        </p:txBody>
      </p:sp>
      <p:pic>
        <p:nvPicPr>
          <p:cNvPr id="1026" name="Picture 2" descr="http://i.dailymail.co.uk/i/pix/2013/10/29/article-2478975-190E5F8300000578-851_964x5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98" y="1708966"/>
            <a:ext cx="6245223" cy="382228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371600" y="912621"/>
            <a:ext cx="6400800" cy="6698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Port of Shanghai – Largest Port Today </a:t>
            </a:r>
          </a:p>
        </p:txBody>
      </p:sp>
      <p:sp>
        <p:nvSpPr>
          <p:cNvPr id="7" name="Title 1"/>
          <p:cNvSpPr txBox="1">
            <a:spLocks/>
          </p:cNvSpPr>
          <p:nvPr/>
        </p:nvSpPr>
        <p:spPr>
          <a:xfrm>
            <a:off x="6580517" y="1708966"/>
            <a:ext cx="2362200" cy="38222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Predict it’s destruction in specific detail</a:t>
            </a:r>
          </a:p>
        </p:txBody>
      </p:sp>
      <p:sp>
        <p:nvSpPr>
          <p:cNvPr id="8" name="Title 1"/>
          <p:cNvSpPr txBox="1">
            <a:spLocks/>
          </p:cNvSpPr>
          <p:nvPr/>
        </p:nvSpPr>
        <p:spPr>
          <a:xfrm>
            <a:off x="277785" y="5531251"/>
            <a:ext cx="8127521" cy="10161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And it will not be rebuild as a port forever</a:t>
            </a:r>
          </a:p>
        </p:txBody>
      </p:sp>
    </p:spTree>
    <p:extLst>
      <p:ext uri="{BB962C8B-B14F-4D97-AF65-F5344CB8AC3E}">
        <p14:creationId xmlns:p14="http://schemas.microsoft.com/office/powerpoint/2010/main" val="3608794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13</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304800" y="914401"/>
            <a:ext cx="8534400" cy="5807074"/>
          </a:xfrm>
          <a:prstGeom prst="rect">
            <a:avLst/>
          </a:prstGeom>
        </p:spPr>
        <p:txBody>
          <a:bodyPr vert="horz" lIns="91440" tIns="45720" rIns="91440" bIns="45720" rtlCol="0" anchor="ctr">
            <a:noAutofit/>
          </a:bodyPr>
          <a:lstStyle/>
          <a:p>
            <a:endParaRPr lang="en-US" sz="2800" dirty="0">
              <a:solidFill>
                <a:schemeClr val="bg1"/>
              </a:solidFill>
            </a:endParaRPr>
          </a:p>
        </p:txBody>
      </p:sp>
      <p:pic>
        <p:nvPicPr>
          <p:cNvPr id="6" name="Picture 5" descr="http://www.advertisingbydesign.com/TheWord/maps/grafx/Lebanon.jpg"/>
          <p:cNvPicPr/>
          <p:nvPr/>
        </p:nvPicPr>
        <p:blipFill>
          <a:blip r:embed="rId3">
            <a:extLst>
              <a:ext uri="{28A0092B-C50C-407E-A947-70E740481C1C}">
                <a14:useLocalDpi xmlns:a14="http://schemas.microsoft.com/office/drawing/2010/main" val="0"/>
              </a:ext>
            </a:extLst>
          </a:blip>
          <a:srcRect/>
          <a:stretch>
            <a:fillRect/>
          </a:stretch>
        </p:blipFill>
        <p:spPr bwMode="auto">
          <a:xfrm>
            <a:off x="765594" y="1066800"/>
            <a:ext cx="3124200" cy="3240657"/>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096992"/>
            <a:ext cx="2674620" cy="4030980"/>
          </a:xfrm>
          <a:prstGeom prst="rect">
            <a:avLst/>
          </a:prstGeom>
          <a:noFill/>
          <a:ln>
            <a:noFill/>
          </a:ln>
        </p:spPr>
      </p:pic>
      <p:sp>
        <p:nvSpPr>
          <p:cNvPr id="10" name="Title 1"/>
          <p:cNvSpPr txBox="1">
            <a:spLocks/>
          </p:cNvSpPr>
          <p:nvPr/>
        </p:nvSpPr>
        <p:spPr>
          <a:xfrm>
            <a:off x="277785" y="4648200"/>
            <a:ext cx="3612009" cy="18991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err="1">
                <a:solidFill>
                  <a:schemeClr val="bg1"/>
                </a:solidFill>
              </a:rPr>
              <a:t>Tyre’s</a:t>
            </a:r>
            <a:r>
              <a:rPr lang="en-US" sz="3200" dirty="0">
                <a:solidFill>
                  <a:schemeClr val="bg1"/>
                </a:solidFill>
              </a:rPr>
              <a:t> strategic location as a port</a:t>
            </a:r>
          </a:p>
        </p:txBody>
      </p:sp>
    </p:spTree>
    <p:extLst>
      <p:ext uri="{BB962C8B-B14F-4D97-AF65-F5344CB8AC3E}">
        <p14:creationId xmlns:p14="http://schemas.microsoft.com/office/powerpoint/2010/main" val="2164413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14</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371957" y="933092"/>
            <a:ext cx="8534400" cy="5807074"/>
          </a:xfrm>
          <a:prstGeom prst="rect">
            <a:avLst/>
          </a:prstGeom>
        </p:spPr>
        <p:txBody>
          <a:bodyPr vert="horz" lIns="91440" tIns="45720" rIns="91440" bIns="45720" rtlCol="0" anchor="ctr">
            <a:noAutofit/>
          </a:bodyPr>
          <a:lstStyle/>
          <a:p>
            <a:endParaRPr lang="en-US" sz="2800" dirty="0">
              <a:solidFill>
                <a:schemeClr val="bg1"/>
              </a:solidFill>
            </a:endParaRPr>
          </a:p>
        </p:txBody>
      </p:sp>
      <p:pic>
        <p:nvPicPr>
          <p:cNvPr id="9" name="Picture 8"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460075" y="1198555"/>
            <a:ext cx="2766060" cy="1653540"/>
          </a:xfrm>
          <a:prstGeom prst="rect">
            <a:avLst/>
          </a:prstGeom>
          <a:noFill/>
          <a:ln>
            <a:noFill/>
          </a:ln>
        </p:spPr>
      </p:pic>
      <p:pic>
        <p:nvPicPr>
          <p:cNvPr id="3074" name="Picture 2" descr="https://500questions.files.wordpress.com/2013/02/ty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3581400"/>
            <a:ext cx="3264462" cy="21581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hebrewnationonline.com/wp-content/uploads/2015/07/Tyre-ma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990601"/>
            <a:ext cx="3429000" cy="18415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671012" y="3581400"/>
            <a:ext cx="3021412" cy="2158152"/>
          </a:xfrm>
          <a:prstGeom prst="rect">
            <a:avLst/>
          </a:prstGeom>
        </p:spPr>
      </p:pic>
      <p:sp>
        <p:nvSpPr>
          <p:cNvPr id="13" name="Title 1"/>
          <p:cNvSpPr txBox="1">
            <a:spLocks/>
          </p:cNvSpPr>
          <p:nvPr/>
        </p:nvSpPr>
        <p:spPr>
          <a:xfrm>
            <a:off x="371957" y="2790573"/>
            <a:ext cx="7019443" cy="7443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Ancient </a:t>
            </a:r>
            <a:r>
              <a:rPr lang="en-US" sz="3200" dirty="0" err="1">
                <a:solidFill>
                  <a:schemeClr val="bg1"/>
                </a:solidFill>
              </a:rPr>
              <a:t>Tyre</a:t>
            </a:r>
            <a:endParaRPr lang="en-US" sz="3200" dirty="0">
              <a:solidFill>
                <a:schemeClr val="bg1"/>
              </a:solidFill>
            </a:endParaRPr>
          </a:p>
        </p:txBody>
      </p:sp>
      <p:sp>
        <p:nvSpPr>
          <p:cNvPr id="14" name="Title 1"/>
          <p:cNvSpPr txBox="1">
            <a:spLocks/>
          </p:cNvSpPr>
          <p:nvPr/>
        </p:nvSpPr>
        <p:spPr>
          <a:xfrm>
            <a:off x="671012" y="5794596"/>
            <a:ext cx="3021412" cy="973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Alexander’s Causeway </a:t>
            </a:r>
          </a:p>
        </p:txBody>
      </p:sp>
      <p:sp>
        <p:nvSpPr>
          <p:cNvPr id="15" name="Title 1"/>
          <p:cNvSpPr txBox="1">
            <a:spLocks/>
          </p:cNvSpPr>
          <p:nvPr/>
        </p:nvSpPr>
        <p:spPr>
          <a:xfrm>
            <a:off x="4495800" y="5786063"/>
            <a:ext cx="3264462" cy="973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solidFill>
                  <a:schemeClr val="bg1"/>
                </a:solidFill>
              </a:rPr>
              <a:t>Tyre</a:t>
            </a:r>
            <a:r>
              <a:rPr lang="en-US" sz="3200" dirty="0">
                <a:solidFill>
                  <a:schemeClr val="bg1"/>
                </a:solidFill>
              </a:rPr>
              <a:t> today </a:t>
            </a:r>
          </a:p>
        </p:txBody>
      </p:sp>
    </p:spTree>
    <p:extLst>
      <p:ext uri="{BB962C8B-B14F-4D97-AF65-F5344CB8AC3E}">
        <p14:creationId xmlns:p14="http://schemas.microsoft.com/office/powerpoint/2010/main" val="23481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15</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304800" y="914401"/>
            <a:ext cx="8534400" cy="5807074"/>
          </a:xfrm>
          <a:prstGeom prst="rect">
            <a:avLst/>
          </a:prstGeom>
        </p:spPr>
        <p:txBody>
          <a:bodyPr vert="horz" lIns="91440" tIns="45720" rIns="91440" bIns="45720" rtlCol="0" anchor="ctr">
            <a:noAutofit/>
          </a:bodyPr>
          <a:lstStyle/>
          <a:p>
            <a:endParaRPr lang="en-US" sz="2800" dirty="0">
              <a:solidFill>
                <a:schemeClr val="bg1"/>
              </a:solidFill>
            </a:endParaRPr>
          </a:p>
        </p:txBody>
      </p:sp>
      <p:pic>
        <p:nvPicPr>
          <p:cNvPr id="7" name="Picture 6" descr="https://500questions.files.wordpress.com/2013/02/tyre_phoenicia_10thcenturybc.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4648200" cy="2980690"/>
          </a:xfrm>
          <a:prstGeom prst="rect">
            <a:avLst/>
          </a:prstGeom>
          <a:noFill/>
          <a:ln>
            <a:noFill/>
          </a:ln>
        </p:spPr>
      </p:pic>
      <p:pic>
        <p:nvPicPr>
          <p:cNvPr id="8" name="Picture 7" descr="Bozcaada Castle, formerly known as Tenedos, Bozcaada, Bozcaada district, Çanakkale province, Turkey - www.castlesandmanorhouses.com"/>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94822"/>
            <a:ext cx="4724400" cy="2331720"/>
          </a:xfrm>
          <a:prstGeom prst="rect">
            <a:avLst/>
          </a:prstGeom>
          <a:noFill/>
          <a:ln>
            <a:noFill/>
          </a:ln>
        </p:spPr>
      </p:pic>
      <p:sp>
        <p:nvSpPr>
          <p:cNvPr id="2" name="TextBox 1"/>
          <p:cNvSpPr txBox="1"/>
          <p:nvPr/>
        </p:nvSpPr>
        <p:spPr>
          <a:xfrm>
            <a:off x="5791200" y="2362200"/>
            <a:ext cx="2819400" cy="2062103"/>
          </a:xfrm>
          <a:prstGeom prst="rect">
            <a:avLst/>
          </a:prstGeom>
          <a:noFill/>
        </p:spPr>
        <p:txBody>
          <a:bodyPr wrap="square" rtlCol="0">
            <a:spAutoFit/>
          </a:bodyPr>
          <a:lstStyle/>
          <a:p>
            <a:r>
              <a:rPr lang="en-US" sz="3200" dirty="0">
                <a:solidFill>
                  <a:schemeClr val="bg1"/>
                </a:solidFill>
              </a:rPr>
              <a:t>Possible examples of  </a:t>
            </a:r>
            <a:r>
              <a:rPr lang="en-US" sz="3200" dirty="0" err="1">
                <a:solidFill>
                  <a:schemeClr val="bg1"/>
                </a:solidFill>
              </a:rPr>
              <a:t>Tyre‘s</a:t>
            </a:r>
            <a:r>
              <a:rPr lang="en-US" sz="3200" dirty="0">
                <a:solidFill>
                  <a:schemeClr val="bg1"/>
                </a:solidFill>
              </a:rPr>
              <a:t> island fortress</a:t>
            </a:r>
          </a:p>
        </p:txBody>
      </p:sp>
    </p:spTree>
    <p:extLst>
      <p:ext uri="{BB962C8B-B14F-4D97-AF65-F5344CB8AC3E}">
        <p14:creationId xmlns:p14="http://schemas.microsoft.com/office/powerpoint/2010/main" val="429575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16</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304800" y="914401"/>
            <a:ext cx="8534400" cy="5807074"/>
          </a:xfrm>
          <a:prstGeom prst="rect">
            <a:avLst/>
          </a:prstGeom>
        </p:spPr>
        <p:txBody>
          <a:bodyPr vert="horz" lIns="91440" tIns="45720" rIns="91440" bIns="45720" rtlCol="0" anchor="ctr">
            <a:noAutofit/>
          </a:bodyPr>
          <a:lstStyle/>
          <a:p>
            <a:endParaRPr lang="en-US" sz="2800" dirty="0">
              <a:solidFill>
                <a:schemeClr val="bg1"/>
              </a:solidFill>
            </a:endParaRPr>
          </a:p>
        </p:txBody>
      </p:sp>
      <p:pic>
        <p:nvPicPr>
          <p:cNvPr id="4098" name="Picture 2" descr="https://s-media-cache-ak0.pinimg.com/236x/43/5f/98/435f9826e6baf93ca8054d4558d79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7275"/>
            <a:ext cx="5105399" cy="41535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90907" y="1857352"/>
            <a:ext cx="2495893" cy="2554545"/>
          </a:xfrm>
          <a:prstGeom prst="rect">
            <a:avLst/>
          </a:prstGeom>
        </p:spPr>
        <p:txBody>
          <a:bodyPr wrap="square">
            <a:spAutoFit/>
          </a:bodyPr>
          <a:lstStyle/>
          <a:p>
            <a:r>
              <a:rPr lang="en-US" sz="3200" dirty="0">
                <a:solidFill>
                  <a:schemeClr val="bg1"/>
                </a:solidFill>
              </a:rPr>
              <a:t>Possible examples of   Alexander the Great’s Siege Towers</a:t>
            </a:r>
          </a:p>
        </p:txBody>
      </p:sp>
      <p:pic>
        <p:nvPicPr>
          <p:cNvPr id="11" name="Picture 10"/>
          <p:cNvPicPr>
            <a:picLocks noChangeAspect="1"/>
          </p:cNvPicPr>
          <p:nvPr/>
        </p:nvPicPr>
        <p:blipFill>
          <a:blip r:embed="rId4"/>
          <a:stretch>
            <a:fillRect/>
          </a:stretch>
        </p:blipFill>
        <p:spPr>
          <a:xfrm>
            <a:off x="5943600" y="4572800"/>
            <a:ext cx="2514600" cy="1874185"/>
          </a:xfrm>
          <a:prstGeom prst="rect">
            <a:avLst/>
          </a:prstGeom>
        </p:spPr>
      </p:pic>
    </p:spTree>
    <p:extLst>
      <p:ext uri="{BB962C8B-B14F-4D97-AF65-F5344CB8AC3E}">
        <p14:creationId xmlns:p14="http://schemas.microsoft.com/office/powerpoint/2010/main" val="4153633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17</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304800" y="914401"/>
            <a:ext cx="8534400" cy="5807074"/>
          </a:xfrm>
          <a:prstGeom prst="rect">
            <a:avLst/>
          </a:prstGeom>
        </p:spPr>
        <p:txBody>
          <a:bodyPr vert="horz" lIns="91440" tIns="45720" rIns="91440" bIns="45720" rtlCol="0" anchor="ctr">
            <a:noAutofit/>
          </a:bodyPr>
          <a:lstStyle/>
          <a:p>
            <a:r>
              <a:rPr lang="en-US" sz="2800" dirty="0">
                <a:solidFill>
                  <a:schemeClr val="bg1"/>
                </a:solidFill>
              </a:rPr>
              <a:t>Amos 1 (750 BC) </a:t>
            </a:r>
          </a:p>
          <a:p>
            <a:r>
              <a:rPr lang="en-US" sz="2800" dirty="0">
                <a:solidFill>
                  <a:schemeClr val="bg1"/>
                </a:solidFill>
              </a:rPr>
              <a:t>Ezekiel 26 (585 BC) </a:t>
            </a:r>
          </a:p>
          <a:p>
            <a:r>
              <a:rPr lang="en-US" sz="2800" dirty="0">
                <a:solidFill>
                  <a:schemeClr val="bg1"/>
                </a:solidFill>
              </a:rPr>
              <a:t>Zechariah 9 (519 BC) </a:t>
            </a:r>
          </a:p>
          <a:p>
            <a:endParaRPr lang="en-US" sz="2800" dirty="0">
              <a:solidFill>
                <a:schemeClr val="bg1"/>
              </a:solidFill>
            </a:endParaRPr>
          </a:p>
          <a:p>
            <a:r>
              <a:rPr lang="en-US" sz="2800" dirty="0" err="1">
                <a:solidFill>
                  <a:schemeClr val="bg1"/>
                </a:solidFill>
              </a:rPr>
              <a:t>Tyre's</a:t>
            </a:r>
            <a:r>
              <a:rPr lang="en-US" sz="2800" dirty="0">
                <a:solidFill>
                  <a:schemeClr val="bg1"/>
                </a:solidFill>
              </a:rPr>
              <a:t> mainland ravaged by King Nebuchadnezzar</a:t>
            </a:r>
          </a:p>
          <a:p>
            <a:r>
              <a:rPr lang="en-US" sz="2800" dirty="0">
                <a:solidFill>
                  <a:schemeClr val="bg1"/>
                </a:solidFill>
              </a:rPr>
              <a:t>Ezekiel 26:6-11</a:t>
            </a:r>
            <a:r>
              <a:rPr lang="en-US" sz="2800" dirty="0"/>
              <a:t> </a:t>
            </a:r>
          </a:p>
          <a:p>
            <a:r>
              <a:rPr lang="en-US" sz="2800" dirty="0">
                <a:solidFill>
                  <a:schemeClr val="bg1"/>
                </a:solidFill>
              </a:rPr>
              <a:t>Fulfilled 573 BC after a 13 years siege</a:t>
            </a:r>
          </a:p>
          <a:p>
            <a:endParaRPr lang="en-US" sz="2800" b="1" dirty="0"/>
          </a:p>
          <a:p>
            <a:r>
              <a:rPr lang="en-US" sz="2800" dirty="0" err="1">
                <a:solidFill>
                  <a:schemeClr val="bg1"/>
                </a:solidFill>
              </a:rPr>
              <a:t>Tyre</a:t>
            </a:r>
            <a:r>
              <a:rPr lang="en-US" sz="2800" dirty="0">
                <a:solidFill>
                  <a:schemeClr val="bg1"/>
                </a:solidFill>
              </a:rPr>
              <a:t> would be attacked by many nations</a:t>
            </a:r>
          </a:p>
          <a:p>
            <a:r>
              <a:rPr lang="en-US" sz="2800" dirty="0">
                <a:solidFill>
                  <a:schemeClr val="bg1"/>
                </a:solidFill>
              </a:rPr>
              <a:t>Ezekiel 26:3,</a:t>
            </a:r>
            <a:r>
              <a:rPr lang="en-US" sz="2800" dirty="0"/>
              <a:t> </a:t>
            </a:r>
            <a:r>
              <a:rPr lang="en-US" sz="2800" dirty="0">
                <a:solidFill>
                  <a:schemeClr val="bg1"/>
                </a:solidFill>
              </a:rPr>
              <a:t>12 </a:t>
            </a:r>
          </a:p>
          <a:p>
            <a:r>
              <a:rPr lang="en-US" sz="2800" dirty="0">
                <a:solidFill>
                  <a:schemeClr val="bg1"/>
                </a:solidFill>
              </a:rPr>
              <a:t>Fulfilled 573 BC , 332 BC and many more</a:t>
            </a:r>
          </a:p>
          <a:p>
            <a:endParaRPr lang="en-US" sz="2800" dirty="0">
              <a:solidFill>
                <a:schemeClr val="bg1"/>
              </a:solidFill>
            </a:endParaRPr>
          </a:p>
        </p:txBody>
      </p:sp>
    </p:spTree>
    <p:extLst>
      <p:ext uri="{BB962C8B-B14F-4D97-AF65-F5344CB8AC3E}">
        <p14:creationId xmlns:p14="http://schemas.microsoft.com/office/powerpoint/2010/main" val="11305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18</a:t>
            </a:fld>
            <a:endParaRPr lang="en-US"/>
          </a:p>
        </p:txBody>
      </p:sp>
      <p:sp>
        <p:nvSpPr>
          <p:cNvPr id="21" name="Title 1"/>
          <p:cNvSpPr txBox="1">
            <a:spLocks/>
          </p:cNvSpPr>
          <p:nvPr/>
        </p:nvSpPr>
        <p:spPr>
          <a:xfrm>
            <a:off x="685800" y="1429941"/>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799381" y="990601"/>
            <a:ext cx="7277819" cy="1676399"/>
          </a:xfrm>
          <a:prstGeom prst="rect">
            <a:avLst/>
          </a:prstGeom>
        </p:spPr>
        <p:txBody>
          <a:bodyPr vert="horz" lIns="91440" tIns="45720" rIns="91440" bIns="45720" rtlCol="0" anchor="ctr">
            <a:noAutofit/>
          </a:bodyPr>
          <a:lstStyle/>
          <a:p>
            <a:r>
              <a:rPr lang="en-US" sz="2800" dirty="0" err="1">
                <a:solidFill>
                  <a:schemeClr val="bg1"/>
                </a:solidFill>
              </a:rPr>
              <a:t>Tyre's</a:t>
            </a:r>
            <a:r>
              <a:rPr lang="en-US" sz="2800" dirty="0">
                <a:solidFill>
                  <a:schemeClr val="bg1"/>
                </a:solidFill>
              </a:rPr>
              <a:t> fortresses would fail</a:t>
            </a:r>
          </a:p>
          <a:p>
            <a:r>
              <a:rPr lang="en-US" sz="2800" dirty="0">
                <a:solidFill>
                  <a:schemeClr val="bg1"/>
                </a:solidFill>
              </a:rPr>
              <a:t>Amos 1:9-10, Ezekiel 26:4,12</a:t>
            </a:r>
          </a:p>
          <a:p>
            <a:r>
              <a:rPr lang="en-US" sz="2800" dirty="0">
                <a:solidFill>
                  <a:schemeClr val="bg1"/>
                </a:solidFill>
              </a:rPr>
              <a:t>Fulfilled: 333-332 BC By Alexander the Great</a:t>
            </a:r>
          </a:p>
        </p:txBody>
      </p:sp>
      <p:pic>
        <p:nvPicPr>
          <p:cNvPr id="7" name="Picture 2" descr="http://jerryandgod.com/wp-content/uploads/2013/07/496-10-st-louis-cas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67" y="3182541"/>
            <a:ext cx="6702425" cy="337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565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19</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304800" y="914401"/>
            <a:ext cx="8458200" cy="5807074"/>
          </a:xfrm>
          <a:prstGeom prst="rect">
            <a:avLst/>
          </a:prstGeom>
        </p:spPr>
        <p:txBody>
          <a:bodyPr vert="horz" lIns="91440" tIns="45720" rIns="91440" bIns="45720" rtlCol="0" anchor="ctr">
            <a:noAutofit/>
          </a:bodyPr>
          <a:lstStyle/>
          <a:p>
            <a:r>
              <a:rPr lang="en-US" sz="2800" dirty="0" err="1">
                <a:solidFill>
                  <a:schemeClr val="bg1"/>
                </a:solidFill>
              </a:rPr>
              <a:t>Tyre's</a:t>
            </a:r>
            <a:r>
              <a:rPr lang="en-US" sz="2800" dirty="0">
                <a:solidFill>
                  <a:schemeClr val="bg1"/>
                </a:solidFill>
              </a:rPr>
              <a:t> stones, timber and soil would be cast into the sea</a:t>
            </a:r>
          </a:p>
          <a:p>
            <a:r>
              <a:rPr lang="en-US" sz="2800" dirty="0">
                <a:solidFill>
                  <a:schemeClr val="bg1"/>
                </a:solidFill>
              </a:rPr>
              <a:t>Ezekiel 26:12</a:t>
            </a:r>
            <a:br>
              <a:rPr lang="en-US" sz="2800" dirty="0">
                <a:solidFill>
                  <a:schemeClr val="bg1"/>
                </a:solidFill>
              </a:rPr>
            </a:br>
            <a:r>
              <a:rPr lang="en-US" sz="2800" dirty="0">
                <a:solidFill>
                  <a:schemeClr val="bg1"/>
                </a:solidFill>
              </a:rPr>
              <a:t>Fulfilled: 333-332 BC By Alexander the Great</a:t>
            </a:r>
          </a:p>
          <a:p>
            <a:endParaRPr lang="en-US" sz="2800" dirty="0">
              <a:solidFill>
                <a:schemeClr val="bg1"/>
              </a:solidFill>
            </a:endParaRPr>
          </a:p>
          <a:p>
            <a:r>
              <a:rPr lang="en-US" sz="2800" dirty="0" err="1">
                <a:solidFill>
                  <a:schemeClr val="bg1"/>
                </a:solidFill>
              </a:rPr>
              <a:t>Tyre</a:t>
            </a:r>
            <a:r>
              <a:rPr lang="en-US" sz="2800" dirty="0">
                <a:solidFill>
                  <a:schemeClr val="bg1"/>
                </a:solidFill>
              </a:rPr>
              <a:t> would be scraped and made bare</a:t>
            </a:r>
          </a:p>
          <a:p>
            <a:r>
              <a:rPr lang="en-US" sz="2800" dirty="0">
                <a:solidFill>
                  <a:schemeClr val="bg1"/>
                </a:solidFill>
              </a:rPr>
              <a:t>Ezekiel 26:4</a:t>
            </a:r>
            <a:br>
              <a:rPr lang="en-US" sz="2800" dirty="0">
                <a:solidFill>
                  <a:schemeClr val="bg1"/>
                </a:solidFill>
              </a:rPr>
            </a:br>
            <a:r>
              <a:rPr lang="en-US" sz="2800" dirty="0">
                <a:solidFill>
                  <a:schemeClr val="bg1"/>
                </a:solidFill>
              </a:rPr>
              <a:t>Fulfilled: 333 BC By Alexander the Great</a:t>
            </a:r>
          </a:p>
          <a:p>
            <a:endParaRPr lang="en-US" sz="2800" dirty="0">
              <a:solidFill>
                <a:schemeClr val="bg1"/>
              </a:solidFill>
            </a:endParaRPr>
          </a:p>
          <a:p>
            <a:r>
              <a:rPr lang="en-US" sz="2800" dirty="0" err="1">
                <a:solidFill>
                  <a:schemeClr val="bg1"/>
                </a:solidFill>
              </a:rPr>
              <a:t>Tyre</a:t>
            </a:r>
            <a:r>
              <a:rPr lang="en-US" sz="2800" dirty="0">
                <a:solidFill>
                  <a:schemeClr val="bg1"/>
                </a:solidFill>
              </a:rPr>
              <a:t> would lose its power over the sea</a:t>
            </a:r>
          </a:p>
          <a:p>
            <a:r>
              <a:rPr lang="en-US" sz="2800" dirty="0">
                <a:solidFill>
                  <a:schemeClr val="bg1"/>
                </a:solidFill>
              </a:rPr>
              <a:t>Zechariah 9:3-4</a:t>
            </a:r>
            <a:br>
              <a:rPr lang="en-US" sz="2800" dirty="0">
                <a:solidFill>
                  <a:schemeClr val="bg1"/>
                </a:solidFill>
              </a:rPr>
            </a:br>
            <a:r>
              <a:rPr lang="en-US" sz="2800" dirty="0">
                <a:solidFill>
                  <a:schemeClr val="bg1"/>
                </a:solidFill>
              </a:rPr>
              <a:t>Fulfilled: 332 BC</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61566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457200"/>
            <a:ext cx="8534400" cy="5715000"/>
          </a:xfrm>
          <a:prstGeom prst="rect">
            <a:avLst/>
          </a:prstGeom>
          <a:solidFill>
            <a:srgbClr val="002060"/>
          </a:solidFill>
        </p:spPr>
        <p:txBody>
          <a:bodyPr vert="horz" lIns="91440" tIns="45720" rIns="91440" bIns="45720" rtlCol="0" anchor="ctr">
            <a:noAutofit/>
          </a:bodyPr>
          <a:lstStyle/>
          <a:p>
            <a:pPr algn="ctr">
              <a:spcBef>
                <a:spcPct val="0"/>
              </a:spcBef>
            </a:pPr>
            <a:endParaRPr lang="en-US" sz="4000" b="1" dirty="0">
              <a:solidFill>
                <a:schemeClr val="bg1"/>
              </a:solidFill>
            </a:endParaRPr>
          </a:p>
        </p:txBody>
      </p:sp>
      <p:sp>
        <p:nvSpPr>
          <p:cNvPr id="8" name="Slide Number Placeholder 7"/>
          <p:cNvSpPr>
            <a:spLocks noGrp="1"/>
          </p:cNvSpPr>
          <p:nvPr>
            <p:ph type="sldNum" sz="quarter" idx="12"/>
          </p:nvPr>
        </p:nvSpPr>
        <p:spPr/>
        <p:txBody>
          <a:bodyPr/>
          <a:lstStyle/>
          <a:p>
            <a:fld id="{B39BAC97-2754-4421-8DA7-344EBE95BE61}" type="slidenum">
              <a:rPr lang="en-US" smtClean="0"/>
              <a:pPr/>
              <a:t>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54152"/>
            <a:ext cx="6172200" cy="483158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20</a:t>
            </a:fld>
            <a:endParaRPr lang="en-US"/>
          </a:p>
        </p:txBody>
      </p:sp>
      <p:sp>
        <p:nvSpPr>
          <p:cNvPr id="21" name="Title 1"/>
          <p:cNvSpPr txBox="1">
            <a:spLocks/>
          </p:cNvSpPr>
          <p:nvPr/>
        </p:nvSpPr>
        <p:spPr>
          <a:xfrm>
            <a:off x="685800" y="1429941"/>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799381" y="990601"/>
            <a:ext cx="4746215" cy="1676399"/>
          </a:xfrm>
          <a:prstGeom prst="rect">
            <a:avLst/>
          </a:prstGeom>
        </p:spPr>
        <p:txBody>
          <a:bodyPr vert="horz" lIns="91440" tIns="45720" rIns="91440" bIns="45720" rtlCol="0" anchor="ctr">
            <a:noAutofit/>
          </a:bodyPr>
          <a:lstStyle/>
          <a:p>
            <a:r>
              <a:rPr lang="en-US" sz="2800" dirty="0" err="1">
                <a:solidFill>
                  <a:schemeClr val="bg1"/>
                </a:solidFill>
              </a:rPr>
              <a:t>Tyre</a:t>
            </a:r>
            <a:r>
              <a:rPr lang="en-US" sz="2800" dirty="0">
                <a:solidFill>
                  <a:schemeClr val="bg1"/>
                </a:solidFill>
              </a:rPr>
              <a:t> a place to spread fishnets</a:t>
            </a:r>
          </a:p>
          <a:p>
            <a:r>
              <a:rPr lang="en-US" sz="2800" dirty="0">
                <a:solidFill>
                  <a:schemeClr val="bg1"/>
                </a:solidFill>
              </a:rPr>
              <a:t>Ezekiel 26:5</a:t>
            </a:r>
            <a:br>
              <a:rPr lang="en-US" sz="2800" dirty="0">
                <a:solidFill>
                  <a:schemeClr val="bg1"/>
                </a:solidFill>
              </a:rPr>
            </a:br>
            <a:r>
              <a:rPr lang="en-US" sz="2800" dirty="0">
                <a:solidFill>
                  <a:schemeClr val="bg1"/>
                </a:solidFill>
              </a:rPr>
              <a:t>Fulfilled: 332 BC – </a:t>
            </a:r>
            <a:r>
              <a:rPr lang="en-US" sz="2800" dirty="0" smtClean="0">
                <a:solidFill>
                  <a:schemeClr val="bg1"/>
                </a:solidFill>
              </a:rPr>
              <a:t>Today</a:t>
            </a:r>
            <a:endParaRPr lang="en-US" sz="2800" dirty="0">
              <a:solidFill>
                <a:schemeClr val="bg1"/>
              </a:solidFill>
            </a:endParaRPr>
          </a:p>
        </p:txBody>
      </p:sp>
      <p:pic>
        <p:nvPicPr>
          <p:cNvPr id="1028" name="Picture 4" descr="http://blog.beliefnet.com/isittheendoftheworld/files/2011/05/tyre-fisher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69080"/>
            <a:ext cx="5739111" cy="382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288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21</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799381" y="990601"/>
            <a:ext cx="4746215" cy="1676399"/>
          </a:xfrm>
          <a:prstGeom prst="rect">
            <a:avLst/>
          </a:prstGeom>
        </p:spPr>
        <p:txBody>
          <a:bodyPr vert="horz" lIns="91440" tIns="45720" rIns="91440" bIns="45720" rtlCol="0" anchor="ctr">
            <a:noAutofit/>
          </a:bodyPr>
          <a:lstStyle/>
          <a:p>
            <a:r>
              <a:rPr lang="en-US" sz="2800" dirty="0" err="1">
                <a:solidFill>
                  <a:schemeClr val="bg1"/>
                </a:solidFill>
              </a:rPr>
              <a:t>Tyre</a:t>
            </a:r>
            <a:r>
              <a:rPr lang="en-US" sz="2800" dirty="0">
                <a:solidFill>
                  <a:schemeClr val="bg1"/>
                </a:solidFill>
              </a:rPr>
              <a:t> would never be rebuilt</a:t>
            </a:r>
          </a:p>
          <a:p>
            <a:r>
              <a:rPr lang="en-US" sz="2800" dirty="0">
                <a:solidFill>
                  <a:schemeClr val="bg1"/>
                </a:solidFill>
              </a:rPr>
              <a:t>Ezekiel 26:14</a:t>
            </a:r>
            <a:br>
              <a:rPr lang="en-US" sz="2800" dirty="0">
                <a:solidFill>
                  <a:schemeClr val="bg1"/>
                </a:solidFill>
              </a:rPr>
            </a:br>
            <a:r>
              <a:rPr lang="en-US" sz="2800" dirty="0">
                <a:solidFill>
                  <a:schemeClr val="bg1"/>
                </a:solidFill>
              </a:rPr>
              <a:t>Fulfilled: 332 BC – </a:t>
            </a:r>
            <a:r>
              <a:rPr lang="en-US" sz="2800" dirty="0" smtClean="0">
                <a:solidFill>
                  <a:schemeClr val="bg1"/>
                </a:solidFill>
              </a:rPr>
              <a:t>Today</a:t>
            </a:r>
            <a:endParaRPr lang="en-US" sz="2800" dirty="0">
              <a:solidFill>
                <a:schemeClr val="bg1"/>
              </a:solidFill>
            </a:endParaRPr>
          </a:p>
        </p:txBody>
      </p:sp>
      <p:pic>
        <p:nvPicPr>
          <p:cNvPr id="2050" name="Picture 2" descr="http://3.bp.blogspot.com/_QbrZupV_Q-k/TNGSLPkfIsI/AAAAAAAAEFY/vz0muHBG0YU/s400/Tyre+Anci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045" y="2667000"/>
            <a:ext cx="6172200" cy="414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43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11109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Prophecies that prove the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22</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533400" y="1644325"/>
            <a:ext cx="8001000" cy="4832675"/>
          </a:xfrm>
          <a:prstGeom prst="rect">
            <a:avLst/>
          </a:prstGeom>
        </p:spPr>
        <p:txBody>
          <a:bodyPr vert="horz" lIns="91440" tIns="45720" rIns="91440" bIns="45720" rtlCol="0" anchor="ctr">
            <a:noAutofit/>
          </a:bodyPr>
          <a:lstStyle/>
          <a:p>
            <a:pPr marL="457200" indent="-457200">
              <a:buFont typeface="Arial" panose="020B0604020202020204" pitchFamily="34" charset="0"/>
              <a:buChar char="•"/>
            </a:pPr>
            <a:r>
              <a:rPr lang="en-US" sz="2800" dirty="0">
                <a:solidFill>
                  <a:schemeClr val="bg1"/>
                </a:solidFill>
              </a:rPr>
              <a:t>Promises to Abraham descendants – </a:t>
            </a:r>
            <a:r>
              <a:rPr lang="en-US" sz="2800" dirty="0">
                <a:solidFill>
                  <a:srgbClr val="FFFF00"/>
                </a:solidFill>
              </a:rPr>
              <a:t>Gen 12 - 17</a:t>
            </a:r>
          </a:p>
          <a:p>
            <a:pPr marL="457200" indent="-457200">
              <a:buFont typeface="Arial" panose="020B0604020202020204" pitchFamily="34" charset="0"/>
              <a:buChar char="•"/>
            </a:pPr>
            <a:r>
              <a:rPr lang="en-US" sz="2800" dirty="0">
                <a:solidFill>
                  <a:schemeClr val="bg1"/>
                </a:solidFill>
              </a:rPr>
              <a:t>King David’s kingdom was established forever –     </a:t>
            </a:r>
            <a:r>
              <a:rPr lang="en-US" sz="2800" dirty="0">
                <a:solidFill>
                  <a:srgbClr val="FFFF00"/>
                </a:solidFill>
              </a:rPr>
              <a:t>2 Sam 7, </a:t>
            </a:r>
            <a:r>
              <a:rPr lang="en-US" sz="2800" dirty="0" err="1">
                <a:solidFill>
                  <a:srgbClr val="FFFF00"/>
                </a:solidFill>
              </a:rPr>
              <a:t>Jer</a:t>
            </a:r>
            <a:r>
              <a:rPr lang="en-US" sz="2800" dirty="0">
                <a:solidFill>
                  <a:srgbClr val="FFFF00"/>
                </a:solidFill>
              </a:rPr>
              <a:t> 33:17</a:t>
            </a:r>
          </a:p>
          <a:p>
            <a:pPr marL="457200" indent="-457200">
              <a:buFont typeface="Arial" panose="020B0604020202020204" pitchFamily="34" charset="0"/>
              <a:buChar char="•"/>
            </a:pPr>
            <a:r>
              <a:rPr lang="en-US" sz="2800" dirty="0">
                <a:solidFill>
                  <a:schemeClr val="bg1"/>
                </a:solidFill>
              </a:rPr>
              <a:t>Israel and  Judah (Jews) taken into captivity in 3 waves – </a:t>
            </a:r>
            <a:r>
              <a:rPr lang="en-US" sz="2800" dirty="0">
                <a:solidFill>
                  <a:srgbClr val="FFFF00"/>
                </a:solidFill>
              </a:rPr>
              <a:t>Isaiah, Ezekiel, Jeremiah</a:t>
            </a:r>
            <a:r>
              <a:rPr lang="en-US" sz="2800" dirty="0">
                <a:solidFill>
                  <a:schemeClr val="bg1"/>
                </a:solidFill>
              </a:rPr>
              <a:t> </a:t>
            </a:r>
          </a:p>
          <a:p>
            <a:pPr marL="457200" indent="-457200">
              <a:buFont typeface="Arial" panose="020B0604020202020204" pitchFamily="34" charset="0"/>
              <a:buChar char="•"/>
            </a:pPr>
            <a:r>
              <a:rPr lang="en-US" sz="2800" dirty="0">
                <a:solidFill>
                  <a:schemeClr val="bg1"/>
                </a:solidFill>
              </a:rPr>
              <a:t>70 Weeks (69) – 1</a:t>
            </a:r>
            <a:r>
              <a:rPr lang="en-US" sz="2800" baseline="30000" dirty="0">
                <a:solidFill>
                  <a:schemeClr val="bg1"/>
                </a:solidFill>
              </a:rPr>
              <a:t>st</a:t>
            </a:r>
            <a:r>
              <a:rPr lang="en-US" sz="2800" dirty="0">
                <a:solidFill>
                  <a:schemeClr val="bg1"/>
                </a:solidFill>
              </a:rPr>
              <a:t> coming of Jesus Christ – </a:t>
            </a:r>
            <a:r>
              <a:rPr lang="en-US" sz="2800" dirty="0">
                <a:solidFill>
                  <a:srgbClr val="FFFF00"/>
                </a:solidFill>
              </a:rPr>
              <a:t>Dan 9</a:t>
            </a:r>
          </a:p>
          <a:p>
            <a:pPr marL="457200" indent="-457200">
              <a:buFont typeface="Arial" panose="020B0604020202020204" pitchFamily="34" charset="0"/>
              <a:buChar char="•"/>
            </a:pPr>
            <a:r>
              <a:rPr lang="en-US" sz="2800" dirty="0">
                <a:solidFill>
                  <a:schemeClr val="bg1"/>
                </a:solidFill>
              </a:rPr>
              <a:t>King Nebuchadnezzar golden image – </a:t>
            </a:r>
            <a:r>
              <a:rPr lang="en-US" sz="2800" dirty="0">
                <a:solidFill>
                  <a:srgbClr val="FFFF00"/>
                </a:solidFill>
              </a:rPr>
              <a:t>Dan 2</a:t>
            </a:r>
          </a:p>
          <a:p>
            <a:pPr marL="457200" indent="-457200">
              <a:buFont typeface="Arial" panose="020B0604020202020204" pitchFamily="34" charset="0"/>
              <a:buChar char="•"/>
            </a:pPr>
            <a:r>
              <a:rPr lang="en-US" sz="2800" dirty="0">
                <a:solidFill>
                  <a:schemeClr val="bg1"/>
                </a:solidFill>
              </a:rPr>
              <a:t>Babylon will rule Judah for 70 years – </a:t>
            </a:r>
            <a:r>
              <a:rPr lang="en-US" sz="2800" dirty="0" err="1">
                <a:solidFill>
                  <a:srgbClr val="FFFF00"/>
                </a:solidFill>
              </a:rPr>
              <a:t>Jer</a:t>
            </a:r>
            <a:r>
              <a:rPr lang="en-US" sz="2800" dirty="0">
                <a:solidFill>
                  <a:srgbClr val="FFFF00"/>
                </a:solidFill>
              </a:rPr>
              <a:t> 25</a:t>
            </a:r>
          </a:p>
          <a:p>
            <a:pPr marL="457200" indent="-457200">
              <a:buFont typeface="Arial" panose="020B0604020202020204" pitchFamily="34" charset="0"/>
              <a:buChar char="•"/>
            </a:pPr>
            <a:r>
              <a:rPr lang="en-US" sz="2800" dirty="0">
                <a:solidFill>
                  <a:schemeClr val="bg1"/>
                </a:solidFill>
              </a:rPr>
              <a:t>Babylon's gates will open for Cyrus – </a:t>
            </a:r>
            <a:r>
              <a:rPr lang="en-US" sz="2800" dirty="0">
                <a:solidFill>
                  <a:srgbClr val="FFFF00"/>
                </a:solidFill>
              </a:rPr>
              <a:t>Isa 45</a:t>
            </a:r>
          </a:p>
          <a:p>
            <a:pPr marL="457200" indent="-457200">
              <a:buFont typeface="Arial" panose="020B0604020202020204" pitchFamily="34" charset="0"/>
              <a:buChar char="•"/>
            </a:pPr>
            <a:r>
              <a:rPr lang="en-US" sz="2800" dirty="0">
                <a:solidFill>
                  <a:schemeClr val="bg1"/>
                </a:solidFill>
              </a:rPr>
              <a:t>Babylon’s kingdom will be overthrown - </a:t>
            </a:r>
            <a:r>
              <a:rPr lang="en-US" sz="2800" dirty="0">
                <a:solidFill>
                  <a:srgbClr val="FFFF00"/>
                </a:solidFill>
              </a:rPr>
              <a:t>Isa 13</a:t>
            </a:r>
          </a:p>
          <a:p>
            <a:pPr marL="457200" indent="-457200">
              <a:buFont typeface="Arial" panose="020B0604020202020204" pitchFamily="34" charset="0"/>
              <a:buChar char="•"/>
            </a:pPr>
            <a:r>
              <a:rPr lang="en-US" sz="2800" dirty="0">
                <a:solidFill>
                  <a:schemeClr val="bg1"/>
                </a:solidFill>
              </a:rPr>
              <a:t>Judah’s first return to Jerusalem - </a:t>
            </a:r>
            <a:r>
              <a:rPr lang="en-US" sz="2800" dirty="0" err="1">
                <a:solidFill>
                  <a:srgbClr val="FFFF00"/>
                </a:solidFill>
              </a:rPr>
              <a:t>Jer</a:t>
            </a:r>
            <a:r>
              <a:rPr lang="en-US" sz="2800" dirty="0">
                <a:solidFill>
                  <a:srgbClr val="FFFF00"/>
                </a:solidFill>
              </a:rPr>
              <a:t> 32</a:t>
            </a:r>
          </a:p>
        </p:txBody>
      </p:sp>
    </p:spTree>
    <p:extLst>
      <p:ext uri="{BB962C8B-B14F-4D97-AF65-F5344CB8AC3E}">
        <p14:creationId xmlns:p14="http://schemas.microsoft.com/office/powerpoint/2010/main" val="249189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11109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Prophecies that prove the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23</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533400" y="1644325"/>
            <a:ext cx="8001000" cy="4832675"/>
          </a:xfrm>
          <a:prstGeom prst="rect">
            <a:avLst/>
          </a:prstGeom>
        </p:spPr>
        <p:txBody>
          <a:bodyPr vert="horz" lIns="91440" tIns="45720" rIns="91440" bIns="45720" rtlCol="0" anchor="ctr">
            <a:noAutofit/>
          </a:bodyPr>
          <a:lstStyle/>
          <a:p>
            <a:pPr marL="457200" indent="-457200">
              <a:buFont typeface="Arial" panose="020B0604020202020204" pitchFamily="34" charset="0"/>
              <a:buChar char="•"/>
            </a:pPr>
            <a:r>
              <a:rPr lang="en-US" sz="2800" dirty="0">
                <a:solidFill>
                  <a:schemeClr val="bg1"/>
                </a:solidFill>
              </a:rPr>
              <a:t>Promises to Abraham descendants – </a:t>
            </a:r>
            <a:r>
              <a:rPr lang="en-US" sz="2800" dirty="0">
                <a:solidFill>
                  <a:srgbClr val="FFFF00"/>
                </a:solidFill>
              </a:rPr>
              <a:t>Gen 12 - 17</a:t>
            </a:r>
          </a:p>
          <a:p>
            <a:pPr marL="457200" indent="-457200">
              <a:buFont typeface="Arial" panose="020B0604020202020204" pitchFamily="34" charset="0"/>
              <a:buChar char="•"/>
            </a:pPr>
            <a:r>
              <a:rPr lang="en-US" sz="2800" dirty="0">
                <a:solidFill>
                  <a:schemeClr val="bg1"/>
                </a:solidFill>
              </a:rPr>
              <a:t>King’s David Kingdom was established forever –     </a:t>
            </a:r>
            <a:r>
              <a:rPr lang="en-US" sz="2800" dirty="0">
                <a:solidFill>
                  <a:srgbClr val="FFFF00"/>
                </a:solidFill>
              </a:rPr>
              <a:t>2 Sam 7, </a:t>
            </a:r>
            <a:r>
              <a:rPr lang="en-US" sz="2800" dirty="0" err="1">
                <a:solidFill>
                  <a:srgbClr val="FFFF00"/>
                </a:solidFill>
              </a:rPr>
              <a:t>Jer</a:t>
            </a:r>
            <a:r>
              <a:rPr lang="en-US" sz="2800" dirty="0">
                <a:solidFill>
                  <a:srgbClr val="FFFF00"/>
                </a:solidFill>
              </a:rPr>
              <a:t> 33:17</a:t>
            </a:r>
          </a:p>
          <a:p>
            <a:pPr marL="457200" indent="-457200">
              <a:buFont typeface="Arial" panose="020B0604020202020204" pitchFamily="34" charset="0"/>
              <a:buChar char="•"/>
            </a:pPr>
            <a:r>
              <a:rPr lang="en-US" sz="2800" dirty="0">
                <a:solidFill>
                  <a:schemeClr val="bg1"/>
                </a:solidFill>
              </a:rPr>
              <a:t>Israel and  Judah (Jews) Taken in Captive in 3 waves – </a:t>
            </a:r>
            <a:r>
              <a:rPr lang="en-US" sz="2800" dirty="0">
                <a:solidFill>
                  <a:srgbClr val="FFFF00"/>
                </a:solidFill>
              </a:rPr>
              <a:t>Isaiah, Ezekiel, Jeremiah</a:t>
            </a:r>
            <a:r>
              <a:rPr lang="en-US" sz="2800" dirty="0">
                <a:solidFill>
                  <a:schemeClr val="bg1"/>
                </a:solidFill>
              </a:rPr>
              <a:t> </a:t>
            </a:r>
          </a:p>
          <a:p>
            <a:pPr marL="457200" indent="-457200">
              <a:buFont typeface="Arial" panose="020B0604020202020204" pitchFamily="34" charset="0"/>
              <a:buChar char="•"/>
            </a:pPr>
            <a:r>
              <a:rPr lang="en-US" sz="2800" dirty="0">
                <a:solidFill>
                  <a:schemeClr val="bg1"/>
                </a:solidFill>
              </a:rPr>
              <a:t>70 Weeks (69) – 1</a:t>
            </a:r>
            <a:r>
              <a:rPr lang="en-US" sz="2800" baseline="30000" dirty="0">
                <a:solidFill>
                  <a:schemeClr val="bg1"/>
                </a:solidFill>
              </a:rPr>
              <a:t>st</a:t>
            </a:r>
            <a:r>
              <a:rPr lang="en-US" sz="2800" dirty="0">
                <a:solidFill>
                  <a:schemeClr val="bg1"/>
                </a:solidFill>
              </a:rPr>
              <a:t> Coming of Jesus Christ – </a:t>
            </a:r>
            <a:r>
              <a:rPr lang="en-US" sz="2800" dirty="0">
                <a:solidFill>
                  <a:srgbClr val="FFFF00"/>
                </a:solidFill>
              </a:rPr>
              <a:t>Dan 9</a:t>
            </a:r>
          </a:p>
          <a:p>
            <a:pPr marL="457200" indent="-457200">
              <a:buFont typeface="Arial" panose="020B0604020202020204" pitchFamily="34" charset="0"/>
              <a:buChar char="•"/>
            </a:pPr>
            <a:r>
              <a:rPr lang="en-US" sz="2800" dirty="0">
                <a:solidFill>
                  <a:schemeClr val="bg1"/>
                </a:solidFill>
              </a:rPr>
              <a:t>King Nebuchadnezzar Golden Image – </a:t>
            </a:r>
            <a:r>
              <a:rPr lang="en-US" sz="2800" dirty="0">
                <a:solidFill>
                  <a:srgbClr val="FFFF00"/>
                </a:solidFill>
              </a:rPr>
              <a:t>Dan 2</a:t>
            </a:r>
          </a:p>
          <a:p>
            <a:pPr marL="457200" indent="-457200">
              <a:buFont typeface="Arial" panose="020B0604020202020204" pitchFamily="34" charset="0"/>
              <a:buChar char="•"/>
            </a:pPr>
            <a:r>
              <a:rPr lang="en-US" sz="2800" dirty="0">
                <a:solidFill>
                  <a:schemeClr val="bg1"/>
                </a:solidFill>
              </a:rPr>
              <a:t>Babylon will rule Judah for 70 years – </a:t>
            </a:r>
            <a:r>
              <a:rPr lang="en-US" sz="2800" dirty="0" err="1">
                <a:solidFill>
                  <a:srgbClr val="FFFF00"/>
                </a:solidFill>
              </a:rPr>
              <a:t>Jer</a:t>
            </a:r>
            <a:r>
              <a:rPr lang="en-US" sz="2800" dirty="0">
                <a:solidFill>
                  <a:srgbClr val="FFFF00"/>
                </a:solidFill>
              </a:rPr>
              <a:t> 25</a:t>
            </a:r>
          </a:p>
          <a:p>
            <a:pPr marL="457200" indent="-457200">
              <a:buFont typeface="Arial" panose="020B0604020202020204" pitchFamily="34" charset="0"/>
              <a:buChar char="•"/>
            </a:pPr>
            <a:r>
              <a:rPr lang="en-US" sz="2800" dirty="0">
                <a:solidFill>
                  <a:schemeClr val="bg1"/>
                </a:solidFill>
              </a:rPr>
              <a:t>Babylon's Gates Will Open for Cyrus – </a:t>
            </a:r>
            <a:r>
              <a:rPr lang="en-US" sz="2800" dirty="0">
                <a:solidFill>
                  <a:srgbClr val="FFFF00"/>
                </a:solidFill>
              </a:rPr>
              <a:t>Isa 45</a:t>
            </a:r>
          </a:p>
          <a:p>
            <a:pPr marL="457200" indent="-457200">
              <a:buFont typeface="Arial" panose="020B0604020202020204" pitchFamily="34" charset="0"/>
              <a:buChar char="•"/>
            </a:pPr>
            <a:r>
              <a:rPr lang="en-US" sz="2800" dirty="0">
                <a:solidFill>
                  <a:schemeClr val="bg1"/>
                </a:solidFill>
              </a:rPr>
              <a:t>Babylon’s Kingdom will be overthrown - </a:t>
            </a:r>
            <a:r>
              <a:rPr lang="en-US" sz="2800" dirty="0">
                <a:solidFill>
                  <a:srgbClr val="FFFF00"/>
                </a:solidFill>
              </a:rPr>
              <a:t>Isa 13</a:t>
            </a:r>
          </a:p>
          <a:p>
            <a:pPr marL="457200" indent="-457200">
              <a:buFont typeface="Arial" panose="020B0604020202020204" pitchFamily="34" charset="0"/>
              <a:buChar char="•"/>
            </a:pPr>
            <a:r>
              <a:rPr lang="en-US" sz="2800" dirty="0">
                <a:solidFill>
                  <a:schemeClr val="bg1"/>
                </a:solidFill>
              </a:rPr>
              <a:t>Judah’s first return to Jerusalem - </a:t>
            </a:r>
            <a:r>
              <a:rPr lang="en-US" sz="2800" dirty="0" err="1">
                <a:solidFill>
                  <a:srgbClr val="FFFF00"/>
                </a:solidFill>
              </a:rPr>
              <a:t>Jer</a:t>
            </a:r>
            <a:r>
              <a:rPr lang="en-US" sz="2800" dirty="0">
                <a:solidFill>
                  <a:srgbClr val="FFFF00"/>
                </a:solidFill>
              </a:rPr>
              <a:t> 32</a:t>
            </a:r>
          </a:p>
        </p:txBody>
      </p:sp>
    </p:spTree>
    <p:extLst>
      <p:ext uri="{BB962C8B-B14F-4D97-AF65-F5344CB8AC3E}">
        <p14:creationId xmlns:p14="http://schemas.microsoft.com/office/powerpoint/2010/main" val="403768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lvl="0">
              <a:defRPr/>
            </a:pPr>
            <a:r>
              <a:rPr lang="en-US" sz="3600" dirty="0">
                <a:solidFill>
                  <a:schemeClr val="bg1"/>
                </a:solidFill>
              </a:rPr>
              <a:t>Prophecies that prove the </a:t>
            </a:r>
            <a:br>
              <a:rPr lang="en-US" sz="3600" dirty="0">
                <a:solidFill>
                  <a:schemeClr val="bg1"/>
                </a:solidFill>
              </a:rPr>
            </a:br>
            <a:r>
              <a:rPr lang="en-US" sz="3600" dirty="0">
                <a:solidFill>
                  <a:schemeClr val="bg1"/>
                </a:solidFill>
              </a:rPr>
              <a:t>Bible is Word of God?</a:t>
            </a:r>
          </a:p>
        </p:txBody>
      </p:sp>
      <p:sp>
        <p:nvSpPr>
          <p:cNvPr id="3" name="Content Placeholder 2"/>
          <p:cNvSpPr>
            <a:spLocks noGrp="1"/>
          </p:cNvSpPr>
          <p:nvPr>
            <p:ph idx="1"/>
          </p:nvPr>
        </p:nvSpPr>
        <p:spPr>
          <a:xfrm>
            <a:off x="609600" y="1079957"/>
            <a:ext cx="8229600" cy="5410200"/>
          </a:xfrm>
        </p:spPr>
        <p:txBody>
          <a:bodyPr>
            <a:noAutofit/>
          </a:bodyPr>
          <a:lstStyle/>
          <a:p>
            <a:pPr>
              <a:spcBef>
                <a:spcPts val="0"/>
              </a:spcBef>
            </a:pPr>
            <a:r>
              <a:rPr lang="en-US" sz="2800" dirty="0">
                <a:solidFill>
                  <a:schemeClr val="bg1"/>
                </a:solidFill>
              </a:rPr>
              <a:t>He would die a humiliating death  - </a:t>
            </a:r>
            <a:r>
              <a:rPr lang="en-US" dirty="0" err="1">
                <a:solidFill>
                  <a:srgbClr val="FFFF00"/>
                </a:solidFill>
              </a:rPr>
              <a:t>Psa</a:t>
            </a:r>
            <a:r>
              <a:rPr lang="en-US" dirty="0">
                <a:solidFill>
                  <a:srgbClr val="FFFF00"/>
                </a:solidFill>
              </a:rPr>
              <a:t> 22; Isa 53</a:t>
            </a:r>
          </a:p>
          <a:p>
            <a:pPr>
              <a:spcBef>
                <a:spcPts val="0"/>
              </a:spcBef>
            </a:pPr>
            <a:r>
              <a:rPr lang="en-US" sz="2800" dirty="0">
                <a:solidFill>
                  <a:schemeClr val="bg1"/>
                </a:solidFill>
              </a:rPr>
              <a:t>He would be rejected - </a:t>
            </a:r>
            <a:r>
              <a:rPr lang="en-US" dirty="0">
                <a:solidFill>
                  <a:srgbClr val="FFFF00"/>
                </a:solidFill>
              </a:rPr>
              <a:t>Isa 53:3</a:t>
            </a:r>
            <a:r>
              <a:rPr lang="en-US" b="1" baseline="30000" dirty="0">
                <a:solidFill>
                  <a:srgbClr val="FFFF00"/>
                </a:solidFill>
              </a:rPr>
              <a:t>  </a:t>
            </a:r>
            <a:endParaRPr lang="en-US" dirty="0">
              <a:solidFill>
                <a:schemeClr val="bg1"/>
              </a:solidFill>
            </a:endParaRPr>
          </a:p>
          <a:p>
            <a:pPr>
              <a:spcBef>
                <a:spcPts val="0"/>
              </a:spcBef>
            </a:pPr>
            <a:r>
              <a:rPr lang="en-US" sz="2800" dirty="0">
                <a:solidFill>
                  <a:schemeClr val="bg1"/>
                </a:solidFill>
              </a:rPr>
              <a:t>He would be betrayed by a friend  - </a:t>
            </a:r>
            <a:r>
              <a:rPr lang="en-US" dirty="0" err="1">
                <a:solidFill>
                  <a:srgbClr val="FFFF00"/>
                </a:solidFill>
              </a:rPr>
              <a:t>Psa</a:t>
            </a:r>
            <a:r>
              <a:rPr lang="en-US" dirty="0">
                <a:solidFill>
                  <a:srgbClr val="FFFF00"/>
                </a:solidFill>
              </a:rPr>
              <a:t> 41:9</a:t>
            </a:r>
          </a:p>
          <a:p>
            <a:pPr>
              <a:spcBef>
                <a:spcPts val="0"/>
              </a:spcBef>
            </a:pPr>
            <a:r>
              <a:rPr lang="en-US" sz="2800" dirty="0">
                <a:solidFill>
                  <a:schemeClr val="bg1"/>
                </a:solidFill>
              </a:rPr>
              <a:t>He would be mocked - </a:t>
            </a:r>
            <a:r>
              <a:rPr lang="en-US" sz="2800" dirty="0" err="1">
                <a:solidFill>
                  <a:srgbClr val="FFFF00"/>
                </a:solidFill>
              </a:rPr>
              <a:t>Psa</a:t>
            </a:r>
            <a:r>
              <a:rPr lang="en-US" sz="2800" dirty="0">
                <a:solidFill>
                  <a:srgbClr val="FFFF00"/>
                </a:solidFill>
              </a:rPr>
              <a:t> 27:7</a:t>
            </a:r>
          </a:p>
          <a:p>
            <a:pPr>
              <a:spcBef>
                <a:spcPts val="0"/>
              </a:spcBef>
            </a:pPr>
            <a:r>
              <a:rPr lang="en-US" sz="2800" dirty="0">
                <a:solidFill>
                  <a:schemeClr val="bg1"/>
                </a:solidFill>
              </a:rPr>
              <a:t>He would be beaten - </a:t>
            </a:r>
            <a:r>
              <a:rPr lang="en-US" sz="2800" dirty="0">
                <a:solidFill>
                  <a:srgbClr val="FFFF00"/>
                </a:solidFill>
              </a:rPr>
              <a:t>Isa 52:14</a:t>
            </a:r>
          </a:p>
          <a:p>
            <a:pPr>
              <a:spcBef>
                <a:spcPts val="0"/>
              </a:spcBef>
            </a:pPr>
            <a:r>
              <a:rPr lang="en-US" sz="2800" dirty="0">
                <a:solidFill>
                  <a:schemeClr val="bg1"/>
                </a:solidFill>
              </a:rPr>
              <a:t>He would be spit upon - </a:t>
            </a:r>
            <a:r>
              <a:rPr lang="en-US" sz="2800" dirty="0">
                <a:solidFill>
                  <a:srgbClr val="FFFF00"/>
                </a:solidFill>
              </a:rPr>
              <a:t>Isa 50:6 </a:t>
            </a:r>
          </a:p>
          <a:p>
            <a:pPr>
              <a:spcBef>
                <a:spcPts val="0"/>
              </a:spcBef>
            </a:pPr>
            <a:r>
              <a:rPr lang="en-US" sz="2800" dirty="0">
                <a:solidFill>
                  <a:schemeClr val="bg1"/>
                </a:solidFill>
              </a:rPr>
              <a:t>He would be given gall / vinegar to drink - </a:t>
            </a:r>
            <a:r>
              <a:rPr lang="en-US" dirty="0" err="1">
                <a:solidFill>
                  <a:srgbClr val="FFFF00"/>
                </a:solidFill>
              </a:rPr>
              <a:t>Psa</a:t>
            </a:r>
            <a:r>
              <a:rPr lang="en-US" dirty="0">
                <a:solidFill>
                  <a:srgbClr val="FFFF00"/>
                </a:solidFill>
              </a:rPr>
              <a:t> 69:21</a:t>
            </a:r>
          </a:p>
          <a:p>
            <a:pPr>
              <a:spcBef>
                <a:spcPts val="0"/>
              </a:spcBef>
            </a:pPr>
            <a:r>
              <a:rPr lang="en-US" sz="2800" dirty="0">
                <a:solidFill>
                  <a:schemeClr val="bg1"/>
                </a:solidFill>
              </a:rPr>
              <a:t>His side would be pierced - </a:t>
            </a:r>
            <a:r>
              <a:rPr lang="en-US" dirty="0" err="1">
                <a:solidFill>
                  <a:srgbClr val="FFFF00"/>
                </a:solidFill>
              </a:rPr>
              <a:t>Zec</a:t>
            </a:r>
            <a:r>
              <a:rPr lang="en-US" dirty="0">
                <a:solidFill>
                  <a:srgbClr val="FFFF00"/>
                </a:solidFill>
              </a:rPr>
              <a:t> 12:10</a:t>
            </a:r>
          </a:p>
          <a:p>
            <a:pPr>
              <a:spcBef>
                <a:spcPts val="0"/>
              </a:spcBef>
            </a:pPr>
            <a:r>
              <a:rPr lang="en-US" sz="2800" dirty="0">
                <a:solidFill>
                  <a:schemeClr val="bg1"/>
                </a:solidFill>
              </a:rPr>
              <a:t>They would cast lots for His garments </a:t>
            </a:r>
            <a:r>
              <a:rPr lang="en-US" sz="2400" dirty="0">
                <a:solidFill>
                  <a:schemeClr val="bg1"/>
                </a:solidFill>
              </a:rPr>
              <a:t>- </a:t>
            </a:r>
            <a:r>
              <a:rPr lang="en-US" sz="2800" dirty="0" err="1">
                <a:solidFill>
                  <a:srgbClr val="FFFF00"/>
                </a:solidFill>
              </a:rPr>
              <a:t>Psa</a:t>
            </a:r>
            <a:r>
              <a:rPr lang="en-US" sz="2800" dirty="0">
                <a:solidFill>
                  <a:srgbClr val="FFFF00"/>
                </a:solidFill>
              </a:rPr>
              <a:t> 22:18</a:t>
            </a:r>
          </a:p>
          <a:p>
            <a:pPr>
              <a:spcBef>
                <a:spcPts val="0"/>
              </a:spcBef>
            </a:pPr>
            <a:r>
              <a:rPr lang="en-US" sz="2800" dirty="0">
                <a:solidFill>
                  <a:schemeClr val="bg1"/>
                </a:solidFill>
              </a:rPr>
              <a:t>None of His bones would be broken - </a:t>
            </a:r>
            <a:r>
              <a:rPr lang="en-US" dirty="0" err="1">
                <a:solidFill>
                  <a:srgbClr val="FFFF00"/>
                </a:solidFill>
              </a:rPr>
              <a:t>Psa</a:t>
            </a:r>
            <a:r>
              <a:rPr lang="en-US" dirty="0">
                <a:solidFill>
                  <a:srgbClr val="FFFF00"/>
                </a:solidFill>
              </a:rPr>
              <a:t> 34:20</a:t>
            </a:r>
          </a:p>
          <a:p>
            <a:pPr>
              <a:spcBef>
                <a:spcPts val="0"/>
              </a:spcBef>
            </a:pPr>
            <a:r>
              <a:rPr lang="en-US" sz="2800" dirty="0">
                <a:solidFill>
                  <a:schemeClr val="bg1"/>
                </a:solidFill>
              </a:rPr>
              <a:t>He would be buried in a rich man’s tomb - </a:t>
            </a:r>
            <a:r>
              <a:rPr lang="en-US" sz="2800" dirty="0">
                <a:solidFill>
                  <a:srgbClr val="FFFF00"/>
                </a:solidFill>
              </a:rPr>
              <a:t>Isa 53:9</a:t>
            </a:r>
            <a:endParaRPr lang="en-US" dirty="0">
              <a:solidFill>
                <a:srgbClr val="FFFF00"/>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228600" y="6120825"/>
            <a:ext cx="8458200" cy="369332"/>
          </a:xfrm>
          <a:prstGeom prst="rect">
            <a:avLst/>
          </a:prstGeom>
        </p:spPr>
        <p:txBody>
          <a:bodyPr wrap="square">
            <a:spAutoFit/>
          </a:bodyPr>
          <a:lstStyle/>
          <a:p>
            <a:pPr algn="ctr">
              <a:buNone/>
            </a:pPr>
            <a:r>
              <a:rPr lang="en-US" dirty="0">
                <a:solidFill>
                  <a:schemeClr val="bg1"/>
                </a:solidFill>
              </a:rPr>
              <a:t> </a:t>
            </a:r>
          </a:p>
        </p:txBody>
      </p:sp>
    </p:spTree>
    <p:extLst>
      <p:ext uri="{BB962C8B-B14F-4D97-AF65-F5344CB8AC3E}">
        <p14:creationId xmlns:p14="http://schemas.microsoft.com/office/powerpoint/2010/main" val="401643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lvl="0">
              <a:defRPr/>
            </a:pPr>
            <a:r>
              <a:rPr lang="en-US" sz="3600" dirty="0">
                <a:solidFill>
                  <a:schemeClr val="bg1"/>
                </a:solidFill>
              </a:rPr>
              <a:t>How was the Bible canonized?</a:t>
            </a:r>
          </a:p>
        </p:txBody>
      </p:sp>
      <p:sp>
        <p:nvSpPr>
          <p:cNvPr id="3" name="Content Placeholder 2"/>
          <p:cNvSpPr>
            <a:spLocks noGrp="1"/>
          </p:cNvSpPr>
          <p:nvPr>
            <p:ph idx="1"/>
          </p:nvPr>
        </p:nvSpPr>
        <p:spPr>
          <a:xfrm>
            <a:off x="533400" y="838200"/>
            <a:ext cx="8229600" cy="5791200"/>
          </a:xfrm>
        </p:spPr>
        <p:txBody>
          <a:bodyPr>
            <a:noAutofit/>
          </a:bodyPr>
          <a:lstStyle/>
          <a:p>
            <a:pPr marL="0" indent="0">
              <a:spcBef>
                <a:spcPts val="0"/>
              </a:spcBef>
              <a:buNone/>
            </a:pPr>
            <a:r>
              <a:rPr lang="en-US" sz="2800" dirty="0">
                <a:solidFill>
                  <a:schemeClr val="bg1"/>
                </a:solidFill>
              </a:rPr>
              <a:t>Old Testament had at least five periods of canonization:</a:t>
            </a:r>
          </a:p>
          <a:p>
            <a:pPr>
              <a:spcBef>
                <a:spcPts val="0"/>
              </a:spcBef>
            </a:pPr>
            <a:r>
              <a:rPr lang="en-US" sz="2800" dirty="0">
                <a:solidFill>
                  <a:schemeClr val="bg1"/>
                </a:solidFill>
              </a:rPr>
              <a:t>Moses </a:t>
            </a:r>
          </a:p>
          <a:p>
            <a:pPr>
              <a:spcBef>
                <a:spcPts val="0"/>
              </a:spcBef>
            </a:pPr>
            <a:r>
              <a:rPr lang="en-US" sz="2800" dirty="0">
                <a:solidFill>
                  <a:schemeClr val="bg1"/>
                </a:solidFill>
              </a:rPr>
              <a:t>David</a:t>
            </a:r>
          </a:p>
          <a:p>
            <a:pPr>
              <a:spcBef>
                <a:spcPts val="0"/>
              </a:spcBef>
            </a:pPr>
            <a:r>
              <a:rPr lang="en-US" sz="2800" dirty="0">
                <a:solidFill>
                  <a:schemeClr val="bg1"/>
                </a:solidFill>
              </a:rPr>
              <a:t>The Temple Singers</a:t>
            </a:r>
          </a:p>
          <a:p>
            <a:pPr>
              <a:spcBef>
                <a:spcPts val="0"/>
              </a:spcBef>
            </a:pPr>
            <a:r>
              <a:rPr lang="en-US" sz="2800" dirty="0">
                <a:solidFill>
                  <a:schemeClr val="bg1"/>
                </a:solidFill>
              </a:rPr>
              <a:t>King Hezekiah</a:t>
            </a:r>
          </a:p>
          <a:p>
            <a:pPr>
              <a:spcBef>
                <a:spcPts val="0"/>
              </a:spcBef>
            </a:pPr>
            <a:r>
              <a:rPr lang="en-US" sz="2800" dirty="0">
                <a:solidFill>
                  <a:schemeClr val="bg1"/>
                </a:solidFill>
              </a:rPr>
              <a:t>Ezra</a:t>
            </a:r>
          </a:p>
          <a:p>
            <a:pPr marL="0" indent="0">
              <a:spcBef>
                <a:spcPts val="0"/>
              </a:spcBef>
              <a:buNone/>
            </a:pPr>
            <a:r>
              <a:rPr lang="en-US" sz="2800" dirty="0">
                <a:solidFill>
                  <a:schemeClr val="bg1"/>
                </a:solidFill>
              </a:rPr>
              <a:t>New Testament had at least two canonizations</a:t>
            </a:r>
          </a:p>
          <a:p>
            <a:pPr>
              <a:spcBef>
                <a:spcPts val="0"/>
              </a:spcBef>
            </a:pPr>
            <a:r>
              <a:rPr lang="en-US" sz="2800" dirty="0">
                <a:solidFill>
                  <a:schemeClr val="bg1"/>
                </a:solidFill>
              </a:rPr>
              <a:t>Paul, Peter and John</a:t>
            </a:r>
          </a:p>
          <a:p>
            <a:pPr marL="0" indent="0">
              <a:buNone/>
            </a:pPr>
            <a:r>
              <a:rPr lang="en-US" sz="2800" dirty="0">
                <a:solidFill>
                  <a:srgbClr val="FFFF00"/>
                </a:solidFill>
              </a:rPr>
              <a:t>2 Timothy 4:13New King James Version (NKJV)</a:t>
            </a:r>
          </a:p>
          <a:p>
            <a:pPr marL="0" indent="0">
              <a:buNone/>
            </a:pPr>
            <a:r>
              <a:rPr lang="en-US" sz="2800" b="1" baseline="30000" dirty="0">
                <a:solidFill>
                  <a:srgbClr val="FFFF00"/>
                </a:solidFill>
              </a:rPr>
              <a:t>13 </a:t>
            </a:r>
            <a:r>
              <a:rPr lang="en-US" sz="2800" dirty="0">
                <a:solidFill>
                  <a:srgbClr val="FFFF00"/>
                </a:solidFill>
              </a:rPr>
              <a:t>Bring the cloak that I left with Carpus at Troas when you come—and the books, especially the parchments</a:t>
            </a:r>
            <a:r>
              <a:rPr lang="en-US" sz="2800" dirty="0">
                <a:solidFill>
                  <a:schemeClr val="bg1"/>
                </a:solidFill>
              </a:rPr>
              <a:t>.</a:t>
            </a:r>
          </a:p>
          <a:p>
            <a:pPr>
              <a:spcBef>
                <a:spcPts val="0"/>
              </a:spcBef>
            </a:pPr>
            <a:r>
              <a:rPr lang="en-US" sz="2800" dirty="0">
                <a:solidFill>
                  <a:schemeClr val="bg1"/>
                </a:solidFill>
              </a:rPr>
              <a:t>John with Mark and others </a:t>
            </a:r>
          </a:p>
          <a:p>
            <a:pPr marL="0" indent="0">
              <a:spcBef>
                <a:spcPts val="0"/>
              </a:spcBef>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228600" y="6120825"/>
            <a:ext cx="8458200" cy="369332"/>
          </a:xfrm>
          <a:prstGeom prst="rect">
            <a:avLst/>
          </a:prstGeom>
        </p:spPr>
        <p:txBody>
          <a:bodyPr wrap="square">
            <a:spAutoFit/>
          </a:bodyPr>
          <a:lstStyle/>
          <a:p>
            <a:pPr algn="ctr">
              <a:buNone/>
            </a:pPr>
            <a:r>
              <a:rPr lang="en-US" dirty="0">
                <a:solidFill>
                  <a:schemeClr val="bg1"/>
                </a:solidFill>
              </a:rPr>
              <a:t> </a:t>
            </a:r>
          </a:p>
        </p:txBody>
      </p:sp>
    </p:spTree>
    <p:extLst>
      <p:ext uri="{BB962C8B-B14F-4D97-AF65-F5344CB8AC3E}">
        <p14:creationId xmlns:p14="http://schemas.microsoft.com/office/powerpoint/2010/main" val="186777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0857"/>
            <a:ext cx="8229600" cy="885895"/>
          </a:xfrm>
        </p:spPr>
        <p:txBody>
          <a:bodyPr/>
          <a:lstStyle/>
          <a:p>
            <a:r>
              <a:rPr lang="en-US" dirty="0">
                <a:solidFill>
                  <a:schemeClr val="bg1"/>
                </a:solidFill>
              </a:rPr>
              <a:t>The Accuracy of Scripture</a:t>
            </a:r>
            <a:endParaRPr lang="en-US" dirty="0"/>
          </a:p>
        </p:txBody>
      </p:sp>
      <p:pic>
        <p:nvPicPr>
          <p:cNvPr id="1026" name="Picture 2" descr="http://1.bp.blogspot.com/-evNKtddOcXQ/UopP6CM5O-I/AAAAAAAACew/4VYlPWMV8f0/s1600/text_criticism_chart.tif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96752"/>
            <a:ext cx="9144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9100" y="6248400"/>
            <a:ext cx="8534400" cy="461665"/>
          </a:xfrm>
          <a:prstGeom prst="rect">
            <a:avLst/>
          </a:prstGeom>
        </p:spPr>
        <p:txBody>
          <a:bodyPr wrap="square">
            <a:spAutoFit/>
          </a:bodyPr>
          <a:lstStyle/>
          <a:p>
            <a:pPr algn="ctr"/>
            <a:r>
              <a:rPr lang="en-US" sz="2400" dirty="0">
                <a:solidFill>
                  <a:schemeClr val="bg1"/>
                </a:solidFill>
                <a:latin typeface="Arial" panose="020B0604020202020204" pitchFamily="34" charset="0"/>
              </a:rPr>
              <a:t>Mr. Nate </a:t>
            </a:r>
            <a:r>
              <a:rPr lang="en-US" sz="2400" dirty="0" err="1">
                <a:solidFill>
                  <a:schemeClr val="bg1"/>
                </a:solidFill>
                <a:latin typeface="Arial" panose="020B0604020202020204" pitchFamily="34" charset="0"/>
              </a:rPr>
              <a:t>Bostian</a:t>
            </a:r>
            <a:r>
              <a:rPr lang="en-US" sz="2400" dirty="0">
                <a:solidFill>
                  <a:schemeClr val="bg1"/>
                </a:solidFill>
                <a:latin typeface="Arial" panose="020B0604020202020204" pitchFamily="34" charset="0"/>
              </a:rPr>
              <a:t> </a:t>
            </a:r>
            <a:r>
              <a:rPr lang="en-US" sz="2400" dirty="0">
                <a:solidFill>
                  <a:srgbClr val="FFFF00"/>
                </a:solidFill>
              </a:rPr>
              <a:t>http://natebostian.blogspot.com</a:t>
            </a:r>
          </a:p>
        </p:txBody>
      </p:sp>
      <p:sp>
        <p:nvSpPr>
          <p:cNvPr id="6" name="Rectangle 5"/>
          <p:cNvSpPr/>
          <p:nvPr/>
        </p:nvSpPr>
        <p:spPr>
          <a:xfrm>
            <a:off x="766762" y="1212314"/>
            <a:ext cx="3962400" cy="369332"/>
          </a:xfrm>
          <a:prstGeom prst="rect">
            <a:avLst/>
          </a:prstGeom>
        </p:spPr>
        <p:txBody>
          <a:bodyPr wrap="square">
            <a:spAutoFit/>
          </a:bodyPr>
          <a:lstStyle/>
          <a:p>
            <a:r>
              <a:rPr lang="en-US" dirty="0">
                <a:solidFill>
                  <a:schemeClr val="bg1"/>
                </a:solidFill>
                <a:latin typeface="Arial" panose="020B0604020202020204" pitchFamily="34" charset="0"/>
              </a:rPr>
              <a:t> </a:t>
            </a:r>
            <a:endParaRPr lang="en-US" dirty="0">
              <a:solidFill>
                <a:schemeClr val="bg1"/>
              </a:solidFill>
            </a:endParaRPr>
          </a:p>
        </p:txBody>
      </p:sp>
    </p:spTree>
    <p:extLst>
      <p:ext uri="{BB962C8B-B14F-4D97-AF65-F5344CB8AC3E}">
        <p14:creationId xmlns:p14="http://schemas.microsoft.com/office/powerpoint/2010/main" val="893351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10857"/>
            <a:ext cx="8229600" cy="885895"/>
          </a:xfrm>
        </p:spPr>
        <p:txBody>
          <a:bodyPr/>
          <a:lstStyle/>
          <a:p>
            <a:r>
              <a:rPr lang="en-US" dirty="0">
                <a:solidFill>
                  <a:schemeClr val="bg1"/>
                </a:solidFill>
              </a:rPr>
              <a:t>The Accuracy of Scripture</a:t>
            </a:r>
            <a:endParaRPr lang="en-US" dirty="0"/>
          </a:p>
        </p:txBody>
      </p:sp>
      <p:pic>
        <p:nvPicPr>
          <p:cNvPr id="2050" name="Picture 2" descr="http://www.reclaimingthemind.org/blog/wp-content/uploads/2010/10/IsaiahScr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1366075"/>
            <a:ext cx="3009900" cy="18951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udiodisplays.com/wp/wp-content/uploads/main-image-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1"/>
            <a:ext cx="4572000" cy="30495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edia-channel.nationalgeographic.com/media/uploads/photos/content/video/2014/12/22/376108611939_3087_720p_5994_DecodingtheDeadSeaScrolls_D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3505200"/>
            <a:ext cx="5486400" cy="3086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4648200"/>
            <a:ext cx="2057400" cy="1077218"/>
          </a:xfrm>
          <a:prstGeom prst="rect">
            <a:avLst/>
          </a:prstGeom>
          <a:noFill/>
        </p:spPr>
        <p:txBody>
          <a:bodyPr wrap="square" rtlCol="0">
            <a:spAutoFit/>
          </a:bodyPr>
          <a:lstStyle/>
          <a:p>
            <a:r>
              <a:rPr lang="en-US" sz="3200" dirty="0">
                <a:solidFill>
                  <a:schemeClr val="bg1"/>
                </a:solidFill>
              </a:rPr>
              <a:t>Dead Sea Scrolls</a:t>
            </a:r>
          </a:p>
        </p:txBody>
      </p:sp>
    </p:spTree>
    <p:extLst>
      <p:ext uri="{BB962C8B-B14F-4D97-AF65-F5344CB8AC3E}">
        <p14:creationId xmlns:p14="http://schemas.microsoft.com/office/powerpoint/2010/main" val="2996671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Extra and Lost</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28</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5016758"/>
          </a:xfrm>
          <a:prstGeom prst="rect">
            <a:avLst/>
          </a:prstGeom>
          <a:noFill/>
        </p:spPr>
        <p:txBody>
          <a:bodyPr wrap="square" rtlCol="0">
            <a:spAutoFit/>
          </a:bodyPr>
          <a:lstStyle/>
          <a:p>
            <a:r>
              <a:rPr lang="en-US" sz="3200" dirty="0">
                <a:solidFill>
                  <a:schemeClr val="bg1"/>
                </a:solidFill>
              </a:rPr>
              <a:t>Apocrypha – Included in the Catholic Bible </a:t>
            </a:r>
          </a:p>
          <a:p>
            <a:pPr marL="457200" indent="-457200">
              <a:buFont typeface="Arial" panose="020B0604020202020204" pitchFamily="34" charset="0"/>
              <a:buChar char="•"/>
            </a:pPr>
            <a:r>
              <a:rPr lang="en-US" sz="3200" dirty="0">
                <a:solidFill>
                  <a:schemeClr val="bg1"/>
                </a:solidFill>
              </a:rPr>
              <a:t>Not scripture </a:t>
            </a:r>
          </a:p>
          <a:p>
            <a:pPr marL="457200" indent="-457200">
              <a:buFont typeface="Arial" panose="020B0604020202020204" pitchFamily="34" charset="0"/>
              <a:buChar char="•"/>
            </a:pPr>
            <a:r>
              <a:rPr lang="en-US" sz="3200" dirty="0">
                <a:solidFill>
                  <a:schemeClr val="bg1"/>
                </a:solidFill>
              </a:rPr>
              <a:t>Have some inaccuracies  or fictional i.e. stories</a:t>
            </a:r>
          </a:p>
          <a:p>
            <a:pPr marL="457200" indent="-457200">
              <a:buFont typeface="Arial" panose="020B0604020202020204" pitchFamily="34" charset="0"/>
              <a:buChar char="•"/>
            </a:pPr>
            <a:r>
              <a:rPr lang="en-US" sz="3200" dirty="0">
                <a:solidFill>
                  <a:schemeClr val="bg1"/>
                </a:solidFill>
              </a:rPr>
              <a:t>Have some conflicts with scripture</a:t>
            </a:r>
          </a:p>
          <a:p>
            <a:pPr marL="457200" indent="-457200">
              <a:buFont typeface="Arial" panose="020B0604020202020204" pitchFamily="34" charset="0"/>
              <a:buChar char="•"/>
            </a:pPr>
            <a:r>
              <a:rPr lang="en-US" sz="3200" dirty="0">
                <a:solidFill>
                  <a:schemeClr val="bg1"/>
                </a:solidFill>
              </a:rPr>
              <a:t>If God wanted them in scripture they would be in scripture. </a:t>
            </a:r>
          </a:p>
          <a:p>
            <a:r>
              <a:rPr lang="en-US" sz="3200" dirty="0">
                <a:solidFill>
                  <a:schemeClr val="bg1"/>
                </a:solidFill>
              </a:rPr>
              <a:t>Book of Mormon</a:t>
            </a:r>
          </a:p>
          <a:p>
            <a:pPr marL="457200" indent="-457200">
              <a:buFont typeface="Arial" panose="020B0604020202020204" pitchFamily="34" charset="0"/>
              <a:buChar char="•"/>
            </a:pPr>
            <a:r>
              <a:rPr lang="en-US" sz="3200" dirty="0">
                <a:solidFill>
                  <a:schemeClr val="bg1"/>
                </a:solidFill>
              </a:rPr>
              <a:t>False claim and conflicts with scripture </a:t>
            </a:r>
          </a:p>
          <a:p>
            <a:r>
              <a:rPr lang="en-US" sz="3200" dirty="0">
                <a:solidFill>
                  <a:schemeClr val="bg1"/>
                </a:solidFill>
              </a:rPr>
              <a:t>Koran </a:t>
            </a:r>
          </a:p>
          <a:p>
            <a:pPr marL="457200" indent="-457200">
              <a:buFont typeface="Arial" panose="020B0604020202020204" pitchFamily="34" charset="0"/>
              <a:buChar char="•"/>
            </a:pPr>
            <a:r>
              <a:rPr lang="en-US" sz="3200" dirty="0">
                <a:solidFill>
                  <a:schemeClr val="bg1"/>
                </a:solidFill>
              </a:rPr>
              <a:t>False claim and conflicts with scripture </a:t>
            </a:r>
          </a:p>
        </p:txBody>
      </p:sp>
    </p:spTree>
    <p:extLst>
      <p:ext uri="{BB962C8B-B14F-4D97-AF65-F5344CB8AC3E}">
        <p14:creationId xmlns:p14="http://schemas.microsoft.com/office/powerpoint/2010/main" val="3825201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Extra and Lost</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29</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5016758"/>
          </a:xfrm>
          <a:prstGeom prst="rect">
            <a:avLst/>
          </a:prstGeom>
          <a:noFill/>
        </p:spPr>
        <p:txBody>
          <a:bodyPr wrap="square" rtlCol="0">
            <a:spAutoFit/>
          </a:bodyPr>
          <a:lstStyle/>
          <a:p>
            <a:r>
              <a:rPr lang="en-US" sz="3200" dirty="0">
                <a:solidFill>
                  <a:schemeClr val="bg1"/>
                </a:solidFill>
              </a:rPr>
              <a:t>Book of Enoch – </a:t>
            </a:r>
            <a:r>
              <a:rPr lang="en-US" sz="3200" dirty="0">
                <a:solidFill>
                  <a:srgbClr val="FFFF00"/>
                </a:solidFill>
              </a:rPr>
              <a:t>Jude 1:4-15, 2 Peter 2:4,3:13</a:t>
            </a:r>
          </a:p>
          <a:p>
            <a:r>
              <a:rPr lang="en-US" sz="3200" dirty="0">
                <a:solidFill>
                  <a:schemeClr val="bg1"/>
                </a:solidFill>
              </a:rPr>
              <a:t>Book of the Wars of the Lord – </a:t>
            </a:r>
            <a:r>
              <a:rPr lang="en-US" sz="3200" dirty="0" err="1">
                <a:solidFill>
                  <a:srgbClr val="FFFF00"/>
                </a:solidFill>
              </a:rPr>
              <a:t>Num</a:t>
            </a:r>
            <a:r>
              <a:rPr lang="en-US" sz="3200" dirty="0">
                <a:solidFill>
                  <a:srgbClr val="FFFF00"/>
                </a:solidFill>
              </a:rPr>
              <a:t> 21:14</a:t>
            </a:r>
          </a:p>
          <a:p>
            <a:r>
              <a:rPr lang="en-US" sz="3200" dirty="0">
                <a:solidFill>
                  <a:schemeClr val="bg1"/>
                </a:solidFill>
              </a:rPr>
              <a:t>Book of </a:t>
            </a:r>
            <a:r>
              <a:rPr lang="en-US" sz="3200" dirty="0" err="1">
                <a:solidFill>
                  <a:schemeClr val="bg1"/>
                </a:solidFill>
              </a:rPr>
              <a:t>Jasher</a:t>
            </a:r>
            <a:r>
              <a:rPr lang="en-US" sz="3200" dirty="0">
                <a:solidFill>
                  <a:schemeClr val="bg1"/>
                </a:solidFill>
              </a:rPr>
              <a:t> – </a:t>
            </a:r>
            <a:r>
              <a:rPr lang="en-US" sz="3200" dirty="0">
                <a:solidFill>
                  <a:srgbClr val="FFFF00"/>
                </a:solidFill>
              </a:rPr>
              <a:t>2 Tim 3:8, 2 Sam 1:18, Jos 10:13</a:t>
            </a:r>
          </a:p>
          <a:p>
            <a:r>
              <a:rPr lang="en-US" sz="3200" dirty="0">
                <a:solidFill>
                  <a:schemeClr val="bg1"/>
                </a:solidFill>
              </a:rPr>
              <a:t>Book of Songs – </a:t>
            </a:r>
            <a:r>
              <a:rPr lang="en-US" sz="3200" dirty="0">
                <a:solidFill>
                  <a:srgbClr val="FFFF00"/>
                </a:solidFill>
              </a:rPr>
              <a:t>I Kings 8:12-13</a:t>
            </a:r>
          </a:p>
          <a:p>
            <a:r>
              <a:rPr lang="en-US" sz="3200" dirty="0">
                <a:solidFill>
                  <a:schemeClr val="bg1"/>
                </a:solidFill>
              </a:rPr>
              <a:t>Book of Shemaiah the Prophet – </a:t>
            </a:r>
            <a:r>
              <a:rPr lang="en-US" sz="3200" dirty="0">
                <a:solidFill>
                  <a:srgbClr val="FFFF00"/>
                </a:solidFill>
              </a:rPr>
              <a:t>2 </a:t>
            </a:r>
            <a:r>
              <a:rPr lang="en-US" sz="3200" dirty="0" err="1">
                <a:solidFill>
                  <a:srgbClr val="FFFF00"/>
                </a:solidFill>
              </a:rPr>
              <a:t>Chron</a:t>
            </a:r>
            <a:r>
              <a:rPr lang="en-US" sz="3200" dirty="0">
                <a:solidFill>
                  <a:srgbClr val="FFFF00"/>
                </a:solidFill>
              </a:rPr>
              <a:t> 12:15</a:t>
            </a:r>
          </a:p>
          <a:p>
            <a:r>
              <a:rPr lang="en-US" sz="3200" dirty="0">
                <a:solidFill>
                  <a:schemeClr val="bg1"/>
                </a:solidFill>
              </a:rPr>
              <a:t>Epistle to the </a:t>
            </a:r>
            <a:r>
              <a:rPr lang="en-US" sz="3200" dirty="0" err="1">
                <a:solidFill>
                  <a:schemeClr val="bg1"/>
                </a:solidFill>
              </a:rPr>
              <a:t>Laodiceans</a:t>
            </a:r>
            <a:r>
              <a:rPr lang="en-US" sz="3200" dirty="0">
                <a:solidFill>
                  <a:schemeClr val="bg1"/>
                </a:solidFill>
              </a:rPr>
              <a:t> - </a:t>
            </a:r>
            <a:r>
              <a:rPr lang="en-US" sz="3200" dirty="0">
                <a:solidFill>
                  <a:srgbClr val="FFFF00"/>
                </a:solidFill>
              </a:rPr>
              <a:t>Col 4:16</a:t>
            </a:r>
          </a:p>
          <a:p>
            <a:r>
              <a:rPr lang="en-US" sz="3200" dirty="0">
                <a:solidFill>
                  <a:schemeClr val="bg1"/>
                </a:solidFill>
              </a:rPr>
              <a:t>More…</a:t>
            </a:r>
          </a:p>
          <a:p>
            <a:r>
              <a:rPr lang="en-US" sz="3200" dirty="0">
                <a:solidFill>
                  <a:schemeClr val="bg1"/>
                </a:solidFill>
              </a:rPr>
              <a:t>God does not want these as scripture.</a:t>
            </a:r>
          </a:p>
          <a:p>
            <a:r>
              <a:rPr lang="en-US" sz="3200" dirty="0">
                <a:solidFill>
                  <a:schemeClr val="bg1"/>
                </a:solidFill>
              </a:rPr>
              <a:t>These books </a:t>
            </a:r>
            <a:r>
              <a:rPr lang="en-US" sz="3200" u="sng" dirty="0">
                <a:solidFill>
                  <a:schemeClr val="bg1"/>
                </a:solidFill>
              </a:rPr>
              <a:t>may</a:t>
            </a:r>
            <a:r>
              <a:rPr lang="en-US" sz="3200" dirty="0">
                <a:solidFill>
                  <a:schemeClr val="bg1"/>
                </a:solidFill>
              </a:rPr>
              <a:t> contain “Words” from God. </a:t>
            </a:r>
          </a:p>
          <a:p>
            <a:r>
              <a:rPr lang="en-US" sz="3200" dirty="0">
                <a:solidFill>
                  <a:schemeClr val="bg1"/>
                </a:solidFill>
              </a:rPr>
              <a:t>But they are </a:t>
            </a:r>
            <a:r>
              <a:rPr lang="en-US" sz="3200" u="sng" dirty="0">
                <a:solidFill>
                  <a:schemeClr val="bg1"/>
                </a:solidFill>
              </a:rPr>
              <a:t>Not Scripture or Word of God</a:t>
            </a:r>
            <a:r>
              <a:rPr lang="en-US" sz="3200" dirty="0">
                <a:solidFill>
                  <a:schemeClr val="bg1"/>
                </a:solidFill>
              </a:rPr>
              <a:t>.  </a:t>
            </a:r>
          </a:p>
        </p:txBody>
      </p:sp>
    </p:spTree>
    <p:extLst>
      <p:ext uri="{BB962C8B-B14F-4D97-AF65-F5344CB8AC3E}">
        <p14:creationId xmlns:p14="http://schemas.microsoft.com/office/powerpoint/2010/main" val="341481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52673"/>
            <a:ext cx="4685633" cy="6300528"/>
          </a:xfrm>
          <a:prstGeom prst="rect">
            <a:avLst/>
          </a:prstGeom>
        </p:spPr>
      </p:pic>
    </p:spTree>
    <p:extLst>
      <p:ext uri="{BB962C8B-B14F-4D97-AF65-F5344CB8AC3E}">
        <p14:creationId xmlns:p14="http://schemas.microsoft.com/office/powerpoint/2010/main" val="3121145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30</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3539430"/>
          </a:xfrm>
          <a:prstGeom prst="rect">
            <a:avLst/>
          </a:prstGeom>
          <a:noFill/>
        </p:spPr>
        <p:txBody>
          <a:bodyPr wrap="square" rtlCol="0">
            <a:spAutoFit/>
          </a:bodyPr>
          <a:lstStyle/>
          <a:p>
            <a:r>
              <a:rPr lang="en-US" sz="3200" dirty="0">
                <a:solidFill>
                  <a:schemeClr val="bg1"/>
                </a:solidFill>
              </a:rPr>
              <a:t>Word of God absolutely is:</a:t>
            </a:r>
          </a:p>
          <a:p>
            <a:r>
              <a:rPr lang="en-US" sz="3200" dirty="0">
                <a:solidFill>
                  <a:schemeClr val="bg1"/>
                </a:solidFill>
              </a:rPr>
              <a:t>	Old Testament</a:t>
            </a:r>
          </a:p>
          <a:p>
            <a:r>
              <a:rPr lang="en-US" sz="3200" dirty="0">
                <a:solidFill>
                  <a:schemeClr val="bg1"/>
                </a:solidFill>
              </a:rPr>
              <a:t>	New Testament</a:t>
            </a:r>
          </a:p>
          <a:p>
            <a:endParaRPr lang="en-US" sz="3200" dirty="0">
              <a:solidFill>
                <a:schemeClr val="bg1"/>
              </a:solidFill>
            </a:endParaRPr>
          </a:p>
          <a:p>
            <a:r>
              <a:rPr lang="en-US" sz="3200" dirty="0">
                <a:solidFill>
                  <a:schemeClr val="bg1"/>
                </a:solidFill>
              </a:rPr>
              <a:t>But What about: </a:t>
            </a:r>
          </a:p>
          <a:p>
            <a:r>
              <a:rPr lang="en-US" sz="3200" dirty="0">
                <a:solidFill>
                  <a:schemeClr val="bg1"/>
                </a:solidFill>
              </a:rPr>
              <a:t>	Oral-teaching (Oracles) ?</a:t>
            </a:r>
          </a:p>
          <a:p>
            <a:r>
              <a:rPr lang="en-US" sz="3200" dirty="0">
                <a:solidFill>
                  <a:schemeClr val="bg1"/>
                </a:solidFill>
              </a:rPr>
              <a:t>	</a:t>
            </a:r>
            <a:r>
              <a:rPr lang="en-US" sz="3200" dirty="0" err="1">
                <a:solidFill>
                  <a:schemeClr val="bg1"/>
                </a:solidFill>
              </a:rPr>
              <a:t>Revealings</a:t>
            </a:r>
            <a:r>
              <a:rPr lang="en-US" sz="3200" dirty="0">
                <a:solidFill>
                  <a:schemeClr val="bg1"/>
                </a:solidFill>
              </a:rPr>
              <a:t>? </a:t>
            </a:r>
          </a:p>
        </p:txBody>
      </p:sp>
    </p:spTree>
    <p:extLst>
      <p:ext uri="{BB962C8B-B14F-4D97-AF65-F5344CB8AC3E}">
        <p14:creationId xmlns:p14="http://schemas.microsoft.com/office/powerpoint/2010/main" val="26254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31</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457200" y="1342823"/>
            <a:ext cx="7848600" cy="4524315"/>
          </a:xfrm>
          <a:prstGeom prst="rect">
            <a:avLst/>
          </a:prstGeom>
          <a:noFill/>
        </p:spPr>
        <p:txBody>
          <a:bodyPr wrap="square" rtlCol="0">
            <a:spAutoFit/>
          </a:bodyPr>
          <a:lstStyle/>
          <a:p>
            <a:r>
              <a:rPr lang="en-US" sz="3200" dirty="0">
                <a:solidFill>
                  <a:schemeClr val="bg1"/>
                </a:solidFill>
              </a:rPr>
              <a:t>Are oral-teaching (Oracles) the Word of God?</a:t>
            </a:r>
          </a:p>
          <a:p>
            <a:endParaRPr lang="en-US" sz="3200" dirty="0">
              <a:solidFill>
                <a:schemeClr val="bg1"/>
              </a:solidFill>
            </a:endParaRPr>
          </a:p>
          <a:p>
            <a:r>
              <a:rPr lang="en-US" sz="3200" dirty="0">
                <a:solidFill>
                  <a:schemeClr val="bg1"/>
                </a:solidFill>
              </a:rPr>
              <a:t>Matthew 4:4 (NIV)</a:t>
            </a:r>
          </a:p>
          <a:p>
            <a:r>
              <a:rPr lang="en-US" sz="3200" b="1" baseline="30000" dirty="0">
                <a:solidFill>
                  <a:schemeClr val="bg1"/>
                </a:solidFill>
              </a:rPr>
              <a:t>4 </a:t>
            </a:r>
            <a:r>
              <a:rPr lang="en-US" sz="3200" dirty="0">
                <a:solidFill>
                  <a:schemeClr val="bg1"/>
                </a:solidFill>
              </a:rPr>
              <a:t>Jesus answered, “It is written: ‘Man shall not live on bread alone, but on every word (Logos) that comes from the mouth of God.”</a:t>
            </a:r>
          </a:p>
          <a:p>
            <a:endParaRPr lang="en-US" sz="3200" dirty="0">
              <a:solidFill>
                <a:schemeClr val="bg1"/>
              </a:solidFill>
            </a:endParaRPr>
          </a:p>
          <a:p>
            <a:r>
              <a:rPr lang="en-US" sz="3200" dirty="0">
                <a:solidFill>
                  <a:schemeClr val="bg1"/>
                </a:solidFill>
              </a:rPr>
              <a:t>Greek: </a:t>
            </a:r>
          </a:p>
          <a:p>
            <a:r>
              <a:rPr lang="el-GR" sz="3200" dirty="0">
                <a:solidFill>
                  <a:schemeClr val="bg1"/>
                </a:solidFill>
              </a:rPr>
              <a:t>λόγου</a:t>
            </a:r>
            <a:r>
              <a:rPr lang="en-US" sz="3200" dirty="0">
                <a:solidFill>
                  <a:schemeClr val="bg1"/>
                </a:solidFill>
              </a:rPr>
              <a:t> (logos</a:t>
            </a:r>
            <a:r>
              <a:rPr lang="en-US" sz="3200" i="1" dirty="0">
                <a:solidFill>
                  <a:schemeClr val="bg1"/>
                </a:solidFill>
              </a:rPr>
              <a:t>)</a:t>
            </a:r>
            <a:r>
              <a:rPr lang="en-US" sz="3200" dirty="0">
                <a:solidFill>
                  <a:schemeClr val="bg1"/>
                </a:solidFill>
              </a:rPr>
              <a:t> word, speech, divine utterance</a:t>
            </a:r>
            <a:r>
              <a:rPr lang="en-US" sz="3200" dirty="0"/>
              <a:t> </a:t>
            </a:r>
          </a:p>
        </p:txBody>
      </p:sp>
    </p:spTree>
    <p:extLst>
      <p:ext uri="{BB962C8B-B14F-4D97-AF65-F5344CB8AC3E}">
        <p14:creationId xmlns:p14="http://schemas.microsoft.com/office/powerpoint/2010/main" val="245597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32</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457200" y="1342823"/>
            <a:ext cx="7848600" cy="5201424"/>
          </a:xfrm>
          <a:prstGeom prst="rect">
            <a:avLst/>
          </a:prstGeom>
          <a:noFill/>
        </p:spPr>
        <p:txBody>
          <a:bodyPr wrap="square" rtlCol="0">
            <a:spAutoFit/>
          </a:bodyPr>
          <a:lstStyle/>
          <a:p>
            <a:r>
              <a:rPr lang="en-US" sz="3200" dirty="0">
                <a:solidFill>
                  <a:schemeClr val="bg1"/>
                </a:solidFill>
              </a:rPr>
              <a:t>In scripture </a:t>
            </a:r>
            <a:r>
              <a:rPr lang="en-US" sz="3200" i="1" dirty="0">
                <a:solidFill>
                  <a:schemeClr val="bg1"/>
                </a:solidFill>
              </a:rPr>
              <a:t>Logos </a:t>
            </a:r>
            <a:r>
              <a:rPr lang="en-US" sz="3200" dirty="0">
                <a:solidFill>
                  <a:schemeClr val="bg1"/>
                </a:solidFill>
              </a:rPr>
              <a:t>to refer to the Word of God </a:t>
            </a:r>
            <a:endParaRPr lang="en-US" sz="3200" i="1" dirty="0">
              <a:solidFill>
                <a:schemeClr val="bg1"/>
              </a:solidFill>
            </a:endParaRPr>
          </a:p>
          <a:p>
            <a:r>
              <a:rPr lang="en-US" sz="3200" dirty="0">
                <a:solidFill>
                  <a:schemeClr val="bg1"/>
                </a:solidFill>
              </a:rPr>
              <a:t>In scripture </a:t>
            </a:r>
            <a:r>
              <a:rPr lang="en-US" sz="3200" i="1" dirty="0">
                <a:solidFill>
                  <a:schemeClr val="bg1"/>
                </a:solidFill>
              </a:rPr>
              <a:t>Logos </a:t>
            </a:r>
            <a:r>
              <a:rPr lang="en-US" sz="3200" dirty="0">
                <a:solidFill>
                  <a:schemeClr val="bg1"/>
                </a:solidFill>
              </a:rPr>
              <a:t>to refer to speech</a:t>
            </a:r>
            <a:endParaRPr lang="en-US" sz="3200" i="1" dirty="0">
              <a:solidFill>
                <a:schemeClr val="bg1"/>
              </a:solidFill>
            </a:endParaRPr>
          </a:p>
          <a:p>
            <a:endParaRPr lang="en-US" sz="800" dirty="0">
              <a:solidFill>
                <a:schemeClr val="bg1"/>
              </a:solidFill>
            </a:endParaRPr>
          </a:p>
          <a:p>
            <a:r>
              <a:rPr lang="en-US" sz="3200" dirty="0">
                <a:solidFill>
                  <a:schemeClr val="bg1"/>
                </a:solidFill>
              </a:rPr>
              <a:t>2 Thessalonians 2:15 (NIV)</a:t>
            </a:r>
          </a:p>
          <a:p>
            <a:r>
              <a:rPr lang="en-US" sz="3200" b="1" baseline="30000" dirty="0">
                <a:solidFill>
                  <a:schemeClr val="bg1"/>
                </a:solidFill>
              </a:rPr>
              <a:t>15 </a:t>
            </a:r>
            <a:r>
              <a:rPr lang="en-US" sz="2800" dirty="0">
                <a:solidFill>
                  <a:schemeClr val="bg1"/>
                </a:solidFill>
              </a:rPr>
              <a:t>So then, brothers and sisters, stand firm and hold fast to the teachings</a:t>
            </a:r>
            <a:r>
              <a:rPr lang="en-US" sz="2800" baseline="30000" dirty="0">
                <a:solidFill>
                  <a:schemeClr val="bg1"/>
                </a:solidFill>
              </a:rPr>
              <a:t> </a:t>
            </a:r>
            <a:r>
              <a:rPr lang="en-US" sz="2800" dirty="0">
                <a:solidFill>
                  <a:schemeClr val="bg1"/>
                </a:solidFill>
              </a:rPr>
              <a:t>we passed on to you, whether by word of mouth or by letter.</a:t>
            </a:r>
          </a:p>
          <a:p>
            <a:endParaRPr lang="en-US" sz="800" dirty="0">
              <a:solidFill>
                <a:schemeClr val="bg1"/>
              </a:solidFill>
            </a:endParaRPr>
          </a:p>
          <a:p>
            <a:r>
              <a:rPr lang="en-US" sz="3200" dirty="0">
                <a:solidFill>
                  <a:schemeClr val="bg1"/>
                </a:solidFill>
              </a:rPr>
              <a:t>Commentaries: “Oral Discourse”</a:t>
            </a:r>
          </a:p>
          <a:p>
            <a:endParaRPr lang="en-US" sz="800" dirty="0">
              <a:solidFill>
                <a:schemeClr val="bg1"/>
              </a:solidFill>
            </a:endParaRPr>
          </a:p>
          <a:p>
            <a:pPr marL="514350" indent="-514350">
              <a:buAutoNum type="arabicParenR"/>
            </a:pPr>
            <a:r>
              <a:rPr lang="en-US" sz="3200" dirty="0">
                <a:solidFill>
                  <a:schemeClr val="bg1"/>
                </a:solidFill>
              </a:rPr>
              <a:t>Oral-Law passed down from God (Jesus Christ)</a:t>
            </a:r>
          </a:p>
          <a:p>
            <a:pPr marL="514350" indent="-514350">
              <a:buAutoNum type="arabicParenR"/>
            </a:pPr>
            <a:r>
              <a:rPr lang="en-US" sz="3200" dirty="0">
                <a:solidFill>
                  <a:schemeClr val="bg1"/>
                </a:solidFill>
              </a:rPr>
              <a:t>The New Testament before it was written</a:t>
            </a:r>
          </a:p>
        </p:txBody>
      </p:sp>
    </p:spTree>
    <p:extLst>
      <p:ext uri="{BB962C8B-B14F-4D97-AF65-F5344CB8AC3E}">
        <p14:creationId xmlns:p14="http://schemas.microsoft.com/office/powerpoint/2010/main" val="208207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33</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457200" y="1342823"/>
            <a:ext cx="7848600" cy="5016758"/>
          </a:xfrm>
          <a:prstGeom prst="rect">
            <a:avLst/>
          </a:prstGeom>
          <a:noFill/>
        </p:spPr>
        <p:txBody>
          <a:bodyPr wrap="square" rtlCol="0">
            <a:spAutoFit/>
          </a:bodyPr>
          <a:lstStyle/>
          <a:p>
            <a:r>
              <a:rPr lang="en-US" sz="3200" dirty="0">
                <a:solidFill>
                  <a:schemeClr val="bg1"/>
                </a:solidFill>
              </a:rPr>
              <a:t>Are oral-teaching (Oracles) the Word of God?</a:t>
            </a:r>
          </a:p>
          <a:p>
            <a:endParaRPr lang="en-US" sz="3200" dirty="0">
              <a:solidFill>
                <a:schemeClr val="bg1"/>
              </a:solidFill>
            </a:endParaRPr>
          </a:p>
          <a:p>
            <a:r>
              <a:rPr lang="en-US" sz="3200" dirty="0">
                <a:solidFill>
                  <a:schemeClr val="bg1"/>
                </a:solidFill>
              </a:rPr>
              <a:t>It depends..(covered later) </a:t>
            </a:r>
          </a:p>
          <a:p>
            <a:r>
              <a:rPr lang="en-US" sz="3200" dirty="0">
                <a:solidFill>
                  <a:schemeClr val="bg1"/>
                </a:solidFill>
              </a:rPr>
              <a:t>Romans 3:2 (ESV)</a:t>
            </a:r>
          </a:p>
          <a:p>
            <a:r>
              <a:rPr lang="en-US" sz="3200" b="1" baseline="30000" dirty="0">
                <a:solidFill>
                  <a:schemeClr val="bg1"/>
                </a:solidFill>
              </a:rPr>
              <a:t>2 </a:t>
            </a:r>
            <a:r>
              <a:rPr lang="en-US" sz="3200" dirty="0">
                <a:solidFill>
                  <a:schemeClr val="bg1"/>
                </a:solidFill>
              </a:rPr>
              <a:t>Much in every way. To begin with, the Jews were entrusted with the oracles of God.</a:t>
            </a:r>
          </a:p>
          <a:p>
            <a:endParaRPr lang="en-US" sz="3200" dirty="0">
              <a:solidFill>
                <a:schemeClr val="bg1"/>
              </a:solidFill>
            </a:endParaRPr>
          </a:p>
          <a:p>
            <a:r>
              <a:rPr lang="en-US" sz="3200" dirty="0">
                <a:solidFill>
                  <a:schemeClr val="bg1"/>
                </a:solidFill>
              </a:rPr>
              <a:t>Some of the law was passed down by mouth, but at this time all the law and traditions are written down. </a:t>
            </a:r>
          </a:p>
        </p:txBody>
      </p:sp>
    </p:spTree>
    <p:extLst>
      <p:ext uri="{BB962C8B-B14F-4D97-AF65-F5344CB8AC3E}">
        <p14:creationId xmlns:p14="http://schemas.microsoft.com/office/powerpoint/2010/main" val="160513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34</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4832092"/>
          </a:xfrm>
          <a:prstGeom prst="rect">
            <a:avLst/>
          </a:prstGeom>
          <a:noFill/>
        </p:spPr>
        <p:txBody>
          <a:bodyPr wrap="square" rtlCol="0">
            <a:spAutoFit/>
          </a:bodyPr>
          <a:lstStyle/>
          <a:p>
            <a:r>
              <a:rPr lang="en-US" sz="2800" dirty="0">
                <a:solidFill>
                  <a:schemeClr val="bg1"/>
                </a:solidFill>
              </a:rPr>
              <a:t>Are “</a:t>
            </a:r>
            <a:r>
              <a:rPr lang="en-US" sz="2800" dirty="0" err="1">
                <a:solidFill>
                  <a:schemeClr val="bg1"/>
                </a:solidFill>
              </a:rPr>
              <a:t>Revealings</a:t>
            </a:r>
            <a:r>
              <a:rPr lang="en-US" sz="2800" dirty="0">
                <a:solidFill>
                  <a:schemeClr val="bg1"/>
                </a:solidFill>
              </a:rPr>
              <a:t>” the Word of God?</a:t>
            </a:r>
          </a:p>
          <a:p>
            <a:endParaRPr lang="en-US" sz="2800" dirty="0">
              <a:solidFill>
                <a:schemeClr val="bg1"/>
              </a:solidFill>
            </a:endParaRPr>
          </a:p>
          <a:p>
            <a:r>
              <a:rPr lang="en-US" sz="2800" dirty="0">
                <a:solidFill>
                  <a:schemeClr val="bg1"/>
                </a:solidFill>
              </a:rPr>
              <a:t>Ephesians 3:2-5New  (NKJV)</a:t>
            </a:r>
          </a:p>
          <a:p>
            <a:r>
              <a:rPr lang="en-US" sz="2800" b="1" baseline="30000" dirty="0">
                <a:solidFill>
                  <a:schemeClr val="bg1"/>
                </a:solidFill>
              </a:rPr>
              <a:t>2 </a:t>
            </a:r>
            <a:r>
              <a:rPr lang="en-US" sz="2800" dirty="0">
                <a:solidFill>
                  <a:schemeClr val="bg1"/>
                </a:solidFill>
              </a:rPr>
              <a:t>if indeed you have heard of the dispensation of the grace of God which was given to me for you, </a:t>
            </a:r>
            <a:r>
              <a:rPr lang="en-US" sz="2800" b="1" baseline="30000" dirty="0">
                <a:solidFill>
                  <a:schemeClr val="bg1"/>
                </a:solidFill>
              </a:rPr>
              <a:t>3 </a:t>
            </a:r>
            <a:r>
              <a:rPr lang="en-US" sz="2800" dirty="0">
                <a:solidFill>
                  <a:schemeClr val="bg1"/>
                </a:solidFill>
              </a:rPr>
              <a:t>how that by revelation He made known to me the mystery (as I have briefly written already, </a:t>
            </a:r>
            <a:r>
              <a:rPr lang="en-US" sz="2800" b="1" baseline="30000" dirty="0">
                <a:solidFill>
                  <a:schemeClr val="bg1"/>
                </a:solidFill>
              </a:rPr>
              <a:t>4 </a:t>
            </a:r>
            <a:r>
              <a:rPr lang="en-US" sz="2800" dirty="0">
                <a:solidFill>
                  <a:schemeClr val="bg1"/>
                </a:solidFill>
              </a:rPr>
              <a:t>by which, when you read, you may understand my knowledge in the mystery of Christ), </a:t>
            </a:r>
            <a:r>
              <a:rPr lang="en-US" sz="2800" b="1" baseline="30000" dirty="0">
                <a:solidFill>
                  <a:schemeClr val="bg1"/>
                </a:solidFill>
              </a:rPr>
              <a:t>5 </a:t>
            </a:r>
            <a:r>
              <a:rPr lang="en-US" sz="2800" dirty="0">
                <a:solidFill>
                  <a:schemeClr val="bg1"/>
                </a:solidFill>
              </a:rPr>
              <a:t>which in other ages was not made known to the sons of men, as it has now been revealed by the Spirit to His holy apostles and prophets: </a:t>
            </a:r>
          </a:p>
        </p:txBody>
      </p:sp>
    </p:spTree>
    <p:extLst>
      <p:ext uri="{BB962C8B-B14F-4D97-AF65-F5344CB8AC3E}">
        <p14:creationId xmlns:p14="http://schemas.microsoft.com/office/powerpoint/2010/main" val="2957688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4992"/>
            <a:ext cx="8077200" cy="1187831"/>
          </a:xfrm>
        </p:spPr>
        <p:txBody>
          <a:bodyPr>
            <a:noAutofit/>
          </a:bodyPr>
          <a:lstStyle/>
          <a:p>
            <a:r>
              <a:rPr lang="en-US" sz="6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35</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209377"/>
            <a:ext cx="8759952" cy="4770537"/>
          </a:xfrm>
          <a:prstGeom prst="rect">
            <a:avLst/>
          </a:prstGeom>
          <a:noFill/>
        </p:spPr>
        <p:txBody>
          <a:bodyPr wrap="square" rtlCol="0">
            <a:spAutoFit/>
          </a:bodyPr>
          <a:lstStyle/>
          <a:p>
            <a:r>
              <a:rPr lang="en-US" sz="3200" dirty="0">
                <a:solidFill>
                  <a:schemeClr val="bg1"/>
                </a:solidFill>
              </a:rPr>
              <a:t>Are “</a:t>
            </a:r>
            <a:r>
              <a:rPr lang="en-US" sz="3200" dirty="0" err="1">
                <a:solidFill>
                  <a:schemeClr val="bg1"/>
                </a:solidFill>
              </a:rPr>
              <a:t>Revealings</a:t>
            </a:r>
            <a:r>
              <a:rPr lang="en-US" sz="3200" dirty="0">
                <a:solidFill>
                  <a:schemeClr val="bg1"/>
                </a:solidFill>
              </a:rPr>
              <a:t>” the Word of God?</a:t>
            </a:r>
          </a:p>
          <a:p>
            <a:endParaRPr lang="en-US" sz="1600" dirty="0">
              <a:solidFill>
                <a:schemeClr val="bg1"/>
              </a:solidFill>
            </a:endParaRPr>
          </a:p>
          <a:p>
            <a:r>
              <a:rPr lang="en-US" sz="3200" dirty="0" err="1">
                <a:solidFill>
                  <a:schemeClr val="bg1"/>
                </a:solidFill>
              </a:rPr>
              <a:t>Revealings</a:t>
            </a:r>
            <a:r>
              <a:rPr lang="en-US" sz="3200" dirty="0">
                <a:solidFill>
                  <a:schemeClr val="bg1"/>
                </a:solidFill>
              </a:rPr>
              <a:t> from Jesus Christ are to the Apostles and Prophets. Not just anybody. </a:t>
            </a:r>
          </a:p>
          <a:p>
            <a:endParaRPr lang="en-US" sz="1600" dirty="0">
              <a:solidFill>
                <a:schemeClr val="bg1"/>
              </a:solidFill>
            </a:endParaRPr>
          </a:p>
          <a:p>
            <a:r>
              <a:rPr lang="en-US" sz="3200" dirty="0">
                <a:solidFill>
                  <a:schemeClr val="bg1"/>
                </a:solidFill>
              </a:rPr>
              <a:t>Daniel 12:4 (NIV)</a:t>
            </a:r>
          </a:p>
          <a:p>
            <a:r>
              <a:rPr lang="en-US" sz="3200" b="1" baseline="30000" dirty="0">
                <a:solidFill>
                  <a:schemeClr val="bg1"/>
                </a:solidFill>
              </a:rPr>
              <a:t>4 </a:t>
            </a:r>
            <a:r>
              <a:rPr lang="en-US" sz="3200" dirty="0">
                <a:solidFill>
                  <a:schemeClr val="bg1"/>
                </a:solidFill>
              </a:rPr>
              <a:t>But you, Daniel, roll up and seal the words of the scroll until the time of the end. Many will go here and there to increase knowledge.”</a:t>
            </a:r>
          </a:p>
          <a:p>
            <a:endParaRPr lang="en-US" sz="1600" dirty="0">
              <a:solidFill>
                <a:schemeClr val="bg1"/>
              </a:solidFill>
            </a:endParaRPr>
          </a:p>
          <a:p>
            <a:r>
              <a:rPr lang="en-US" sz="3200" dirty="0">
                <a:solidFill>
                  <a:schemeClr val="bg1"/>
                </a:solidFill>
              </a:rPr>
              <a:t>The unsealing of Daniel was a revealing.</a:t>
            </a:r>
            <a:endParaRPr lang="en-US" sz="2800" dirty="0">
              <a:solidFill>
                <a:schemeClr val="bg1"/>
              </a:solidFill>
            </a:endParaRPr>
          </a:p>
        </p:txBody>
      </p:sp>
    </p:spTree>
    <p:extLst>
      <p:ext uri="{BB962C8B-B14F-4D97-AF65-F5344CB8AC3E}">
        <p14:creationId xmlns:p14="http://schemas.microsoft.com/office/powerpoint/2010/main" val="380014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36</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5509200"/>
          </a:xfrm>
          <a:prstGeom prst="rect">
            <a:avLst/>
          </a:prstGeom>
          <a:noFill/>
        </p:spPr>
        <p:txBody>
          <a:bodyPr wrap="square" rtlCol="0">
            <a:spAutoFit/>
          </a:bodyPr>
          <a:lstStyle/>
          <a:p>
            <a:r>
              <a:rPr lang="en-US" sz="3200" dirty="0" err="1">
                <a:solidFill>
                  <a:schemeClr val="bg1"/>
                </a:solidFill>
              </a:rPr>
              <a:t>Revealings</a:t>
            </a:r>
            <a:r>
              <a:rPr lang="en-US" sz="3200" dirty="0">
                <a:solidFill>
                  <a:schemeClr val="bg1"/>
                </a:solidFill>
              </a:rPr>
              <a:t>, Oracles (Oral-Law)</a:t>
            </a:r>
          </a:p>
          <a:p>
            <a:pPr marL="514350" indent="-514350">
              <a:buAutoNum type="arabicParenR"/>
            </a:pPr>
            <a:r>
              <a:rPr lang="en-US" sz="3200" dirty="0" err="1">
                <a:solidFill>
                  <a:schemeClr val="bg1"/>
                </a:solidFill>
              </a:rPr>
              <a:t>Revealings</a:t>
            </a:r>
            <a:r>
              <a:rPr lang="en-US" sz="3200" dirty="0">
                <a:solidFill>
                  <a:schemeClr val="bg1"/>
                </a:solidFill>
              </a:rPr>
              <a:t> and oracles have to be documented by a trusted source.</a:t>
            </a:r>
          </a:p>
          <a:p>
            <a:pPr marL="514350" indent="-514350">
              <a:buAutoNum type="arabicParenR"/>
            </a:pPr>
            <a:r>
              <a:rPr lang="en-US" sz="3200" dirty="0">
                <a:solidFill>
                  <a:schemeClr val="bg1"/>
                </a:solidFill>
              </a:rPr>
              <a:t>Cannot conflict with scripture.</a:t>
            </a:r>
          </a:p>
          <a:p>
            <a:pPr marL="514350" indent="-514350">
              <a:buAutoNum type="arabicParenR"/>
            </a:pPr>
            <a:r>
              <a:rPr lang="en-US" sz="3200" dirty="0">
                <a:solidFill>
                  <a:schemeClr val="bg1"/>
                </a:solidFill>
              </a:rPr>
              <a:t>For a very few. (The called and chosen). </a:t>
            </a:r>
          </a:p>
          <a:p>
            <a:pPr marL="514350" indent="-514350">
              <a:buAutoNum type="arabicParenR"/>
            </a:pPr>
            <a:r>
              <a:rPr lang="en-US" sz="3200" dirty="0">
                <a:solidFill>
                  <a:schemeClr val="bg1"/>
                </a:solidFill>
              </a:rPr>
              <a:t>Only from a Godly designated group or person</a:t>
            </a:r>
          </a:p>
          <a:p>
            <a:pPr marL="514350" indent="-514350">
              <a:buAutoNum type="arabicParenR"/>
            </a:pPr>
            <a:r>
              <a:rPr lang="en-US" sz="3200" dirty="0">
                <a:solidFill>
                  <a:schemeClr val="bg1"/>
                </a:solidFill>
              </a:rPr>
              <a:t>Enhance our understanding. Must make sense.</a:t>
            </a:r>
          </a:p>
          <a:p>
            <a:pPr marL="514350" indent="-514350">
              <a:buAutoNum type="arabicParenR"/>
            </a:pPr>
            <a:r>
              <a:rPr lang="en-US" sz="3200" dirty="0">
                <a:solidFill>
                  <a:schemeClr val="bg1"/>
                </a:solidFill>
              </a:rPr>
              <a:t>If God wanted these in scripture they would be there.</a:t>
            </a:r>
          </a:p>
          <a:p>
            <a:pPr marL="514350" indent="-514350">
              <a:buAutoNum type="arabicParenR"/>
            </a:pPr>
            <a:r>
              <a:rPr lang="en-US" sz="3200" dirty="0">
                <a:solidFill>
                  <a:schemeClr val="bg1"/>
                </a:solidFill>
              </a:rPr>
              <a:t>I would call these “Words” from God. Not the same as scripture or Word of God.  </a:t>
            </a:r>
          </a:p>
        </p:txBody>
      </p:sp>
    </p:spTree>
    <p:extLst>
      <p:ext uri="{BB962C8B-B14F-4D97-AF65-F5344CB8AC3E}">
        <p14:creationId xmlns:p14="http://schemas.microsoft.com/office/powerpoint/2010/main" val="165176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37</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10926068"/>
          </a:xfrm>
          <a:prstGeom prst="rect">
            <a:avLst/>
          </a:prstGeom>
          <a:noFill/>
        </p:spPr>
        <p:txBody>
          <a:bodyPr wrap="square" rtlCol="0">
            <a:spAutoFit/>
          </a:bodyPr>
          <a:lstStyle/>
          <a:p>
            <a:r>
              <a:rPr lang="en-US" sz="3200" dirty="0">
                <a:solidFill>
                  <a:schemeClr val="bg1"/>
                </a:solidFill>
              </a:rPr>
              <a:t>John 1:1 (NIV)</a:t>
            </a:r>
          </a:p>
          <a:p>
            <a:r>
              <a:rPr lang="en-US" sz="3200" dirty="0">
                <a:solidFill>
                  <a:schemeClr val="bg1"/>
                </a:solidFill>
              </a:rPr>
              <a:t>The Word became flesh</a:t>
            </a:r>
          </a:p>
          <a:p>
            <a:r>
              <a:rPr lang="en-US" sz="3200" b="1" baseline="30000" dirty="0">
                <a:solidFill>
                  <a:schemeClr val="bg1"/>
                </a:solidFill>
              </a:rPr>
              <a:t>1</a:t>
            </a:r>
            <a:r>
              <a:rPr lang="en-US" sz="3200" dirty="0">
                <a:solidFill>
                  <a:schemeClr val="bg1"/>
                </a:solidFill>
              </a:rPr>
              <a:t>In the beginning was the Word, and the Word was with God, and the Word was God. (</a:t>
            </a:r>
            <a:r>
              <a:rPr lang="en-US" sz="3200" i="1" dirty="0">
                <a:solidFill>
                  <a:schemeClr val="bg1"/>
                </a:solidFill>
              </a:rPr>
              <a:t>Logos</a:t>
            </a:r>
            <a:r>
              <a:rPr lang="en-US" sz="3200" dirty="0">
                <a:solidFill>
                  <a:schemeClr val="bg1"/>
                </a:solidFill>
              </a:rPr>
              <a:t>)</a:t>
            </a:r>
          </a:p>
          <a:p>
            <a:endParaRPr lang="en-US" sz="3200" dirty="0">
              <a:solidFill>
                <a:schemeClr val="bg1"/>
              </a:solidFill>
            </a:endParaRPr>
          </a:p>
          <a:p>
            <a:r>
              <a:rPr lang="en-US" sz="3200" dirty="0">
                <a:solidFill>
                  <a:schemeClr val="bg1"/>
                </a:solidFill>
              </a:rPr>
              <a:t>2 Timothy 3:16-17 (NIV)</a:t>
            </a:r>
          </a:p>
          <a:p>
            <a:r>
              <a:rPr lang="en-US" sz="3200" b="1" baseline="30000" dirty="0">
                <a:solidFill>
                  <a:schemeClr val="bg1"/>
                </a:solidFill>
              </a:rPr>
              <a:t>16 </a:t>
            </a:r>
            <a:r>
              <a:rPr lang="en-US" sz="3200" dirty="0">
                <a:solidFill>
                  <a:schemeClr val="bg1"/>
                </a:solidFill>
              </a:rPr>
              <a:t>All Scripture is God-breathed and is useful for teaching, rebuking, correcting and training in righteousness, </a:t>
            </a:r>
            <a:r>
              <a:rPr lang="en-US" sz="3200" b="1" baseline="30000" dirty="0">
                <a:solidFill>
                  <a:schemeClr val="bg1"/>
                </a:solidFill>
              </a:rPr>
              <a:t>17 </a:t>
            </a:r>
            <a:r>
              <a:rPr lang="en-US" sz="3200" dirty="0">
                <a:solidFill>
                  <a:schemeClr val="bg1"/>
                </a:solidFill>
              </a:rPr>
              <a:t>so that the servant of God</a:t>
            </a:r>
            <a:r>
              <a:rPr lang="en-US" sz="3200" baseline="30000" dirty="0">
                <a:solidFill>
                  <a:schemeClr val="bg1"/>
                </a:solidFill>
              </a:rPr>
              <a:t> </a:t>
            </a:r>
            <a:r>
              <a:rPr lang="en-US" sz="3200" dirty="0">
                <a:solidFill>
                  <a:schemeClr val="bg1"/>
                </a:solidFill>
              </a:rPr>
              <a:t>may be thoroughly equipped for every good work.</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3200" baseline="30000" dirty="0">
                <a:solidFill>
                  <a:schemeClr val="bg1"/>
                </a:solidFill>
              </a:rPr>
              <a:t>12 </a:t>
            </a:r>
            <a:r>
              <a:rPr lang="en-US" sz="3200" dirty="0">
                <a:solidFill>
                  <a:schemeClr val="bg1"/>
                </a:solidFill>
              </a:rPr>
              <a:t>Yet to all who did receive him, to those who believed in his name, he gave the right to become children of God—</a:t>
            </a:r>
            <a:r>
              <a:rPr lang="en-US" sz="3200" baseline="30000" dirty="0">
                <a:solidFill>
                  <a:schemeClr val="bg1"/>
                </a:solidFill>
              </a:rPr>
              <a:t>13 </a:t>
            </a:r>
            <a:r>
              <a:rPr lang="en-US" sz="3200" dirty="0">
                <a:solidFill>
                  <a:schemeClr val="bg1"/>
                </a:solidFill>
              </a:rPr>
              <a:t>children born not of natural descent, nor of human decision or a husband’s will, but born of God.</a:t>
            </a:r>
          </a:p>
          <a:p>
            <a:r>
              <a:rPr lang="en-US" sz="3200" baseline="30000" dirty="0">
                <a:solidFill>
                  <a:schemeClr val="bg1"/>
                </a:solidFill>
              </a:rPr>
              <a:t>14 </a:t>
            </a:r>
            <a:r>
              <a:rPr lang="en-US" sz="3200" dirty="0">
                <a:solidFill>
                  <a:schemeClr val="bg1"/>
                </a:solidFill>
              </a:rPr>
              <a:t>The Word became flesh and made his dwelling among us. We have seen his glory, the glory of the one</a:t>
            </a:r>
          </a:p>
          <a:p>
            <a:r>
              <a:rPr lang="en-US" sz="3200" dirty="0">
                <a:solidFill>
                  <a:schemeClr val="bg1"/>
                </a:solidFill>
              </a:rPr>
              <a:t> </a:t>
            </a:r>
          </a:p>
        </p:txBody>
      </p:sp>
    </p:spTree>
    <p:extLst>
      <p:ext uri="{BB962C8B-B14F-4D97-AF65-F5344CB8AC3E}">
        <p14:creationId xmlns:p14="http://schemas.microsoft.com/office/powerpoint/2010/main" val="15263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38</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16342935"/>
          </a:xfrm>
          <a:prstGeom prst="rect">
            <a:avLst/>
          </a:prstGeom>
          <a:noFill/>
        </p:spPr>
        <p:txBody>
          <a:bodyPr wrap="square" rtlCol="0">
            <a:spAutoFit/>
          </a:bodyPr>
          <a:lstStyle/>
          <a:p>
            <a:r>
              <a:rPr lang="en-US" sz="3200" dirty="0">
                <a:solidFill>
                  <a:schemeClr val="bg1"/>
                </a:solidFill>
              </a:rPr>
              <a:t>How to understand Scripture?</a:t>
            </a:r>
          </a:p>
          <a:p>
            <a:pPr marL="457200" indent="-457200">
              <a:buFont typeface="Wingdings" panose="05000000000000000000" pitchFamily="2" charset="2"/>
              <a:buChar char="Ø"/>
            </a:pPr>
            <a:r>
              <a:rPr lang="en-US" sz="3200" dirty="0">
                <a:solidFill>
                  <a:schemeClr val="bg1"/>
                </a:solidFill>
              </a:rPr>
              <a:t>Find a trusted source </a:t>
            </a:r>
          </a:p>
          <a:p>
            <a:pPr marL="971550" lvl="1" indent="-514350">
              <a:buFont typeface="Arial" panose="020B0604020202020204" pitchFamily="34" charset="0"/>
              <a:buChar char="•"/>
            </a:pPr>
            <a:r>
              <a:rPr lang="en-US" sz="3200" dirty="0">
                <a:solidFill>
                  <a:schemeClr val="bg1"/>
                </a:solidFill>
              </a:rPr>
              <a:t>DO NOT use the internet first</a:t>
            </a:r>
          </a:p>
          <a:p>
            <a:pPr marL="514350" indent="-514350">
              <a:buFont typeface="Wingdings" panose="05000000000000000000" pitchFamily="2" charset="2"/>
              <a:buChar char="Ø"/>
            </a:pPr>
            <a:r>
              <a:rPr lang="en-US" sz="3200" dirty="0">
                <a:solidFill>
                  <a:schemeClr val="bg1"/>
                </a:solidFill>
              </a:rPr>
              <a:t>Pray – Scripture is understood from the Holy Spirit </a:t>
            </a:r>
          </a:p>
          <a:p>
            <a:r>
              <a:rPr lang="en-US" sz="3200" dirty="0">
                <a:solidFill>
                  <a:schemeClr val="bg1"/>
                </a:solidFill>
              </a:rPr>
              <a:t>John 16:13 (JCCS) Jim Chance Crazy Simplified</a:t>
            </a:r>
          </a:p>
          <a:p>
            <a:r>
              <a:rPr lang="en-US" sz="3200" b="1" baseline="30000" dirty="0">
                <a:solidFill>
                  <a:schemeClr val="bg1"/>
                </a:solidFill>
              </a:rPr>
              <a:t>13 </a:t>
            </a:r>
            <a:r>
              <a:rPr lang="en-US" sz="3200" dirty="0">
                <a:solidFill>
                  <a:schemeClr val="bg1"/>
                </a:solidFill>
              </a:rPr>
              <a:t>But when it, the Spirit from God that reveals truth comes, God will use it to guide you into all  truth. It does not speak on its own; it will help you remember and recall what you have heard.</a:t>
            </a:r>
          </a:p>
          <a:p>
            <a:endParaRPr lang="en-US" sz="3200" dirty="0">
              <a:solidFill>
                <a:schemeClr val="bg1"/>
              </a:solidFill>
            </a:endParaRPr>
          </a:p>
          <a:p>
            <a:pPr marL="514350" indent="-514350">
              <a:buFont typeface="Arial" panose="020B0604020202020204" pitchFamily="34" charset="0"/>
              <a:buChar char="•"/>
            </a:pPr>
            <a:endParaRPr lang="en-US" sz="3200" dirty="0">
              <a:solidFill>
                <a:schemeClr val="bg1"/>
              </a:solidFill>
            </a:endParaRPr>
          </a:p>
          <a:p>
            <a:r>
              <a:rPr lang="en-US" sz="3200" dirty="0">
                <a:solidFill>
                  <a:schemeClr val="bg1"/>
                </a:solidFill>
              </a:rPr>
              <a:t>The Word Became Flesh</a:t>
            </a:r>
          </a:p>
          <a:p>
            <a:r>
              <a:rPr lang="en-US" sz="3200" b="1" dirty="0">
                <a:solidFill>
                  <a:schemeClr val="bg1"/>
                </a:solidFill>
              </a:rPr>
              <a:t>1 </a:t>
            </a:r>
            <a:r>
              <a:rPr lang="en-US" sz="3200" dirty="0">
                <a:solidFill>
                  <a:schemeClr val="bg1"/>
                </a:solidFill>
              </a:rPr>
              <a:t>In the beginning was the Word, and the Word was with God, and the Word was God. (</a:t>
            </a:r>
            <a:r>
              <a:rPr lang="en-US" sz="3200" i="1" dirty="0">
                <a:solidFill>
                  <a:schemeClr val="bg1"/>
                </a:solidFill>
              </a:rPr>
              <a:t>Logos</a:t>
            </a:r>
            <a:r>
              <a:rPr lang="en-US" sz="3200" dirty="0">
                <a:solidFill>
                  <a:schemeClr val="bg1"/>
                </a:solidFill>
              </a:rPr>
              <a:t>)</a:t>
            </a:r>
          </a:p>
          <a:p>
            <a:endParaRPr lang="en-US" sz="3200" dirty="0">
              <a:solidFill>
                <a:schemeClr val="bg1"/>
              </a:solidFill>
            </a:endParaRPr>
          </a:p>
          <a:p>
            <a:r>
              <a:rPr lang="en-US" sz="3200" dirty="0">
                <a:solidFill>
                  <a:schemeClr val="bg1"/>
                </a:solidFill>
              </a:rPr>
              <a:t>2 Timothy 3:16-17 (NIV)</a:t>
            </a:r>
          </a:p>
          <a:p>
            <a:r>
              <a:rPr lang="en-US" sz="3200" b="1" baseline="30000" dirty="0">
                <a:solidFill>
                  <a:schemeClr val="bg1"/>
                </a:solidFill>
              </a:rPr>
              <a:t>16 </a:t>
            </a:r>
            <a:r>
              <a:rPr lang="en-US" sz="3200" dirty="0">
                <a:solidFill>
                  <a:schemeClr val="bg1"/>
                </a:solidFill>
              </a:rPr>
              <a:t>All Scripture is God-breathed and is useful for teaching, rebuking, correcting and training in righteousness, </a:t>
            </a:r>
            <a:r>
              <a:rPr lang="en-US" sz="3200" b="1" baseline="30000" dirty="0">
                <a:solidFill>
                  <a:schemeClr val="bg1"/>
                </a:solidFill>
              </a:rPr>
              <a:t>17 </a:t>
            </a:r>
            <a:r>
              <a:rPr lang="en-US" sz="3200" dirty="0">
                <a:solidFill>
                  <a:schemeClr val="bg1"/>
                </a:solidFill>
              </a:rPr>
              <a:t>so that the servant of God</a:t>
            </a:r>
            <a:r>
              <a:rPr lang="en-US" sz="3200" baseline="30000" dirty="0">
                <a:solidFill>
                  <a:schemeClr val="bg1"/>
                </a:solidFill>
              </a:rPr>
              <a:t>[</a:t>
            </a:r>
            <a:r>
              <a:rPr lang="en-US" sz="3200" baseline="30000" dirty="0">
                <a:solidFill>
                  <a:schemeClr val="bg1"/>
                </a:solidFill>
                <a:hlinkClick r:id="rId3" tooltip="See footnote a"/>
              </a:rPr>
              <a:t>a</a:t>
            </a:r>
            <a:r>
              <a:rPr lang="en-US" sz="3200" baseline="30000" dirty="0">
                <a:solidFill>
                  <a:schemeClr val="bg1"/>
                </a:solidFill>
              </a:rPr>
              <a:t>]</a:t>
            </a:r>
            <a:r>
              <a:rPr lang="en-US" sz="3200" dirty="0">
                <a:solidFill>
                  <a:schemeClr val="bg1"/>
                </a:solidFill>
              </a:rPr>
              <a:t>may be thoroughly equipped for every good work.</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3200" b="1" baseline="30000" dirty="0">
                <a:solidFill>
                  <a:schemeClr val="bg1"/>
                </a:solidFill>
              </a:rPr>
              <a:t>12 </a:t>
            </a:r>
            <a:r>
              <a:rPr lang="en-US" sz="3200" dirty="0">
                <a:solidFill>
                  <a:schemeClr val="bg1"/>
                </a:solidFill>
              </a:rPr>
              <a:t>Yet to all who did receive him, to those who believed in his name, he gave the right to become children of God—</a:t>
            </a:r>
            <a:r>
              <a:rPr lang="en-US" sz="3200" b="1" baseline="30000" dirty="0">
                <a:solidFill>
                  <a:schemeClr val="bg1"/>
                </a:solidFill>
              </a:rPr>
              <a:t>13 </a:t>
            </a:r>
            <a:r>
              <a:rPr lang="en-US" sz="3200" dirty="0">
                <a:solidFill>
                  <a:schemeClr val="bg1"/>
                </a:solidFill>
              </a:rPr>
              <a:t>children born not of natural descent, nor of human decision or a husband’s will, but born of God.</a:t>
            </a:r>
          </a:p>
          <a:p>
            <a:r>
              <a:rPr lang="en-US" sz="3200" b="1" baseline="30000" dirty="0">
                <a:solidFill>
                  <a:schemeClr val="bg1"/>
                </a:solidFill>
              </a:rPr>
              <a:t>14 </a:t>
            </a:r>
            <a:r>
              <a:rPr lang="en-US" sz="3200" dirty="0">
                <a:solidFill>
                  <a:schemeClr val="bg1"/>
                </a:solidFill>
              </a:rPr>
              <a:t>The Word became flesh and made his dwelling among us. We have seen his glory, the glory of the one</a:t>
            </a:r>
          </a:p>
          <a:p>
            <a:r>
              <a:rPr lang="en-US" sz="3200" dirty="0">
                <a:solidFill>
                  <a:schemeClr val="bg1"/>
                </a:solidFill>
              </a:rPr>
              <a:t> </a:t>
            </a:r>
          </a:p>
        </p:txBody>
      </p:sp>
    </p:spTree>
    <p:extLst>
      <p:ext uri="{BB962C8B-B14F-4D97-AF65-F5344CB8AC3E}">
        <p14:creationId xmlns:p14="http://schemas.microsoft.com/office/powerpoint/2010/main" val="3684191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39</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5509200"/>
          </a:xfrm>
          <a:prstGeom prst="rect">
            <a:avLst/>
          </a:prstGeom>
          <a:noFill/>
        </p:spPr>
        <p:txBody>
          <a:bodyPr wrap="square" rtlCol="0">
            <a:spAutoFit/>
          </a:bodyPr>
          <a:lstStyle/>
          <a:p>
            <a:r>
              <a:rPr lang="en-US" sz="3200" dirty="0">
                <a:solidFill>
                  <a:schemeClr val="bg1"/>
                </a:solidFill>
              </a:rPr>
              <a:t>How to understand Scripture?</a:t>
            </a:r>
          </a:p>
          <a:p>
            <a:pPr marL="457200" indent="-457200">
              <a:buFont typeface="Wingdings" panose="05000000000000000000" pitchFamily="2" charset="2"/>
              <a:buChar char="Ø"/>
            </a:pPr>
            <a:r>
              <a:rPr lang="en-US" sz="3200" dirty="0">
                <a:solidFill>
                  <a:schemeClr val="bg1"/>
                </a:solidFill>
              </a:rPr>
              <a:t>Seek understanding from trusted scholars</a:t>
            </a:r>
          </a:p>
          <a:p>
            <a:pPr marL="514350" indent="-514350">
              <a:buFont typeface="Wingdings" panose="05000000000000000000" pitchFamily="2" charset="2"/>
              <a:buChar char="Ø"/>
            </a:pPr>
            <a:r>
              <a:rPr lang="en-US" sz="3200" dirty="0">
                <a:solidFill>
                  <a:schemeClr val="bg1"/>
                </a:solidFill>
              </a:rPr>
              <a:t>Discuss with those of like minds</a:t>
            </a:r>
          </a:p>
          <a:p>
            <a:pPr marL="514350" indent="-514350">
              <a:buFont typeface="Wingdings" panose="05000000000000000000" pitchFamily="2" charset="2"/>
              <a:buChar char="Ø"/>
            </a:pPr>
            <a:r>
              <a:rPr lang="en-US" sz="3200" dirty="0">
                <a:solidFill>
                  <a:schemeClr val="bg1"/>
                </a:solidFill>
              </a:rPr>
              <a:t>Hold fast to what you have proven and build upon it</a:t>
            </a:r>
          </a:p>
          <a:p>
            <a:r>
              <a:rPr lang="en-US" sz="3200" dirty="0">
                <a:solidFill>
                  <a:schemeClr val="bg1"/>
                </a:solidFill>
              </a:rPr>
              <a:t>1 Peter 3:15 (NKJV)</a:t>
            </a:r>
          </a:p>
          <a:p>
            <a:r>
              <a:rPr lang="en-US" sz="3200" b="1" baseline="30000" dirty="0">
                <a:solidFill>
                  <a:schemeClr val="bg1"/>
                </a:solidFill>
              </a:rPr>
              <a:t>15 </a:t>
            </a:r>
            <a:r>
              <a:rPr lang="en-US" sz="3200" dirty="0">
                <a:solidFill>
                  <a:schemeClr val="bg1"/>
                </a:solidFill>
              </a:rPr>
              <a:t>But sanctify the Lord God in your hearts, and always </a:t>
            </a:r>
            <a:r>
              <a:rPr lang="en-US" sz="3200" i="1" dirty="0">
                <a:solidFill>
                  <a:schemeClr val="bg1"/>
                </a:solidFill>
              </a:rPr>
              <a:t>be</a:t>
            </a:r>
            <a:r>
              <a:rPr lang="en-US" sz="3200" dirty="0">
                <a:solidFill>
                  <a:schemeClr val="bg1"/>
                </a:solidFill>
              </a:rPr>
              <a:t> ready to </a:t>
            </a:r>
            <a:r>
              <a:rPr lang="en-US" sz="3200" i="1" dirty="0">
                <a:solidFill>
                  <a:schemeClr val="bg1"/>
                </a:solidFill>
              </a:rPr>
              <a:t>give </a:t>
            </a:r>
            <a:r>
              <a:rPr lang="en-US" sz="3200" dirty="0">
                <a:solidFill>
                  <a:schemeClr val="bg1"/>
                </a:solidFill>
              </a:rPr>
              <a:t>a defense to everyone who asks you a reason for the hope that is in you, with meekness and fear;</a:t>
            </a:r>
          </a:p>
          <a:p>
            <a:r>
              <a:rPr lang="en-US" sz="3200" dirty="0">
                <a:solidFill>
                  <a:schemeClr val="bg1"/>
                </a:solidFill>
              </a:rPr>
              <a:t> </a:t>
            </a:r>
          </a:p>
        </p:txBody>
      </p:sp>
    </p:spTree>
    <p:extLst>
      <p:ext uri="{BB962C8B-B14F-4D97-AF65-F5344CB8AC3E}">
        <p14:creationId xmlns:p14="http://schemas.microsoft.com/office/powerpoint/2010/main" val="9101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4</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685800" y="1143000"/>
            <a:ext cx="7772400" cy="4756150"/>
          </a:xfrm>
          <a:prstGeom prst="rect">
            <a:avLst/>
          </a:prstGeom>
        </p:spPr>
        <p:txBody>
          <a:bodyPr vert="horz" lIns="91440" tIns="45720" rIns="91440" bIns="45720" rtlCol="0" anchor="ctr">
            <a:noAutofit/>
          </a:bodyPr>
          <a:lstStyle/>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4000" dirty="0">
                <a:solidFill>
                  <a:schemeClr val="bg1"/>
                </a:solidFill>
                <a:latin typeface="+mj-lt"/>
                <a:ea typeface="+mj-ea"/>
                <a:cs typeface="+mj-cs"/>
              </a:rPr>
              <a:t>Work of fiction </a:t>
            </a:r>
          </a:p>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4000" dirty="0">
                <a:solidFill>
                  <a:schemeClr val="bg1"/>
                </a:solidFill>
                <a:latin typeface="+mj-lt"/>
                <a:ea typeface="+mj-ea"/>
                <a:cs typeface="+mj-cs"/>
              </a:rPr>
              <a:t>Historical writings</a:t>
            </a:r>
          </a:p>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4000" dirty="0">
                <a:solidFill>
                  <a:schemeClr val="bg1"/>
                </a:solidFill>
                <a:latin typeface="+mj-lt"/>
                <a:ea typeface="+mj-ea"/>
                <a:cs typeface="+mj-cs"/>
              </a:rPr>
              <a:t>Mixture from God and holy/good men</a:t>
            </a:r>
          </a:p>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4000" dirty="0">
                <a:solidFill>
                  <a:schemeClr val="bg1"/>
                </a:solidFill>
                <a:latin typeface="+mj-lt"/>
                <a:ea typeface="+mj-ea"/>
                <a:cs typeface="+mj-cs"/>
              </a:rPr>
              <a:t>Word of God by faith only </a:t>
            </a:r>
          </a:p>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4000" dirty="0">
                <a:solidFill>
                  <a:schemeClr val="bg1"/>
                </a:solidFill>
                <a:latin typeface="+mj-lt"/>
                <a:ea typeface="+mj-ea"/>
                <a:cs typeface="+mj-cs"/>
              </a:rPr>
              <a:t>Proven inspired Word of God</a:t>
            </a:r>
          </a:p>
        </p:txBody>
      </p:sp>
    </p:spTree>
    <p:extLst>
      <p:ext uri="{BB962C8B-B14F-4D97-AF65-F5344CB8AC3E}">
        <p14:creationId xmlns:p14="http://schemas.microsoft.com/office/powerpoint/2010/main" val="281182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endParaRPr lang="en-US" sz="3200" dirty="0">
              <a:solidFill>
                <a:schemeClr val="bg1"/>
              </a:solidFill>
            </a:endParaRP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40</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pic>
        <p:nvPicPr>
          <p:cNvPr id="7" name="Picture 2" descr="http://static1.squarespace.com/static/54731faae4b055082595d02a/54741f2de4b090b4bcdac8ee/54742041e4b07d3f6e04d4d2/1416896582617/1000COLOURS_pile_01.jpg"/>
          <p:cNvPicPr>
            <a:picLocks noChangeAspect="1" noChangeArrowheads="1"/>
          </p:cNvPicPr>
          <p:nvPr/>
        </p:nvPicPr>
        <p:blipFill>
          <a:blip r:embed="rId3" cstate="print"/>
          <a:srcRect/>
          <a:stretch>
            <a:fillRect/>
          </a:stretch>
        </p:blipFill>
        <p:spPr bwMode="auto">
          <a:xfrm>
            <a:off x="585216" y="2027666"/>
            <a:ext cx="5739384" cy="3650674"/>
          </a:xfrm>
          <a:prstGeom prst="rect">
            <a:avLst/>
          </a:prstGeom>
          <a:noFill/>
        </p:spPr>
      </p:pic>
      <p:sp>
        <p:nvSpPr>
          <p:cNvPr id="8" name="TextBox 7"/>
          <p:cNvSpPr txBox="1"/>
          <p:nvPr/>
        </p:nvSpPr>
        <p:spPr>
          <a:xfrm>
            <a:off x="609600" y="1447800"/>
            <a:ext cx="5119116" cy="584775"/>
          </a:xfrm>
          <a:prstGeom prst="rect">
            <a:avLst/>
          </a:prstGeom>
          <a:noFill/>
        </p:spPr>
        <p:txBody>
          <a:bodyPr wrap="square" rtlCol="0">
            <a:spAutoFit/>
          </a:bodyPr>
          <a:lstStyle/>
          <a:p>
            <a:r>
              <a:rPr lang="en-US" sz="3200" dirty="0">
                <a:solidFill>
                  <a:schemeClr val="bg1"/>
                </a:solidFill>
              </a:rPr>
              <a:t>Before Herbert W Armstrong   </a:t>
            </a:r>
          </a:p>
        </p:txBody>
      </p:sp>
      <p:sp>
        <p:nvSpPr>
          <p:cNvPr id="9" name="TextBox 8"/>
          <p:cNvSpPr txBox="1"/>
          <p:nvPr/>
        </p:nvSpPr>
        <p:spPr>
          <a:xfrm>
            <a:off x="6463284" y="2286000"/>
            <a:ext cx="2313432" cy="2554545"/>
          </a:xfrm>
          <a:prstGeom prst="rect">
            <a:avLst/>
          </a:prstGeom>
          <a:noFill/>
        </p:spPr>
        <p:txBody>
          <a:bodyPr wrap="square" rtlCol="0">
            <a:spAutoFit/>
          </a:bodyPr>
          <a:lstStyle/>
          <a:p>
            <a:r>
              <a:rPr lang="en-US" sz="3200" dirty="0">
                <a:solidFill>
                  <a:schemeClr val="bg1"/>
                </a:solidFill>
              </a:rPr>
              <a:t>Jesus Christ revealed how to put the pieces together   </a:t>
            </a:r>
          </a:p>
        </p:txBody>
      </p:sp>
    </p:spTree>
    <p:extLst>
      <p:ext uri="{BB962C8B-B14F-4D97-AF65-F5344CB8AC3E}">
        <p14:creationId xmlns:p14="http://schemas.microsoft.com/office/powerpoint/2010/main" val="26575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Translation Issues</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41</a:t>
            </a:fld>
            <a:endParaRPr lang="en-US"/>
          </a:p>
        </p:txBody>
      </p:sp>
      <p:sp>
        <p:nvSpPr>
          <p:cNvPr id="6" name="Title 1"/>
          <p:cNvSpPr txBox="1">
            <a:spLocks/>
          </p:cNvSpPr>
          <p:nvPr/>
        </p:nvSpPr>
        <p:spPr>
          <a:xfrm>
            <a:off x="585216" y="5103101"/>
            <a:ext cx="7760841" cy="12532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43840" y="1398160"/>
            <a:ext cx="8759952"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Hebrew, Aramaic, Greek to Latin and English</a:t>
            </a:r>
          </a:p>
          <a:p>
            <a:pPr marL="457200" indent="-457200">
              <a:buFont typeface="Arial" panose="020B0604020202020204" pitchFamily="34" charset="0"/>
              <a:buChar char="•"/>
            </a:pPr>
            <a:r>
              <a:rPr lang="en-US" sz="3200" dirty="0">
                <a:solidFill>
                  <a:schemeClr val="bg1"/>
                </a:solidFill>
              </a:rPr>
              <a:t>Latin to English</a:t>
            </a:r>
          </a:p>
          <a:p>
            <a:pPr marL="457200" indent="-457200">
              <a:buFont typeface="Arial" panose="020B0604020202020204" pitchFamily="34" charset="0"/>
              <a:buChar char="•"/>
            </a:pPr>
            <a:r>
              <a:rPr lang="en-US" sz="3200" dirty="0">
                <a:solidFill>
                  <a:schemeClr val="bg1"/>
                </a:solidFill>
              </a:rPr>
              <a:t>Type of Translation </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Religious miss-understandings</a:t>
            </a:r>
          </a:p>
          <a:p>
            <a:pPr marL="457200" indent="-457200">
              <a:buFont typeface="Arial" panose="020B0604020202020204" pitchFamily="34" charset="0"/>
              <a:buChar char="•"/>
            </a:pPr>
            <a:r>
              <a:rPr lang="en-US" sz="3200" dirty="0">
                <a:solidFill>
                  <a:schemeClr val="bg1"/>
                </a:solidFill>
              </a:rPr>
              <a:t>Religious bias </a:t>
            </a:r>
          </a:p>
          <a:p>
            <a:pPr marL="457200" indent="-457200">
              <a:buFont typeface="Arial" panose="020B0604020202020204" pitchFamily="34" charset="0"/>
              <a:buChar char="•"/>
            </a:pPr>
            <a:r>
              <a:rPr lang="en-US" sz="3200" dirty="0">
                <a:solidFill>
                  <a:schemeClr val="bg1"/>
                </a:solidFill>
              </a:rPr>
              <a:t>One translation is not 100% correct.</a:t>
            </a:r>
          </a:p>
          <a:p>
            <a:pPr marL="457200" indent="-457200">
              <a:buFont typeface="Arial" panose="020B0604020202020204" pitchFamily="34" charset="0"/>
              <a:buChar char="•"/>
            </a:pPr>
            <a:r>
              <a:rPr lang="en-US" sz="3200" dirty="0">
                <a:solidFill>
                  <a:schemeClr val="bg1"/>
                </a:solidFill>
              </a:rPr>
              <a:t>One translation of the many will typically give a correct meaning  </a:t>
            </a:r>
          </a:p>
        </p:txBody>
      </p:sp>
      <p:sp>
        <p:nvSpPr>
          <p:cNvPr id="11" name="Rectangle 10"/>
          <p:cNvSpPr/>
          <p:nvPr/>
        </p:nvSpPr>
        <p:spPr>
          <a:xfrm>
            <a:off x="779253" y="2957995"/>
            <a:ext cx="7239000" cy="658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Thought                                                                                                        Word</a:t>
            </a:r>
          </a:p>
          <a:p>
            <a:pPr algn="ctr"/>
            <a:r>
              <a:rPr lang="en-US" dirty="0"/>
              <a:t>Thought                                                                                                         Word</a:t>
            </a:r>
          </a:p>
        </p:txBody>
      </p:sp>
    </p:spTree>
    <p:extLst>
      <p:ext uri="{BB962C8B-B14F-4D97-AF65-F5344CB8AC3E}">
        <p14:creationId xmlns:p14="http://schemas.microsoft.com/office/powerpoint/2010/main" val="41106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42</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5509200"/>
          </a:xfrm>
          <a:prstGeom prst="rect">
            <a:avLst/>
          </a:prstGeom>
          <a:noFill/>
        </p:spPr>
        <p:txBody>
          <a:bodyPr wrap="square" rtlCol="0">
            <a:spAutoFit/>
          </a:bodyPr>
          <a:lstStyle/>
          <a:p>
            <a:r>
              <a:rPr lang="en-US" sz="3200" dirty="0">
                <a:solidFill>
                  <a:schemeClr val="bg1"/>
                </a:solidFill>
              </a:rPr>
              <a:t>Bible Study Tips?</a:t>
            </a:r>
          </a:p>
          <a:p>
            <a:pPr marL="457200" indent="-457200">
              <a:buFont typeface="Arial" panose="020B0604020202020204" pitchFamily="34" charset="0"/>
              <a:buChar char="•"/>
            </a:pPr>
            <a:r>
              <a:rPr lang="en-US" sz="3200" dirty="0">
                <a:solidFill>
                  <a:schemeClr val="bg1"/>
                </a:solidFill>
              </a:rPr>
              <a:t>Find a trusted source (ucg.org, hwastorehouse.com, hwalibrary.com)</a:t>
            </a:r>
          </a:p>
          <a:p>
            <a:pPr marL="457200" indent="-457200">
              <a:buFont typeface="Arial" panose="020B0604020202020204" pitchFamily="34" charset="0"/>
              <a:buChar char="•"/>
            </a:pPr>
            <a:r>
              <a:rPr lang="en-US" sz="3200" dirty="0">
                <a:solidFill>
                  <a:schemeClr val="bg1"/>
                </a:solidFill>
              </a:rPr>
              <a:t>Let the Bible interpret itself</a:t>
            </a:r>
          </a:p>
          <a:p>
            <a:pPr marL="457200" indent="-457200">
              <a:buFont typeface="Arial" panose="020B0604020202020204" pitchFamily="34" charset="0"/>
              <a:buChar char="•"/>
            </a:pPr>
            <a:r>
              <a:rPr lang="en-US" sz="3200" dirty="0">
                <a:solidFill>
                  <a:schemeClr val="bg1"/>
                </a:solidFill>
              </a:rPr>
              <a:t>Lord (L-o-r-d) = God The Father  LORD (L-O-R-D) = God the Son / Savior / Jesus Christ  </a:t>
            </a:r>
          </a:p>
          <a:p>
            <a:pPr marL="457200" indent="-457200">
              <a:buFont typeface="Arial" panose="020B0604020202020204" pitchFamily="34" charset="0"/>
              <a:buChar char="•"/>
            </a:pPr>
            <a:r>
              <a:rPr lang="en-US" sz="3200" dirty="0">
                <a:solidFill>
                  <a:schemeClr val="bg1"/>
                </a:solidFill>
              </a:rPr>
              <a:t>New Testament explains the Old Testament</a:t>
            </a:r>
          </a:p>
          <a:p>
            <a:pPr marL="457200" indent="-457200">
              <a:buFont typeface="Arial" panose="020B0604020202020204" pitchFamily="34" charset="0"/>
              <a:buChar char="•"/>
            </a:pPr>
            <a:r>
              <a:rPr lang="en-US" sz="3200" dirty="0">
                <a:solidFill>
                  <a:schemeClr val="bg1"/>
                </a:solidFill>
              </a:rPr>
              <a:t>Use multiple commentaries</a:t>
            </a:r>
          </a:p>
          <a:p>
            <a:pPr marL="457200" indent="-457200">
              <a:buFont typeface="Arial" panose="020B0604020202020204" pitchFamily="34" charset="0"/>
              <a:buChar char="•"/>
            </a:pPr>
            <a:r>
              <a:rPr lang="en-US" sz="3200" dirty="0">
                <a:solidFill>
                  <a:schemeClr val="bg1"/>
                </a:solidFill>
              </a:rPr>
              <a:t>Lookup the Hebrew, Greek or Aramaic yourself</a:t>
            </a:r>
          </a:p>
          <a:p>
            <a:pPr marL="457200" indent="-457200">
              <a:buFont typeface="Arial" panose="020B0604020202020204" pitchFamily="34" charset="0"/>
              <a:buChar char="•"/>
            </a:pPr>
            <a:r>
              <a:rPr lang="en-US" sz="3200" dirty="0">
                <a:solidFill>
                  <a:schemeClr val="bg1"/>
                </a:solidFill>
              </a:rPr>
              <a:t>The interpretation must work for all scripture; Not just the one verse</a:t>
            </a:r>
          </a:p>
        </p:txBody>
      </p:sp>
    </p:spTree>
    <p:extLst>
      <p:ext uri="{BB962C8B-B14F-4D97-AF65-F5344CB8AC3E}">
        <p14:creationId xmlns:p14="http://schemas.microsoft.com/office/powerpoint/2010/main" val="205841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43</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4524315"/>
          </a:xfrm>
          <a:prstGeom prst="rect">
            <a:avLst/>
          </a:prstGeom>
          <a:noFill/>
        </p:spPr>
        <p:txBody>
          <a:bodyPr wrap="square" rtlCol="0">
            <a:spAutoFit/>
          </a:bodyPr>
          <a:lstStyle/>
          <a:p>
            <a:r>
              <a:rPr lang="en-US" sz="3200" dirty="0">
                <a:solidFill>
                  <a:schemeClr val="bg1"/>
                </a:solidFill>
              </a:rPr>
              <a:t>By studying the Word of God you will:</a:t>
            </a:r>
          </a:p>
          <a:p>
            <a:pPr marL="457200" indent="-457200">
              <a:buFont typeface="Arial" panose="020B0604020202020204" pitchFamily="34" charset="0"/>
              <a:buChar char="•"/>
            </a:pPr>
            <a:r>
              <a:rPr lang="en-US" sz="3200" dirty="0">
                <a:solidFill>
                  <a:schemeClr val="bg1"/>
                </a:solidFill>
              </a:rPr>
              <a:t>Gain Godly knowledge and wisdom</a:t>
            </a:r>
          </a:p>
          <a:p>
            <a:pPr marL="457200" indent="-457200">
              <a:buFont typeface="Arial" panose="020B0604020202020204" pitchFamily="34" charset="0"/>
              <a:buChar char="•"/>
            </a:pPr>
            <a:r>
              <a:rPr lang="en-US" sz="3200" dirty="0">
                <a:solidFill>
                  <a:schemeClr val="bg1"/>
                </a:solidFill>
              </a:rPr>
              <a:t>Gain faith </a:t>
            </a:r>
          </a:p>
          <a:p>
            <a:pPr marL="457200" indent="-457200">
              <a:buFont typeface="Arial" panose="020B0604020202020204" pitchFamily="34" charset="0"/>
              <a:buChar char="•"/>
            </a:pPr>
            <a:r>
              <a:rPr lang="en-US" sz="3200" dirty="0">
                <a:solidFill>
                  <a:schemeClr val="bg1"/>
                </a:solidFill>
              </a:rPr>
              <a:t>Build your relationship with God the Father and Jesus Christ</a:t>
            </a:r>
          </a:p>
          <a:p>
            <a:pPr marL="457200" indent="-457200">
              <a:buFont typeface="Arial" panose="020B0604020202020204" pitchFamily="34" charset="0"/>
              <a:buChar char="•"/>
            </a:pPr>
            <a:r>
              <a:rPr lang="en-US" sz="3200" dirty="0">
                <a:solidFill>
                  <a:schemeClr val="bg1"/>
                </a:solidFill>
              </a:rPr>
              <a:t>Be helped to qualify to receive salvation</a:t>
            </a:r>
          </a:p>
          <a:p>
            <a:pPr marL="457200" indent="-457200">
              <a:buFont typeface="Arial" panose="020B0604020202020204" pitchFamily="34" charset="0"/>
              <a:buChar char="•"/>
            </a:pPr>
            <a:r>
              <a:rPr lang="en-US" sz="3200" dirty="0">
                <a:solidFill>
                  <a:schemeClr val="bg1"/>
                </a:solidFill>
              </a:rPr>
              <a:t>Be cleansed and sanctified to be the Bride of Christ</a:t>
            </a:r>
          </a:p>
          <a:p>
            <a:pPr marL="457200" indent="-457200">
              <a:buFont typeface="Arial" panose="020B0604020202020204" pitchFamily="34" charset="0"/>
              <a:buChar char="•"/>
            </a:pPr>
            <a:r>
              <a:rPr lang="en-US" sz="3200" dirty="0">
                <a:solidFill>
                  <a:schemeClr val="bg1"/>
                </a:solidFill>
              </a:rPr>
              <a:t>Gain even more</a:t>
            </a:r>
          </a:p>
        </p:txBody>
      </p:sp>
    </p:spTree>
    <p:extLst>
      <p:ext uri="{BB962C8B-B14F-4D97-AF65-F5344CB8AC3E}">
        <p14:creationId xmlns:p14="http://schemas.microsoft.com/office/powerpoint/2010/main" val="23182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44</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5509200"/>
          </a:xfrm>
          <a:prstGeom prst="rect">
            <a:avLst/>
          </a:prstGeom>
          <a:noFill/>
        </p:spPr>
        <p:txBody>
          <a:bodyPr wrap="square" rtlCol="0">
            <a:spAutoFit/>
          </a:bodyPr>
          <a:lstStyle/>
          <a:p>
            <a:r>
              <a:rPr lang="en-US" sz="3200" dirty="0">
                <a:solidFill>
                  <a:schemeClr val="bg1"/>
                </a:solidFill>
              </a:rPr>
              <a:t>Matthew 5:18 (CEV)</a:t>
            </a:r>
          </a:p>
          <a:p>
            <a:r>
              <a:rPr lang="en-US" sz="3200" b="1" baseline="30000" dirty="0">
                <a:solidFill>
                  <a:schemeClr val="bg1"/>
                </a:solidFill>
              </a:rPr>
              <a:t>18 </a:t>
            </a:r>
            <a:r>
              <a:rPr lang="en-US" sz="3200" dirty="0">
                <a:solidFill>
                  <a:schemeClr val="bg1"/>
                </a:solidFill>
              </a:rPr>
              <a:t>Heaven and earth may disappear. But I promise you that not even a period or comma will ever disappear from the Law. Everything written in it must happen.</a:t>
            </a:r>
          </a:p>
          <a:p>
            <a:endParaRPr lang="en-US" sz="3200" dirty="0">
              <a:solidFill>
                <a:schemeClr val="bg1"/>
              </a:solidFill>
            </a:endParaRPr>
          </a:p>
          <a:p>
            <a:r>
              <a:rPr lang="en-US" sz="3200" dirty="0">
                <a:solidFill>
                  <a:schemeClr val="bg1"/>
                </a:solidFill>
              </a:rPr>
              <a:t>Revelation 22:19  (KJV)</a:t>
            </a:r>
          </a:p>
          <a:p>
            <a:r>
              <a:rPr lang="en-US" sz="3200" b="1" baseline="30000" dirty="0">
                <a:solidFill>
                  <a:schemeClr val="bg1"/>
                </a:solidFill>
              </a:rPr>
              <a:t>19 </a:t>
            </a:r>
            <a:r>
              <a:rPr lang="en-US" sz="3200" dirty="0">
                <a:solidFill>
                  <a:schemeClr val="bg1"/>
                </a:solidFill>
              </a:rPr>
              <a:t>And if any man shall take away from the words of the book of this prophecy, God shall take away his part out of the book of life, and out of the holy city, and from the things which are written in this book.</a:t>
            </a:r>
          </a:p>
        </p:txBody>
      </p:sp>
    </p:spTree>
    <p:extLst>
      <p:ext uri="{BB962C8B-B14F-4D97-AF65-F5344CB8AC3E}">
        <p14:creationId xmlns:p14="http://schemas.microsoft.com/office/powerpoint/2010/main" val="311257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259969"/>
            <a:ext cx="8077200" cy="1187831"/>
          </a:xfrm>
        </p:spPr>
        <p:txBody>
          <a:bodyPr>
            <a:noAutofit/>
          </a:bodyPr>
          <a:lstStyle/>
          <a:p>
            <a:r>
              <a:rPr lang="en-US" sz="8000" dirty="0">
                <a:solidFill>
                  <a:schemeClr val="bg1"/>
                </a:solidFill>
              </a:rPr>
              <a:t>Word of God</a:t>
            </a:r>
          </a:p>
        </p:txBody>
      </p:sp>
      <p:sp>
        <p:nvSpPr>
          <p:cNvPr id="4" name="Title 1"/>
          <p:cNvSpPr txBox="1">
            <a:spLocks/>
          </p:cNvSpPr>
          <p:nvPr/>
        </p:nvSpPr>
        <p:spPr>
          <a:xfrm>
            <a:off x="762000" y="4572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5" name="Slide Number Placeholder 4"/>
          <p:cNvSpPr>
            <a:spLocks noGrp="1"/>
          </p:cNvSpPr>
          <p:nvPr>
            <p:ph type="sldNum" sz="quarter" idx="12"/>
          </p:nvPr>
        </p:nvSpPr>
        <p:spPr/>
        <p:txBody>
          <a:bodyPr/>
          <a:lstStyle/>
          <a:p>
            <a:fld id="{B39BAC97-2754-4421-8DA7-344EBE95BE61}" type="slidenum">
              <a:rPr lang="en-US" smtClean="0"/>
              <a:pPr/>
              <a:t>45</a:t>
            </a:fld>
            <a:endParaRPr lang="en-US"/>
          </a:p>
        </p:txBody>
      </p:sp>
      <p:sp>
        <p:nvSpPr>
          <p:cNvPr id="6" name="Title 1"/>
          <p:cNvSpPr txBox="1">
            <a:spLocks/>
          </p:cNvSpPr>
          <p:nvPr/>
        </p:nvSpPr>
        <p:spPr>
          <a:xfrm>
            <a:off x="1088136" y="-762000"/>
            <a:ext cx="8077200" cy="586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3" name="TextBox 2"/>
          <p:cNvSpPr txBox="1"/>
          <p:nvPr/>
        </p:nvSpPr>
        <p:spPr>
          <a:xfrm>
            <a:off x="228600" y="1342823"/>
            <a:ext cx="8759952" cy="5016758"/>
          </a:xfrm>
          <a:prstGeom prst="rect">
            <a:avLst/>
          </a:prstGeom>
          <a:noFill/>
        </p:spPr>
        <p:txBody>
          <a:bodyPr wrap="square" rtlCol="0">
            <a:spAutoFit/>
          </a:bodyPr>
          <a:lstStyle/>
          <a:p>
            <a:r>
              <a:rPr lang="en-US" sz="3200" dirty="0">
                <a:solidFill>
                  <a:schemeClr val="bg1"/>
                </a:solidFill>
              </a:rPr>
              <a:t>Fundament Beliefs Conclusion</a:t>
            </a:r>
          </a:p>
          <a:p>
            <a:endParaRPr lang="en-US" sz="3200" dirty="0">
              <a:solidFill>
                <a:schemeClr val="bg1"/>
              </a:solidFill>
            </a:endParaRPr>
          </a:p>
          <a:p>
            <a:r>
              <a:rPr lang="en-US" sz="3200" dirty="0">
                <a:solidFill>
                  <a:schemeClr val="bg1"/>
                </a:solidFill>
              </a:rPr>
              <a:t>It is not enough to just read and study when it comes to the Bible—or to just try to follow many of its directives. We must be led to know, serve and</a:t>
            </a:r>
          </a:p>
          <a:p>
            <a:r>
              <a:rPr lang="en-US" sz="3200" dirty="0">
                <a:solidFill>
                  <a:schemeClr val="bg1"/>
                </a:solidFill>
              </a:rPr>
              <a:t>rely on the God revealed in its pages—the Father through His Son, Jesus Christ the Word.</a:t>
            </a:r>
          </a:p>
          <a:p>
            <a:endParaRPr lang="en-US" sz="3200" dirty="0">
              <a:solidFill>
                <a:schemeClr val="bg1"/>
              </a:solidFill>
            </a:endParaRPr>
          </a:p>
          <a:p>
            <a:pPr algn="ctr"/>
            <a:r>
              <a:rPr lang="en-US" sz="3200" dirty="0">
                <a:solidFill>
                  <a:schemeClr val="bg1"/>
                </a:solidFill>
              </a:rPr>
              <a:t>Thank You for listening and </a:t>
            </a:r>
          </a:p>
          <a:p>
            <a:pPr algn="ctr"/>
            <a:r>
              <a:rPr lang="en-US" sz="3200" dirty="0">
                <a:solidFill>
                  <a:schemeClr val="bg1"/>
                </a:solidFill>
              </a:rPr>
              <a:t>have a profitable Sabbath</a:t>
            </a:r>
          </a:p>
        </p:txBody>
      </p:sp>
    </p:spTree>
    <p:extLst>
      <p:ext uri="{BB962C8B-B14F-4D97-AF65-F5344CB8AC3E}">
        <p14:creationId xmlns:p14="http://schemas.microsoft.com/office/powerpoint/2010/main" val="345790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5</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685800" y="1143000"/>
            <a:ext cx="7772400" cy="4756150"/>
          </a:xfrm>
          <a:prstGeom prst="rect">
            <a:avLst/>
          </a:prstGeom>
        </p:spPr>
        <p:txBody>
          <a:bodyPr vert="horz" lIns="91440" tIns="45720" rIns="91440" bIns="45720" rtlCol="0" anchor="ctr">
            <a:noAutofit/>
          </a:bodyPr>
          <a:lstStyle/>
          <a:p>
            <a:pPr marR="0" lvl="0" defTabSz="914400" rtl="0" eaLnBrk="1" fontAlgn="auto" latinLnBrk="0" hangingPunct="1">
              <a:lnSpc>
                <a:spcPct val="100000"/>
              </a:lnSpc>
              <a:spcBef>
                <a:spcPct val="0"/>
              </a:spcBef>
              <a:spcAft>
                <a:spcPts val="0"/>
              </a:spcAft>
              <a:buClrTx/>
              <a:buSzTx/>
              <a:tabLst/>
              <a:defRPr/>
            </a:pPr>
            <a:r>
              <a:rPr lang="en-US" sz="4000" dirty="0">
                <a:solidFill>
                  <a:schemeClr val="bg1"/>
                </a:solidFill>
                <a:latin typeface="+mj-lt"/>
                <a:ea typeface="+mj-ea"/>
                <a:cs typeface="+mj-cs"/>
              </a:rPr>
              <a:t>Prophecy is the proof of God’s Word  </a:t>
            </a:r>
          </a:p>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4000" dirty="0">
                <a:solidFill>
                  <a:schemeClr val="bg1"/>
                </a:solidFill>
                <a:latin typeface="+mj-lt"/>
                <a:ea typeface="+mj-ea"/>
                <a:cs typeface="+mj-cs"/>
              </a:rPr>
              <a:t>Has been fulfilled (PAST)</a:t>
            </a:r>
          </a:p>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4000" dirty="0">
                <a:solidFill>
                  <a:schemeClr val="bg1"/>
                </a:solidFill>
                <a:latin typeface="+mj-lt"/>
                <a:ea typeface="+mj-ea"/>
                <a:cs typeface="+mj-cs"/>
              </a:rPr>
              <a:t>Has yet to be fulfilled (FUTURE)</a:t>
            </a:r>
          </a:p>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4000" dirty="0">
                <a:solidFill>
                  <a:schemeClr val="bg1"/>
                </a:solidFill>
                <a:latin typeface="+mj-lt"/>
                <a:ea typeface="+mj-ea"/>
                <a:cs typeface="+mj-cs"/>
              </a:rPr>
              <a:t>Future details and specifics set the Bible apart. </a:t>
            </a:r>
          </a:p>
          <a:p>
            <a:pPr marR="0" lvl="0" defTabSz="914400" rtl="0" eaLnBrk="1" fontAlgn="auto" latinLnBrk="0" hangingPunct="1">
              <a:lnSpc>
                <a:spcPct val="100000"/>
              </a:lnSpc>
              <a:spcBef>
                <a:spcPct val="0"/>
              </a:spcBef>
              <a:spcAft>
                <a:spcPts val="0"/>
              </a:spcAft>
              <a:buClrTx/>
              <a:buSzTx/>
              <a:tabLst/>
              <a:defRPr/>
            </a:pPr>
            <a:endParaRPr lang="en-US" sz="4000" dirty="0">
              <a:solidFill>
                <a:schemeClr val="bg1"/>
              </a:solidFill>
              <a:latin typeface="+mj-lt"/>
              <a:ea typeface="+mj-ea"/>
              <a:cs typeface="+mj-cs"/>
            </a:endParaRPr>
          </a:p>
        </p:txBody>
      </p:sp>
    </p:spTree>
    <p:extLst>
      <p:ext uri="{BB962C8B-B14F-4D97-AF65-F5344CB8AC3E}">
        <p14:creationId xmlns:p14="http://schemas.microsoft.com/office/powerpoint/2010/main" val="235766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6</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457200" y="1143000"/>
            <a:ext cx="8001000" cy="4756150"/>
          </a:xfrm>
          <a:prstGeom prst="rect">
            <a:avLst/>
          </a:prstGeom>
        </p:spPr>
        <p:txBody>
          <a:bodyPr vert="horz" lIns="91440" tIns="45720" rIns="91440" bIns="45720" rtlCol="0" anchor="ctr">
            <a:noAutofit/>
          </a:bodyPr>
          <a:lstStyle/>
          <a:p>
            <a:pPr marR="0" lvl="0" algn="ctr" defTabSz="914400" rtl="0" eaLnBrk="1" fontAlgn="auto" latinLnBrk="0" hangingPunct="1">
              <a:lnSpc>
                <a:spcPct val="100000"/>
              </a:lnSpc>
              <a:spcBef>
                <a:spcPct val="0"/>
              </a:spcBef>
              <a:spcAft>
                <a:spcPts val="0"/>
              </a:spcAft>
              <a:buClrTx/>
              <a:buSzTx/>
              <a:tabLst/>
              <a:defRPr/>
            </a:pPr>
            <a:r>
              <a:rPr lang="en-US" sz="4000" dirty="0">
                <a:solidFill>
                  <a:schemeClr val="bg1"/>
                </a:solidFill>
                <a:latin typeface="+mj-lt"/>
                <a:ea typeface="+mj-ea"/>
                <a:cs typeface="+mj-cs"/>
              </a:rPr>
              <a:t>Prophecy of Ancient </a:t>
            </a:r>
            <a:r>
              <a:rPr lang="en-US" sz="4000" dirty="0" err="1">
                <a:solidFill>
                  <a:schemeClr val="bg1"/>
                </a:solidFill>
                <a:latin typeface="+mj-lt"/>
                <a:ea typeface="+mj-ea"/>
                <a:cs typeface="+mj-cs"/>
              </a:rPr>
              <a:t>Tyre’s</a:t>
            </a:r>
            <a:r>
              <a:rPr lang="en-US" sz="4000" dirty="0">
                <a:solidFill>
                  <a:schemeClr val="bg1"/>
                </a:solidFill>
                <a:latin typeface="+mj-lt"/>
                <a:ea typeface="+mj-ea"/>
                <a:cs typeface="+mj-cs"/>
              </a:rPr>
              <a:t> Destruction</a:t>
            </a:r>
          </a:p>
          <a:p>
            <a:pPr marR="0" lvl="0" defTabSz="914400" rtl="0" eaLnBrk="1" fontAlgn="auto" latinLnBrk="0" hangingPunct="1">
              <a:lnSpc>
                <a:spcPct val="100000"/>
              </a:lnSpc>
              <a:spcBef>
                <a:spcPct val="0"/>
              </a:spcBef>
              <a:spcAft>
                <a:spcPts val="0"/>
              </a:spcAft>
              <a:buClrTx/>
              <a:buSzTx/>
              <a:tabLst/>
              <a:defRPr/>
            </a:pPr>
            <a:r>
              <a:rPr lang="en-US" sz="4000" dirty="0">
                <a:solidFill>
                  <a:schemeClr val="bg1"/>
                </a:solidFill>
                <a:latin typeface="+mj-lt"/>
                <a:ea typeface="+mj-ea"/>
                <a:cs typeface="+mj-cs"/>
              </a:rPr>
              <a:t>   </a:t>
            </a:r>
          </a:p>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4000" dirty="0">
                <a:solidFill>
                  <a:schemeClr val="bg1"/>
                </a:solidFill>
                <a:latin typeface="+mj-lt"/>
                <a:ea typeface="+mj-ea"/>
                <a:cs typeface="+mj-cs"/>
              </a:rPr>
              <a:t>City </a:t>
            </a:r>
            <a:r>
              <a:rPr lang="en-US" sz="4000" dirty="0" smtClean="0">
                <a:solidFill>
                  <a:schemeClr val="bg1"/>
                </a:solidFill>
                <a:latin typeface="+mj-lt"/>
                <a:ea typeface="+mj-ea"/>
                <a:cs typeface="+mj-cs"/>
              </a:rPr>
              <a:t>that </a:t>
            </a:r>
            <a:r>
              <a:rPr lang="en-US" sz="4000" dirty="0">
                <a:solidFill>
                  <a:schemeClr val="bg1"/>
                </a:solidFill>
                <a:latin typeface="+mj-lt"/>
                <a:ea typeface="+mj-ea"/>
                <a:cs typeface="+mj-cs"/>
              </a:rPr>
              <a:t>confounds the skeptics</a:t>
            </a:r>
          </a:p>
          <a:p>
            <a:pPr marL="571500" marR="0" lvl="0" indent="-571500"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4000" dirty="0">
                <a:solidFill>
                  <a:schemeClr val="bg1"/>
                </a:solidFill>
                <a:latin typeface="+mj-lt"/>
                <a:ea typeface="+mj-ea"/>
                <a:cs typeface="+mj-cs"/>
              </a:rPr>
              <a:t>Richest sea port in the ancient world</a:t>
            </a:r>
          </a:p>
          <a:p>
            <a:pPr marR="0" lvl="0" defTabSz="914400" rtl="0" eaLnBrk="1" fontAlgn="auto" latinLnBrk="0" hangingPunct="1">
              <a:lnSpc>
                <a:spcPct val="100000"/>
              </a:lnSpc>
              <a:spcBef>
                <a:spcPct val="0"/>
              </a:spcBef>
              <a:spcAft>
                <a:spcPts val="0"/>
              </a:spcAft>
              <a:buClrTx/>
              <a:buSzTx/>
              <a:tabLst/>
              <a:defRPr/>
            </a:pPr>
            <a:endParaRPr lang="en-US" sz="4000" dirty="0">
              <a:solidFill>
                <a:schemeClr val="bg1"/>
              </a:solidFill>
              <a:latin typeface="+mj-lt"/>
              <a:ea typeface="+mj-ea"/>
              <a:cs typeface="+mj-cs"/>
            </a:endParaRPr>
          </a:p>
          <a:p>
            <a:pPr marR="0" lvl="0" defTabSz="914400" rtl="0" eaLnBrk="1" fontAlgn="auto" latinLnBrk="0" hangingPunct="1">
              <a:lnSpc>
                <a:spcPct val="100000"/>
              </a:lnSpc>
              <a:spcBef>
                <a:spcPct val="0"/>
              </a:spcBef>
              <a:spcAft>
                <a:spcPts val="0"/>
              </a:spcAft>
              <a:buClrTx/>
              <a:buSzTx/>
              <a:tabLst/>
              <a:defRPr/>
            </a:pPr>
            <a:endParaRPr lang="en-US" sz="4000" dirty="0">
              <a:solidFill>
                <a:schemeClr val="bg1"/>
              </a:solidFill>
              <a:latin typeface="+mj-lt"/>
              <a:ea typeface="+mj-ea"/>
              <a:cs typeface="+mj-cs"/>
            </a:endParaRPr>
          </a:p>
        </p:txBody>
      </p:sp>
    </p:spTree>
    <p:extLst>
      <p:ext uri="{BB962C8B-B14F-4D97-AF65-F5344CB8AC3E}">
        <p14:creationId xmlns:p14="http://schemas.microsoft.com/office/powerpoint/2010/main" val="3863622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7</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381000" y="1203162"/>
            <a:ext cx="2438400" cy="990599"/>
          </a:xfrm>
          <a:prstGeom prst="rect">
            <a:avLst/>
          </a:prstGeom>
        </p:spPr>
        <p:txBody>
          <a:bodyPr vert="horz" lIns="91440" tIns="45720" rIns="91440" bIns="45720" rtlCol="0" anchor="ctr">
            <a:noAutofit/>
          </a:bodyPr>
          <a:lstStyle/>
          <a:p>
            <a:r>
              <a:rPr lang="en-US" sz="2800" dirty="0">
                <a:solidFill>
                  <a:schemeClr val="bg1"/>
                </a:solidFill>
              </a:rPr>
              <a:t>Amos 1:9-10 (NIV</a:t>
            </a:r>
            <a:r>
              <a:rPr lang="en-US" sz="2800" dirty="0" smtClean="0">
                <a:solidFill>
                  <a:schemeClr val="bg1"/>
                </a:solidFill>
              </a:rPr>
              <a:t>)</a:t>
            </a:r>
            <a:endParaRPr lang="en-US" sz="2800" dirty="0">
              <a:solidFill>
                <a:schemeClr val="bg1"/>
              </a:solidFill>
            </a:endParaRPr>
          </a:p>
        </p:txBody>
      </p:sp>
      <p:sp>
        <p:nvSpPr>
          <p:cNvPr id="7" name="Title 1"/>
          <p:cNvSpPr txBox="1">
            <a:spLocks/>
          </p:cNvSpPr>
          <p:nvPr/>
        </p:nvSpPr>
        <p:spPr>
          <a:xfrm>
            <a:off x="5486400" y="4768980"/>
            <a:ext cx="3458227" cy="685800"/>
          </a:xfrm>
          <a:prstGeom prst="rect">
            <a:avLst/>
          </a:prstGeom>
        </p:spPr>
        <p:txBody>
          <a:bodyPr vert="horz" lIns="91440" tIns="45720" rIns="91440" bIns="45720" rtlCol="0" anchor="ctr">
            <a:noAutofit/>
          </a:bodyPr>
          <a:lstStyle/>
          <a:p>
            <a:r>
              <a:rPr lang="en-US" sz="2800" dirty="0" smtClean="0">
                <a:solidFill>
                  <a:schemeClr val="bg1"/>
                </a:solidFill>
              </a:rPr>
              <a:t>Zechariah </a:t>
            </a:r>
            <a:r>
              <a:rPr lang="en-US" sz="2800" dirty="0">
                <a:solidFill>
                  <a:schemeClr val="bg1"/>
                </a:solidFill>
              </a:rPr>
              <a:t>9:3-4 (NIV</a:t>
            </a:r>
            <a:r>
              <a:rPr lang="en-US" sz="2800" dirty="0" smtClean="0">
                <a:solidFill>
                  <a:schemeClr val="bg1"/>
                </a:solidFill>
              </a:rPr>
              <a:t>)</a:t>
            </a:r>
            <a:endParaRPr lang="en-US" sz="2800" dirty="0">
              <a:solidFill>
                <a:schemeClr val="bg1"/>
              </a:solidFill>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030" y="932145"/>
            <a:ext cx="4687502" cy="3103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rge silver m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89288"/>
            <a:ext cx="4914006" cy="273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21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8</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304800" y="1143000"/>
            <a:ext cx="4114800" cy="1367784"/>
          </a:xfrm>
          <a:prstGeom prst="rect">
            <a:avLst/>
          </a:prstGeom>
        </p:spPr>
        <p:txBody>
          <a:bodyPr vert="horz" lIns="91440" tIns="45720" rIns="91440" bIns="45720" rtlCol="0" anchor="ctr">
            <a:noAutofit/>
          </a:bodyPr>
          <a:lstStyle/>
          <a:p>
            <a:r>
              <a:rPr lang="en-US" sz="2800" dirty="0">
                <a:solidFill>
                  <a:schemeClr val="bg1"/>
                </a:solidFill>
              </a:rPr>
              <a:t>Ezekiel </a:t>
            </a:r>
            <a:r>
              <a:rPr lang="en-US" sz="2800" dirty="0" smtClean="0">
                <a:solidFill>
                  <a:schemeClr val="bg1"/>
                </a:solidFill>
              </a:rPr>
              <a:t>26:1-4 </a:t>
            </a:r>
            <a:r>
              <a:rPr lang="en-US" sz="2800" dirty="0">
                <a:solidFill>
                  <a:schemeClr val="bg1"/>
                </a:solidFill>
              </a:rPr>
              <a:t>(NIV)</a:t>
            </a:r>
          </a:p>
          <a:p>
            <a:r>
              <a:rPr lang="en-US" sz="2800" dirty="0">
                <a:solidFill>
                  <a:schemeClr val="bg1"/>
                </a:solidFill>
              </a:rPr>
              <a:t>A Prophecy Against </a:t>
            </a:r>
            <a:r>
              <a:rPr lang="en-US" sz="2800" dirty="0" err="1">
                <a:solidFill>
                  <a:schemeClr val="bg1"/>
                </a:solidFill>
              </a:rPr>
              <a:t>Tyre</a:t>
            </a:r>
            <a:endParaRPr lang="en-US" sz="2800" dirty="0">
              <a:solidFill>
                <a:schemeClr val="bg1"/>
              </a:solidFill>
            </a:endParaRPr>
          </a:p>
          <a:p>
            <a:pPr marR="0" lvl="0" defTabSz="914400" rtl="0" eaLnBrk="1" fontAlgn="auto" latinLnBrk="0" hangingPunct="1">
              <a:lnSpc>
                <a:spcPct val="100000"/>
              </a:lnSpc>
              <a:spcBef>
                <a:spcPct val="0"/>
              </a:spcBef>
              <a:spcAft>
                <a:spcPts val="0"/>
              </a:spcAft>
              <a:buClrTx/>
              <a:buSzTx/>
              <a:tabLst/>
              <a:defRPr/>
            </a:pPr>
            <a:endParaRPr lang="en-US" sz="2800" dirty="0">
              <a:solidFill>
                <a:schemeClr val="bg1"/>
              </a:solidFill>
              <a:latin typeface="+mj-lt"/>
              <a:ea typeface="+mj-ea"/>
              <a:cs typeface="+mj-cs"/>
            </a:endParaRPr>
          </a:p>
        </p:txBody>
      </p:sp>
      <p:pic>
        <p:nvPicPr>
          <p:cNvPr id="2050" name="Picture 2" descr="Image result for Large ancient city gates f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082" y="2301081"/>
            <a:ext cx="5407025" cy="405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915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60675"/>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Proving the Bible is Word of God?</a:t>
            </a:r>
          </a:p>
        </p:txBody>
      </p:sp>
      <p:sp>
        <p:nvSpPr>
          <p:cNvPr id="5" name="Slide Number Placeholder 4"/>
          <p:cNvSpPr>
            <a:spLocks noGrp="1"/>
          </p:cNvSpPr>
          <p:nvPr>
            <p:ph type="sldNum" sz="quarter" idx="12"/>
          </p:nvPr>
        </p:nvSpPr>
        <p:spPr/>
        <p:txBody>
          <a:bodyPr/>
          <a:lstStyle/>
          <a:p>
            <a:fld id="{B39BAC97-2754-4421-8DA7-344EBE95BE61}" type="slidenum">
              <a:rPr lang="en-US" smtClean="0"/>
              <a:pPr/>
              <a:t>9</a:t>
            </a:fld>
            <a:endParaRPr lang="en-US"/>
          </a:p>
        </p:txBody>
      </p:sp>
      <p:sp>
        <p:nvSpPr>
          <p:cNvPr id="21" name="Title 1"/>
          <p:cNvSpPr txBox="1">
            <a:spLocks/>
          </p:cNvSpPr>
          <p:nvPr/>
        </p:nvSpPr>
        <p:spPr>
          <a:xfrm>
            <a:off x="762000" y="1371600"/>
            <a:ext cx="7772400" cy="6537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dirty="0">
              <a:solidFill>
                <a:schemeClr val="bg1"/>
              </a:solidFill>
              <a:latin typeface="+mj-lt"/>
              <a:ea typeface="+mj-ea"/>
              <a:cs typeface="+mj-cs"/>
            </a:endParaRPr>
          </a:p>
        </p:txBody>
      </p:sp>
      <p:sp>
        <p:nvSpPr>
          <p:cNvPr id="22" name="Title 1"/>
          <p:cNvSpPr txBox="1">
            <a:spLocks/>
          </p:cNvSpPr>
          <p:nvPr/>
        </p:nvSpPr>
        <p:spPr>
          <a:xfrm>
            <a:off x="304800" y="914401"/>
            <a:ext cx="4495800" cy="914399"/>
          </a:xfrm>
          <a:prstGeom prst="rect">
            <a:avLst/>
          </a:prstGeom>
        </p:spPr>
        <p:txBody>
          <a:bodyPr vert="horz" lIns="91440" tIns="45720" rIns="91440" bIns="45720" rtlCol="0" anchor="ctr">
            <a:noAutofit/>
          </a:bodyPr>
          <a:lstStyle/>
          <a:p>
            <a:r>
              <a:rPr lang="en-US" sz="2800" dirty="0">
                <a:solidFill>
                  <a:schemeClr val="bg1"/>
                </a:solidFill>
              </a:rPr>
              <a:t>Ezekiel 26:5-8 (NIV</a:t>
            </a:r>
            <a:r>
              <a:rPr lang="en-US" sz="2800" dirty="0" smtClean="0">
                <a:solidFill>
                  <a:schemeClr val="bg1"/>
                </a:solidFill>
              </a:rPr>
              <a:t>)</a:t>
            </a:r>
          </a:p>
          <a:p>
            <a:r>
              <a:rPr lang="en-US" sz="2800" dirty="0">
                <a:solidFill>
                  <a:schemeClr val="bg1"/>
                </a:solidFill>
              </a:rPr>
              <a:t>A Prophecy Against </a:t>
            </a:r>
            <a:r>
              <a:rPr lang="en-US" sz="2800" dirty="0" err="1" smtClean="0">
                <a:solidFill>
                  <a:schemeClr val="bg1"/>
                </a:solidFill>
              </a:rPr>
              <a:t>Tyre</a:t>
            </a:r>
            <a:r>
              <a:rPr lang="en-US" sz="2800" dirty="0"/>
              <a:t> </a:t>
            </a:r>
            <a:endParaRPr lang="en-US" sz="2800" dirty="0">
              <a:solidFill>
                <a:schemeClr val="bg1"/>
              </a:solidFill>
              <a:latin typeface="+mj-lt"/>
              <a:ea typeface="+mj-ea"/>
              <a:cs typeface="+mj-cs"/>
            </a:endParaRPr>
          </a:p>
        </p:txBody>
      </p:sp>
      <p:pic>
        <p:nvPicPr>
          <p:cNvPr id="3074" name="Picture 2" descr="Image result for chariots of babyl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03426"/>
            <a:ext cx="6904973" cy="48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318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TotalTime>
  <Words>2790</Words>
  <Application>Microsoft Office PowerPoint</Application>
  <PresentationFormat>On-screen Show (4:3)</PresentationFormat>
  <Paragraphs>509</Paragraphs>
  <Slides>45</Slides>
  <Notes>45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Office Theme</vt:lpstr>
      <vt:lpstr>The Word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Proving the Bible is Word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Prophecies that prove the  Bible is Word of God?</vt:lpstr>
      <vt:lpstr>How was the Bible canonized?</vt:lpstr>
      <vt:lpstr>The Accuracy of Scripture</vt:lpstr>
      <vt:lpstr>The Accuracy of Scripture</vt:lpstr>
      <vt:lpstr>Extra and Lost</vt:lpstr>
      <vt:lpstr>Extra and Lost</vt:lpstr>
      <vt:lpstr>Word of God</vt:lpstr>
      <vt:lpstr>Word of God</vt:lpstr>
      <vt:lpstr>Word of God</vt:lpstr>
      <vt:lpstr>Word of God</vt:lpstr>
      <vt:lpstr>Word of God</vt:lpstr>
      <vt:lpstr>Word of God</vt:lpstr>
      <vt:lpstr>Word of God</vt:lpstr>
      <vt:lpstr>Word of God</vt:lpstr>
      <vt:lpstr>Word of God</vt:lpstr>
      <vt:lpstr>Word of God</vt:lpstr>
      <vt:lpstr>Word of God</vt:lpstr>
      <vt:lpstr>Translation Issues</vt:lpstr>
      <vt:lpstr>Word of God</vt:lpstr>
      <vt:lpstr>Word of God</vt:lpstr>
      <vt:lpstr>Word of God</vt:lpstr>
      <vt:lpstr>Word of God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Jim</dc:creator>
  <cp:lastModifiedBy>James Chance</cp:lastModifiedBy>
  <cp:revision>202</cp:revision>
  <cp:lastPrinted>2016-07-30T19:20:05Z</cp:lastPrinted>
  <dcterms:created xsi:type="dcterms:W3CDTF">2014-02-14T23:59:38Z</dcterms:created>
  <dcterms:modified xsi:type="dcterms:W3CDTF">2018-10-06T19:43:15Z</dcterms:modified>
</cp:coreProperties>
</file>