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8" r:id="rId4"/>
    <p:sldId id="257" r:id="rId5"/>
    <p:sldId id="275" r:id="rId6"/>
    <p:sldId id="276" r:id="rId7"/>
    <p:sldId id="278" r:id="rId8"/>
    <p:sldId id="259" r:id="rId9"/>
    <p:sldId id="260" r:id="rId10"/>
    <p:sldId id="261" r:id="rId11"/>
    <p:sldId id="262" r:id="rId12"/>
    <p:sldId id="266" r:id="rId13"/>
    <p:sldId id="267" r:id="rId14"/>
    <p:sldId id="265" r:id="rId15"/>
    <p:sldId id="268" r:id="rId16"/>
    <p:sldId id="269" r:id="rId17"/>
    <p:sldId id="270" r:id="rId18"/>
    <p:sldId id="272" r:id="rId19"/>
    <p:sldId id="263" r:id="rId20"/>
    <p:sldId id="271" r:id="rId21"/>
    <p:sldId id="264" r:id="rId22"/>
    <p:sldId id="273" r:id="rId23"/>
    <p:sldId id="2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57" d="100"/>
          <a:sy n="57"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E25FE7-FA32-495F-81C1-C1BF377F19F6}"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3115974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25FE7-FA32-495F-81C1-C1BF377F19F6}"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2934063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25FE7-FA32-495F-81C1-C1BF377F19F6}"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2736679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25FE7-FA32-495F-81C1-C1BF377F19F6}"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226232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E25FE7-FA32-495F-81C1-C1BF377F19F6}"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2637813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E25FE7-FA32-495F-81C1-C1BF377F19F6}"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302685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E25FE7-FA32-495F-81C1-C1BF377F19F6}" type="datetimeFigureOut">
              <a:rPr lang="en-US" smtClean="0"/>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3632126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E25FE7-FA32-495F-81C1-C1BF377F19F6}" type="datetimeFigureOut">
              <a:rPr lang="en-US" smtClean="0"/>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957722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25FE7-FA32-495F-81C1-C1BF377F19F6}" type="datetimeFigureOut">
              <a:rPr lang="en-US" smtClean="0"/>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3956028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E25FE7-FA32-495F-81C1-C1BF377F19F6}"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901703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E25FE7-FA32-495F-81C1-C1BF377F19F6}"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D9B14-6371-41CF-AFA1-D7912B594024}" type="slidenum">
              <a:rPr lang="en-US" smtClean="0"/>
              <a:t>‹#›</a:t>
            </a:fld>
            <a:endParaRPr lang="en-US"/>
          </a:p>
        </p:txBody>
      </p:sp>
    </p:spTree>
    <p:extLst>
      <p:ext uri="{BB962C8B-B14F-4D97-AF65-F5344CB8AC3E}">
        <p14:creationId xmlns:p14="http://schemas.microsoft.com/office/powerpoint/2010/main" val="877935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25FE7-FA32-495F-81C1-C1BF377F19F6}" type="datetimeFigureOut">
              <a:rPr lang="en-US" smtClean="0"/>
              <a:t>2/22/2019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AD9B14-6371-41CF-AFA1-D7912B594024}" type="slidenum">
              <a:rPr lang="en-US" smtClean="0"/>
              <a:t>‹#›</a:t>
            </a:fld>
            <a:endParaRPr lang="en-US"/>
          </a:p>
        </p:txBody>
      </p:sp>
    </p:spTree>
    <p:extLst>
      <p:ext uri="{BB962C8B-B14F-4D97-AF65-F5344CB8AC3E}">
        <p14:creationId xmlns:p14="http://schemas.microsoft.com/office/powerpoint/2010/main" val="2077861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YHVH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87282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is easy to spot the YHVH references:</a:t>
            </a:r>
            <a:endParaRPr lang="en-US" dirty="0"/>
          </a:p>
        </p:txBody>
      </p:sp>
      <p:sp>
        <p:nvSpPr>
          <p:cNvPr id="3" name="Content Placeholder 2"/>
          <p:cNvSpPr>
            <a:spLocks noGrp="1"/>
          </p:cNvSpPr>
          <p:nvPr>
            <p:ph idx="1"/>
          </p:nvPr>
        </p:nvSpPr>
        <p:spPr/>
        <p:txBody>
          <a:bodyPr>
            <a:normAutofit/>
          </a:bodyPr>
          <a:lstStyle/>
          <a:p>
            <a:r>
              <a:rPr lang="en-US" sz="4000" dirty="0" smtClean="0"/>
              <a:t>If “LORD” is capitalized, the Hebrew is YHVH.</a:t>
            </a:r>
          </a:p>
          <a:p>
            <a:endParaRPr lang="en-US" sz="4000" dirty="0"/>
          </a:p>
          <a:p>
            <a:r>
              <a:rPr lang="en-US" sz="4000" dirty="0" smtClean="0"/>
              <a:t>See Exod. 4:22</a:t>
            </a:r>
            <a:endParaRPr lang="en-US" sz="4000" dirty="0"/>
          </a:p>
        </p:txBody>
      </p:sp>
    </p:spTree>
    <p:extLst>
      <p:ext uri="{BB962C8B-B14F-4D97-AF65-F5344CB8AC3E}">
        <p14:creationId xmlns:p14="http://schemas.microsoft.com/office/powerpoint/2010/main" val="3673954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u="sng" dirty="0"/>
              <a:t>E</a:t>
            </a:r>
            <a:r>
              <a:rPr lang="en-US" sz="4000" u="sng" dirty="0" smtClean="0"/>
              <a:t>xo_4:22</a:t>
            </a:r>
            <a:r>
              <a:rPr lang="en-US" sz="4000" u="sng" dirty="0"/>
              <a:t>  And thou shalt say</a:t>
            </a:r>
            <a:r>
              <a:rPr lang="en-US" sz="4000" u="sng" baseline="30000" dirty="0"/>
              <a:t>H559</a:t>
            </a:r>
            <a:r>
              <a:rPr lang="en-US" sz="4000" u="sng" dirty="0"/>
              <a:t> unto</a:t>
            </a:r>
            <a:r>
              <a:rPr lang="en-US" sz="4000" u="sng" baseline="30000" dirty="0"/>
              <a:t>H413</a:t>
            </a:r>
            <a:r>
              <a:rPr lang="en-US" sz="4000" u="sng" dirty="0"/>
              <a:t> Pharaoh,</a:t>
            </a:r>
            <a:r>
              <a:rPr lang="en-US" sz="4000" u="sng" baseline="30000" dirty="0"/>
              <a:t>H6547</a:t>
            </a:r>
            <a:r>
              <a:rPr lang="en-US" sz="4000" u="sng" dirty="0"/>
              <a:t> Thus</a:t>
            </a:r>
            <a:r>
              <a:rPr lang="en-US" sz="4000" u="sng" baseline="30000" dirty="0"/>
              <a:t>H3541</a:t>
            </a:r>
            <a:r>
              <a:rPr lang="en-US" sz="4000" u="sng" dirty="0"/>
              <a:t> saith</a:t>
            </a:r>
            <a:r>
              <a:rPr lang="en-US" sz="4000" u="sng" baseline="30000" dirty="0"/>
              <a:t>H559</a:t>
            </a:r>
            <a:r>
              <a:rPr lang="en-US" sz="4000" u="sng" dirty="0"/>
              <a:t> the LORD,</a:t>
            </a:r>
            <a:r>
              <a:rPr lang="en-US" sz="4000" u="sng" baseline="30000" dirty="0"/>
              <a:t>H3068</a:t>
            </a:r>
            <a:r>
              <a:rPr lang="en-US" sz="4000" u="sng" dirty="0"/>
              <a:t> </a:t>
            </a:r>
            <a:r>
              <a:rPr lang="en-US" sz="4000" u="sng" dirty="0" smtClean="0"/>
              <a:t>(YHVH) Israel</a:t>
            </a:r>
            <a:r>
              <a:rPr lang="en-US" sz="4000" u="sng" baseline="30000" dirty="0" smtClean="0"/>
              <a:t>H3478</a:t>
            </a:r>
            <a:r>
              <a:rPr lang="en-US" sz="4000" u="sng" dirty="0" smtClean="0"/>
              <a:t> </a:t>
            </a:r>
            <a:r>
              <a:rPr lang="en-US" sz="4000" i="1" u="sng" dirty="0"/>
              <a:t>is</a:t>
            </a:r>
            <a:r>
              <a:rPr lang="en-US" sz="4000" u="sng" dirty="0"/>
              <a:t> my son,</a:t>
            </a:r>
            <a:r>
              <a:rPr lang="en-US" sz="4000" u="sng" baseline="30000" dirty="0"/>
              <a:t>H1121</a:t>
            </a:r>
            <a:r>
              <a:rPr lang="en-US" sz="4000" u="sng" dirty="0"/>
              <a:t> </a:t>
            </a:r>
            <a:r>
              <a:rPr lang="en-US" sz="4000" i="1" u="sng" dirty="0"/>
              <a:t>even</a:t>
            </a:r>
            <a:r>
              <a:rPr lang="en-US" sz="4000" u="sng" dirty="0"/>
              <a:t> my firstborn:</a:t>
            </a:r>
            <a:r>
              <a:rPr lang="en-US" sz="4000" u="sng" baseline="30000" dirty="0"/>
              <a:t>H1060</a:t>
            </a:r>
          </a:p>
        </p:txBody>
      </p:sp>
    </p:spTree>
    <p:extLst>
      <p:ext uri="{BB962C8B-B14F-4D97-AF65-F5344CB8AC3E}">
        <p14:creationId xmlns:p14="http://schemas.microsoft.com/office/powerpoint/2010/main" val="731805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VARIANT READING OF YAHVEH IS . . .</a:t>
            </a:r>
            <a:endParaRPr lang="en-US" dirty="0"/>
          </a:p>
        </p:txBody>
      </p:sp>
      <p:sp>
        <p:nvSpPr>
          <p:cNvPr id="3" name="Content Placeholder 2"/>
          <p:cNvSpPr>
            <a:spLocks noGrp="1"/>
          </p:cNvSpPr>
          <p:nvPr>
            <p:ph idx="1"/>
          </p:nvPr>
        </p:nvSpPr>
        <p:spPr/>
        <p:txBody>
          <a:bodyPr/>
          <a:lstStyle/>
          <a:p>
            <a:r>
              <a:rPr lang="en-US" dirty="0" smtClean="0"/>
              <a:t>. . . Strong’s H3069 </a:t>
            </a:r>
            <a:r>
              <a:rPr lang="en-US" i="1" dirty="0" err="1"/>
              <a:t>yeh</a:t>
            </a:r>
            <a:r>
              <a:rPr lang="en-US" i="1" dirty="0"/>
              <a:t>-ho-</a:t>
            </a:r>
            <a:r>
              <a:rPr lang="en-US" i="1" dirty="0" err="1"/>
              <a:t>vee</a:t>
            </a:r>
            <a:r>
              <a:rPr lang="en-US" i="1" dirty="0"/>
              <a:t>'</a:t>
            </a:r>
          </a:p>
          <a:p>
            <a:endParaRPr lang="en-US" dirty="0" smtClean="0"/>
          </a:p>
          <a:p>
            <a:r>
              <a:rPr lang="en-US" dirty="0" smtClean="0"/>
              <a:t>And this Great name, </a:t>
            </a:r>
            <a:r>
              <a:rPr lang="en-US" i="1" dirty="0" smtClean="0"/>
              <a:t>VERY </a:t>
            </a:r>
            <a:r>
              <a:rPr lang="en-US" dirty="0" smtClean="0"/>
              <a:t>similar to YAHVEH occurs 302 times in the OT</a:t>
            </a:r>
          </a:p>
          <a:p>
            <a:r>
              <a:rPr lang="en-US" dirty="0" smtClean="0"/>
              <a:t>It is also often (always?) translated as GOD as in:</a:t>
            </a:r>
            <a:endParaRPr lang="en-US" dirty="0"/>
          </a:p>
        </p:txBody>
      </p:sp>
    </p:spTree>
    <p:extLst>
      <p:ext uri="{BB962C8B-B14F-4D97-AF65-F5344CB8AC3E}">
        <p14:creationId xmlns:p14="http://schemas.microsoft.com/office/powerpoint/2010/main" val="2677895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u="sng" dirty="0"/>
              <a:t>Gen_15:8  And he said,</a:t>
            </a:r>
            <a:r>
              <a:rPr lang="en-US" u="sng" baseline="30000" dirty="0"/>
              <a:t>H559</a:t>
            </a:r>
            <a:r>
              <a:rPr lang="en-US" u="sng" dirty="0"/>
              <a:t> Lord</a:t>
            </a:r>
            <a:r>
              <a:rPr lang="en-US" u="sng" baseline="30000" dirty="0"/>
              <a:t>H136</a:t>
            </a:r>
            <a:r>
              <a:rPr lang="en-US" u="sng" dirty="0"/>
              <a:t> GOD,</a:t>
            </a:r>
            <a:r>
              <a:rPr lang="en-US" u="sng" baseline="30000" dirty="0"/>
              <a:t>H3069</a:t>
            </a:r>
            <a:r>
              <a:rPr lang="en-US" u="sng" dirty="0"/>
              <a:t> whereby</a:t>
            </a:r>
            <a:r>
              <a:rPr lang="en-US" u="sng" baseline="30000" dirty="0"/>
              <a:t>H4100</a:t>
            </a:r>
            <a:r>
              <a:rPr lang="en-US" u="sng" dirty="0"/>
              <a:t> shall I know</a:t>
            </a:r>
            <a:r>
              <a:rPr lang="en-US" u="sng" baseline="30000" dirty="0"/>
              <a:t>H3045</a:t>
            </a:r>
            <a:r>
              <a:rPr lang="en-US" u="sng" dirty="0"/>
              <a:t> that</a:t>
            </a:r>
            <a:r>
              <a:rPr lang="en-US" u="sng" baseline="30000" dirty="0"/>
              <a:t>H3588</a:t>
            </a:r>
            <a:r>
              <a:rPr lang="en-US" u="sng" dirty="0"/>
              <a:t> I shall inherit</a:t>
            </a:r>
            <a:r>
              <a:rPr lang="en-US" u="sng" baseline="30000" dirty="0"/>
              <a:t>H3423</a:t>
            </a:r>
            <a:r>
              <a:rPr lang="en-US" u="sng" dirty="0"/>
              <a:t> it</a:t>
            </a:r>
            <a:r>
              <a:rPr lang="en-US" u="sng" dirty="0" smtClean="0"/>
              <a:t>?</a:t>
            </a:r>
          </a:p>
          <a:p>
            <a:endParaRPr lang="en-US" u="sng" dirty="0"/>
          </a:p>
          <a:p>
            <a:r>
              <a:rPr lang="en-US" u="sng" dirty="0" smtClean="0"/>
              <a:t>H3069 = </a:t>
            </a:r>
            <a:r>
              <a:rPr lang="en-US" i="1" dirty="0" err="1"/>
              <a:t>yeh</a:t>
            </a:r>
            <a:r>
              <a:rPr lang="en-US" i="1" dirty="0"/>
              <a:t>-ho-</a:t>
            </a:r>
            <a:r>
              <a:rPr lang="en-US" i="1" dirty="0" err="1"/>
              <a:t>vee</a:t>
            </a:r>
            <a:r>
              <a:rPr lang="en-US" i="1" dirty="0"/>
              <a:t>'</a:t>
            </a:r>
          </a:p>
          <a:p>
            <a:endParaRPr lang="en-US" u="sng" dirty="0"/>
          </a:p>
          <a:p>
            <a:endParaRPr lang="en-US" dirty="0"/>
          </a:p>
        </p:txBody>
      </p:sp>
    </p:spTree>
    <p:extLst>
      <p:ext uri="{BB962C8B-B14F-4D97-AF65-F5344CB8AC3E}">
        <p14:creationId xmlns:p14="http://schemas.microsoft.com/office/powerpoint/2010/main" val="432649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ANOTHER VARIANT READING OF YAHVEH IS:</a:t>
            </a:r>
            <a:endParaRPr lang="en-US" b="1" dirty="0"/>
          </a:p>
        </p:txBody>
      </p:sp>
      <p:sp>
        <p:nvSpPr>
          <p:cNvPr id="3" name="Content Placeholder 2"/>
          <p:cNvSpPr>
            <a:spLocks noGrp="1"/>
          </p:cNvSpPr>
          <p:nvPr>
            <p:ph idx="1"/>
          </p:nvPr>
        </p:nvSpPr>
        <p:spPr/>
        <p:txBody>
          <a:bodyPr/>
          <a:lstStyle/>
          <a:p>
            <a:r>
              <a:rPr lang="en-US" dirty="0" smtClean="0"/>
              <a:t>YAH, or JAH,  Strong’s H3050</a:t>
            </a:r>
            <a:r>
              <a:rPr lang="en-US" dirty="0"/>
              <a:t>	</a:t>
            </a:r>
            <a:endParaRPr lang="en-US" dirty="0" smtClean="0"/>
          </a:p>
          <a:p>
            <a:endParaRPr lang="en-US" dirty="0"/>
          </a:p>
          <a:p>
            <a:r>
              <a:rPr lang="en-US" dirty="0" smtClean="0"/>
              <a:t>This form is an alternate of YAHVEH, occurs 49 times in OT, meaning is the same as YAHVEH, Eternal self-inherent existence.</a:t>
            </a:r>
            <a:endParaRPr lang="en-US" dirty="0"/>
          </a:p>
        </p:txBody>
      </p:sp>
    </p:spTree>
    <p:extLst>
      <p:ext uri="{BB962C8B-B14F-4D97-AF65-F5344CB8AC3E}">
        <p14:creationId xmlns:p14="http://schemas.microsoft.com/office/powerpoint/2010/main" val="954583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Yah is combined with another Hebrew word to form perhaps the most IMPORTANT word for humanity:</a:t>
            </a:r>
          </a:p>
          <a:p>
            <a:endParaRPr lang="en-US" dirty="0" smtClean="0"/>
          </a:p>
          <a:p>
            <a:r>
              <a:rPr lang="en-US" sz="4400" b="1" dirty="0" smtClean="0"/>
              <a:t>HALLELUJAH</a:t>
            </a:r>
          </a:p>
          <a:p>
            <a:endParaRPr lang="en-US" sz="4400" dirty="0"/>
          </a:p>
          <a:p>
            <a:r>
              <a:rPr lang="en-US" dirty="0" smtClean="0"/>
              <a:t>Hallel means to praise . . . </a:t>
            </a:r>
            <a:endParaRPr lang="en-US" dirty="0"/>
          </a:p>
          <a:p>
            <a:endParaRPr lang="en-US" dirty="0"/>
          </a:p>
        </p:txBody>
      </p:sp>
    </p:spTree>
    <p:extLst>
      <p:ext uri="{BB962C8B-B14F-4D97-AF65-F5344CB8AC3E}">
        <p14:creationId xmlns:p14="http://schemas.microsoft.com/office/powerpoint/2010/main" val="3163654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smtClean="0"/>
              <a:t>Thus, Hallelujah means: Praise Yah (</a:t>
            </a:r>
            <a:r>
              <a:rPr lang="en-US" sz="3200" dirty="0" err="1" smtClean="0"/>
              <a:t>Yahveh</a:t>
            </a:r>
            <a:r>
              <a:rPr lang="en-US" sz="3200" dirty="0" smtClean="0"/>
              <a:t>)!</a:t>
            </a:r>
          </a:p>
          <a:p>
            <a:endParaRPr lang="en-US" sz="3200" dirty="0"/>
          </a:p>
          <a:p>
            <a:r>
              <a:rPr lang="en-US" dirty="0" smtClean="0"/>
              <a:t>Sadly, this word has been used in bad jokes, has been repeated in vain,  yet the purpose of humanity is to spend eternity in the </a:t>
            </a:r>
          </a:p>
          <a:p>
            <a:endParaRPr lang="en-US" dirty="0"/>
          </a:p>
          <a:p>
            <a:r>
              <a:rPr lang="en-US" sz="3600" dirty="0" smtClean="0"/>
              <a:t>Praise of God!</a:t>
            </a:r>
            <a:r>
              <a:rPr lang="en-US" dirty="0" smtClean="0"/>
              <a:t> </a:t>
            </a:r>
            <a:endParaRPr lang="en-US" dirty="0"/>
          </a:p>
        </p:txBody>
      </p:sp>
    </p:spTree>
    <p:extLst>
      <p:ext uri="{BB962C8B-B14F-4D97-AF65-F5344CB8AC3E}">
        <p14:creationId xmlns:p14="http://schemas.microsoft.com/office/powerpoint/2010/main" val="3311232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a:t>
            </a:r>
            <a:endParaRPr lang="en-US" dirty="0"/>
          </a:p>
        </p:txBody>
      </p:sp>
      <p:sp>
        <p:nvSpPr>
          <p:cNvPr id="3" name="Content Placeholder 2"/>
          <p:cNvSpPr>
            <a:spLocks noGrp="1"/>
          </p:cNvSpPr>
          <p:nvPr>
            <p:ph idx="1"/>
          </p:nvPr>
        </p:nvSpPr>
        <p:spPr/>
        <p:txBody>
          <a:bodyPr/>
          <a:lstStyle/>
          <a:p>
            <a:pPr marL="0" indent="0">
              <a:buNone/>
            </a:pPr>
            <a:r>
              <a:rPr lang="en-US" dirty="0" smtClean="0"/>
              <a:t>Psa. 111: 1</a:t>
            </a:r>
          </a:p>
          <a:p>
            <a:endParaRPr lang="en-US" dirty="0"/>
          </a:p>
          <a:p>
            <a:pPr marL="0" indent="0">
              <a:buNone/>
            </a:pPr>
            <a:r>
              <a:rPr lang="en-US" dirty="0" smtClean="0"/>
              <a:t>Psa. 112: 1</a:t>
            </a:r>
          </a:p>
          <a:p>
            <a:pPr marL="0" indent="0">
              <a:buNone/>
            </a:pPr>
            <a:endParaRPr lang="en-US" dirty="0"/>
          </a:p>
          <a:p>
            <a:pPr marL="0" indent="0">
              <a:buNone/>
            </a:pPr>
            <a:r>
              <a:rPr lang="en-US" dirty="0" smtClean="0"/>
              <a:t>Psa. 113: 1</a:t>
            </a:r>
          </a:p>
          <a:p>
            <a:pPr marL="0" indent="0">
              <a:buNone/>
            </a:pPr>
            <a:endParaRPr lang="en-US" dirty="0"/>
          </a:p>
          <a:p>
            <a:pPr marL="0" indent="0">
              <a:buNone/>
            </a:pPr>
            <a:r>
              <a:rPr lang="en-US" dirty="0" smtClean="0"/>
              <a:t>Marginal note has:  “Hallelujah!”  One of the most important of all words!</a:t>
            </a:r>
            <a:endParaRPr lang="en-US" dirty="0"/>
          </a:p>
        </p:txBody>
      </p:sp>
    </p:spTree>
    <p:extLst>
      <p:ext uri="{BB962C8B-B14F-4D97-AF65-F5344CB8AC3E}">
        <p14:creationId xmlns:p14="http://schemas.microsoft.com/office/powerpoint/2010/main" val="3736019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Psa. 145: 1-2</a:t>
            </a:r>
            <a:endParaRPr lang="en-US" b="1" dirty="0"/>
          </a:p>
        </p:txBody>
      </p:sp>
      <p:sp>
        <p:nvSpPr>
          <p:cNvPr id="3" name="Content Placeholder 2"/>
          <p:cNvSpPr>
            <a:spLocks noGrp="1"/>
          </p:cNvSpPr>
          <p:nvPr>
            <p:ph idx="1"/>
          </p:nvPr>
        </p:nvSpPr>
        <p:spPr/>
        <p:txBody>
          <a:bodyPr>
            <a:normAutofit/>
          </a:bodyPr>
          <a:lstStyle/>
          <a:p>
            <a:pPr marL="0" indent="0">
              <a:buNone/>
            </a:pPr>
            <a:r>
              <a:rPr lang="en-US" sz="4000" dirty="0"/>
              <a:t>I will </a:t>
            </a:r>
            <a:r>
              <a:rPr lang="en-US" sz="4000" dirty="0" smtClean="0"/>
              <a:t>extol </a:t>
            </a:r>
            <a:r>
              <a:rPr lang="en-US" sz="4000" dirty="0"/>
              <a:t>You, my God, O King;</a:t>
            </a:r>
            <a:br>
              <a:rPr lang="en-US" sz="4000" dirty="0"/>
            </a:br>
            <a:r>
              <a:rPr lang="en-US" sz="4000" dirty="0"/>
              <a:t>And I will bless Your name forever and ever.</a:t>
            </a:r>
            <a:br>
              <a:rPr lang="en-US" sz="4000" dirty="0"/>
            </a:br>
            <a:r>
              <a:rPr lang="en-US" sz="4000" b="1" baseline="30000" dirty="0"/>
              <a:t>2 </a:t>
            </a:r>
            <a:r>
              <a:rPr lang="en-US" sz="4000" dirty="0"/>
              <a:t>Every day I will bless You,</a:t>
            </a:r>
            <a:br>
              <a:rPr lang="en-US" sz="4000" dirty="0"/>
            </a:br>
            <a:r>
              <a:rPr lang="en-US" sz="4000" dirty="0"/>
              <a:t>And I will </a:t>
            </a:r>
            <a:r>
              <a:rPr lang="en-US" sz="4000" b="1" dirty="0"/>
              <a:t>praise Your name forever and ever.</a:t>
            </a:r>
          </a:p>
        </p:txBody>
      </p:sp>
    </p:spTree>
    <p:extLst>
      <p:ext uri="{BB962C8B-B14F-4D97-AF65-F5344CB8AC3E}">
        <p14:creationId xmlns:p14="http://schemas.microsoft.com/office/powerpoint/2010/main" val="2209492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what if you read:</a:t>
            </a:r>
            <a:br>
              <a:rPr lang="en-US" dirty="0" smtClean="0"/>
            </a:br>
            <a:endParaRPr lang="en-US" dirty="0"/>
          </a:p>
        </p:txBody>
      </p:sp>
      <p:sp>
        <p:nvSpPr>
          <p:cNvPr id="3" name="Content Placeholder 2"/>
          <p:cNvSpPr>
            <a:spLocks noGrp="1"/>
          </p:cNvSpPr>
          <p:nvPr>
            <p:ph idx="1"/>
          </p:nvPr>
        </p:nvSpPr>
        <p:spPr/>
        <p:txBody>
          <a:bodyPr>
            <a:normAutofit/>
          </a:bodyPr>
          <a:lstStyle/>
          <a:p>
            <a:r>
              <a:rPr lang="en-US" sz="4400" dirty="0" smtClean="0"/>
              <a:t>Lord</a:t>
            </a:r>
          </a:p>
          <a:p>
            <a:endParaRPr lang="en-US" sz="4400" dirty="0"/>
          </a:p>
          <a:p>
            <a:r>
              <a:rPr lang="en-US" sz="4400" dirty="0" smtClean="0"/>
              <a:t>Turn to Psa. 110: 1</a:t>
            </a:r>
            <a:endParaRPr lang="en-US" sz="4400" dirty="0"/>
          </a:p>
        </p:txBody>
      </p:sp>
    </p:spTree>
    <p:extLst>
      <p:ext uri="{BB962C8B-B14F-4D97-AF65-F5344CB8AC3E}">
        <p14:creationId xmlns:p14="http://schemas.microsoft.com/office/powerpoint/2010/main" val="401736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a:t>YHVH is but one of many names used for God in the Old Testament; its exact meaning, like its exact pronunciation, has been lost.</a:t>
            </a:r>
          </a:p>
        </p:txBody>
      </p:sp>
    </p:spTree>
    <p:extLst>
      <p:ext uri="{BB962C8B-B14F-4D97-AF65-F5344CB8AC3E}">
        <p14:creationId xmlns:p14="http://schemas.microsoft.com/office/powerpoint/2010/main" val="3421764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b="1" dirty="0" err="1"/>
              <a:t>Psa</a:t>
            </a:r>
            <a:r>
              <a:rPr lang="en-US" sz="4400" b="1" dirty="0"/>
              <a:t> 110:1</a:t>
            </a:r>
            <a:r>
              <a:rPr lang="en-US" sz="4400" dirty="0"/>
              <a:t>  </a:t>
            </a:r>
            <a:r>
              <a:rPr lang="en-US" sz="4400" b="1" dirty="0"/>
              <a:t>A Psalm</a:t>
            </a:r>
            <a:r>
              <a:rPr lang="en-US" sz="4400" baseline="30000" dirty="0"/>
              <a:t>H4210</a:t>
            </a:r>
            <a:r>
              <a:rPr lang="en-US" sz="4400" dirty="0"/>
              <a:t> </a:t>
            </a:r>
            <a:r>
              <a:rPr lang="en-US" sz="4400" b="1" dirty="0"/>
              <a:t>of David.</a:t>
            </a:r>
            <a:r>
              <a:rPr lang="en-US" sz="4400" baseline="30000" dirty="0"/>
              <a:t>H1732</a:t>
            </a:r>
            <a:r>
              <a:rPr lang="en-US" sz="4400" dirty="0"/>
              <a:t> The LORD</a:t>
            </a:r>
            <a:r>
              <a:rPr lang="en-US" sz="4400" baseline="30000" dirty="0"/>
              <a:t>H3068</a:t>
            </a:r>
            <a:r>
              <a:rPr lang="en-US" sz="4400" dirty="0"/>
              <a:t> said</a:t>
            </a:r>
            <a:r>
              <a:rPr lang="en-US" sz="4400" baseline="30000" dirty="0"/>
              <a:t>H5002</a:t>
            </a:r>
            <a:r>
              <a:rPr lang="en-US" sz="4400" dirty="0"/>
              <a:t> unto my Lord,</a:t>
            </a:r>
            <a:r>
              <a:rPr lang="en-US" sz="4400" baseline="30000" dirty="0"/>
              <a:t>H113</a:t>
            </a:r>
            <a:r>
              <a:rPr lang="en-US" sz="4400" dirty="0"/>
              <a:t> Sit</a:t>
            </a:r>
            <a:r>
              <a:rPr lang="en-US" sz="4400" baseline="30000" dirty="0"/>
              <a:t>H3427</a:t>
            </a:r>
            <a:r>
              <a:rPr lang="en-US" sz="4400" dirty="0"/>
              <a:t> thou at my right hand,</a:t>
            </a:r>
            <a:r>
              <a:rPr lang="en-US" sz="4400" baseline="30000" dirty="0"/>
              <a:t>H3225</a:t>
            </a:r>
            <a:r>
              <a:rPr lang="en-US" sz="4400" dirty="0"/>
              <a:t> until</a:t>
            </a:r>
            <a:r>
              <a:rPr lang="en-US" sz="4400" baseline="30000" dirty="0"/>
              <a:t>H5704</a:t>
            </a:r>
            <a:r>
              <a:rPr lang="en-US" sz="4400" dirty="0"/>
              <a:t> I make</a:t>
            </a:r>
            <a:r>
              <a:rPr lang="en-US" sz="4400" baseline="30000" dirty="0"/>
              <a:t>H7896</a:t>
            </a:r>
            <a:r>
              <a:rPr lang="en-US" sz="4400" dirty="0"/>
              <a:t> thine enemies</a:t>
            </a:r>
            <a:r>
              <a:rPr lang="en-US" sz="4400" baseline="30000" dirty="0"/>
              <a:t>H341</a:t>
            </a:r>
            <a:r>
              <a:rPr lang="en-US" sz="4400" dirty="0"/>
              <a:t> thy footstool.</a:t>
            </a:r>
            <a:r>
              <a:rPr lang="en-US" sz="4400" baseline="30000" dirty="0"/>
              <a:t>H1916</a:t>
            </a:r>
            <a:r>
              <a:rPr lang="en-US" sz="4400" dirty="0"/>
              <a:t> </a:t>
            </a:r>
            <a:r>
              <a:rPr lang="en-US" sz="4400" baseline="30000" dirty="0"/>
              <a:t>H7272</a:t>
            </a:r>
            <a:r>
              <a:rPr lang="en-US" sz="4400" dirty="0"/>
              <a:t> </a:t>
            </a:r>
          </a:p>
          <a:p>
            <a:endParaRPr lang="en-US" dirty="0"/>
          </a:p>
        </p:txBody>
      </p:sp>
    </p:spTree>
    <p:extLst>
      <p:ext uri="{BB962C8B-B14F-4D97-AF65-F5344CB8AC3E}">
        <p14:creationId xmlns:p14="http://schemas.microsoft.com/office/powerpoint/2010/main" val="2419870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sz="4400" dirty="0" smtClean="0"/>
              <a:t>Lord” is from the Hebrew </a:t>
            </a:r>
            <a:r>
              <a:rPr lang="en-US" sz="4400" dirty="0" err="1" smtClean="0"/>
              <a:t>adon</a:t>
            </a:r>
            <a:r>
              <a:rPr lang="en-US" sz="4400" dirty="0"/>
              <a:t> </a:t>
            </a:r>
            <a:r>
              <a:rPr lang="en-US" sz="4400" dirty="0" smtClean="0"/>
              <a:t>(or </a:t>
            </a:r>
            <a:r>
              <a:rPr lang="en-US" sz="4400" dirty="0" err="1" smtClean="0"/>
              <a:t>adonay</a:t>
            </a:r>
            <a:r>
              <a:rPr lang="en-US" sz="4400" dirty="0" smtClean="0"/>
              <a:t>) and means:</a:t>
            </a:r>
          </a:p>
          <a:p>
            <a:endParaRPr lang="en-US" sz="4400" dirty="0"/>
          </a:p>
          <a:p>
            <a:r>
              <a:rPr lang="en-US" sz="4400" i="1" dirty="0"/>
              <a:t>sovereign</a:t>
            </a:r>
            <a:r>
              <a:rPr lang="en-US" sz="4400" dirty="0"/>
              <a:t>, that is, </a:t>
            </a:r>
            <a:r>
              <a:rPr lang="en-US" sz="4400" i="1" dirty="0"/>
              <a:t>controller</a:t>
            </a:r>
            <a:r>
              <a:rPr lang="en-US" sz="4400" dirty="0"/>
              <a:t> (human or divine): - lord, master, owner.</a:t>
            </a:r>
          </a:p>
          <a:p>
            <a:endParaRPr lang="en-US" sz="4400" dirty="0"/>
          </a:p>
        </p:txBody>
      </p:sp>
    </p:spTree>
    <p:extLst>
      <p:ext uri="{BB962C8B-B14F-4D97-AF65-F5344CB8AC3E}">
        <p14:creationId xmlns:p14="http://schemas.microsoft.com/office/powerpoint/2010/main" val="1565475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smtClean="0"/>
              <a:t>And now to . . .</a:t>
            </a:r>
            <a:endParaRPr lang="en-US" sz="3600" dirty="0"/>
          </a:p>
        </p:txBody>
      </p:sp>
    </p:spTree>
    <p:extLst>
      <p:ext uri="{BB962C8B-B14F-4D97-AF65-F5344CB8AC3E}">
        <p14:creationId xmlns:p14="http://schemas.microsoft.com/office/powerpoint/2010/main" val="621243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2384309" y="1825625"/>
            <a:ext cx="7423382" cy="4351338"/>
          </a:xfrm>
          <a:prstGeom prst="rect">
            <a:avLst/>
          </a:prstGeom>
        </p:spPr>
      </p:pic>
    </p:spTree>
    <p:extLst>
      <p:ext uri="{BB962C8B-B14F-4D97-AF65-F5344CB8AC3E}">
        <p14:creationId xmlns:p14="http://schemas.microsoft.com/office/powerpoint/2010/main" val="71988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NORMALLY, THE CHURCH PRONOUNCES THIS HOLY NAME AS:</a:t>
            </a:r>
          </a:p>
          <a:p>
            <a:endParaRPr lang="en-US" sz="4000" dirty="0"/>
          </a:p>
          <a:p>
            <a:pPr algn="ctr"/>
            <a:r>
              <a:rPr lang="en-US" sz="6000" dirty="0" smtClean="0"/>
              <a:t>YAHVEH, YAHWEH</a:t>
            </a:r>
            <a:endParaRPr lang="en-US" sz="6000" dirty="0"/>
          </a:p>
        </p:txBody>
      </p:sp>
    </p:spTree>
    <p:extLst>
      <p:ext uri="{BB962C8B-B14F-4D97-AF65-F5344CB8AC3E}">
        <p14:creationId xmlns:p14="http://schemas.microsoft.com/office/powerpoint/2010/main" val="2281057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YHVH is one of the names for God</a:t>
            </a:r>
            <a:endParaRPr lang="en-US" dirty="0"/>
          </a:p>
        </p:txBody>
      </p:sp>
      <p:sp>
        <p:nvSpPr>
          <p:cNvPr id="3" name="Content Placeholder 2"/>
          <p:cNvSpPr>
            <a:spLocks noGrp="1"/>
          </p:cNvSpPr>
          <p:nvPr>
            <p:ph idx="1"/>
          </p:nvPr>
        </p:nvSpPr>
        <p:spPr/>
        <p:txBody>
          <a:bodyPr>
            <a:normAutofit/>
          </a:bodyPr>
          <a:lstStyle/>
          <a:p>
            <a:r>
              <a:rPr lang="en-US" sz="4000" dirty="0" smtClean="0"/>
              <a:t>Actually, there were </a:t>
            </a:r>
            <a:r>
              <a:rPr lang="en-US" sz="4000" b="1" dirty="0" smtClean="0"/>
              <a:t>no vowels </a:t>
            </a:r>
            <a:r>
              <a:rPr lang="en-US" sz="4000" dirty="0" smtClean="0"/>
              <a:t>in the original Hebrew, what was written was YHVH or YHWH.</a:t>
            </a:r>
          </a:p>
          <a:p>
            <a:r>
              <a:rPr lang="en-US" sz="4000" dirty="0" smtClean="0"/>
              <a:t>Hebrew vowels were added centuries later.</a:t>
            </a:r>
            <a:endParaRPr lang="en-US" sz="4000" dirty="0"/>
          </a:p>
          <a:p>
            <a:endParaRPr lang="en-US" sz="4000" dirty="0" smtClean="0"/>
          </a:p>
          <a:p>
            <a:endParaRPr lang="en-US" sz="4000" dirty="0"/>
          </a:p>
        </p:txBody>
      </p:sp>
    </p:spTree>
    <p:extLst>
      <p:ext uri="{BB962C8B-B14F-4D97-AF65-F5344CB8AC3E}">
        <p14:creationId xmlns:p14="http://schemas.microsoft.com/office/powerpoint/2010/main" val="15596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a:t>“The divine name Yahweh is usually translated Lord in English versions of the Bible, because it became a practice in late Old Testament Judaism not to pronounce the sacred name YHWH, but to say instead ‘my Lord’ (Adonai)—a practice still used today in the synagogue</a:t>
            </a:r>
            <a:r>
              <a:rPr lang="en-US" sz="3600" dirty="0" smtClean="0"/>
              <a:t>.</a:t>
            </a:r>
            <a:endParaRPr lang="en-US" sz="3600" dirty="0"/>
          </a:p>
          <a:p>
            <a:r>
              <a:rPr lang="en-US" sz="2400" dirty="0"/>
              <a:t>https://www.ucg.org/bible-study-tools/bible-questions-and-answers/qa-jehovah-or-yahweh-instead-of-god</a:t>
            </a:r>
          </a:p>
        </p:txBody>
      </p:sp>
    </p:spTree>
    <p:extLst>
      <p:ext uri="{BB962C8B-B14F-4D97-AF65-F5344CB8AC3E}">
        <p14:creationId xmlns:p14="http://schemas.microsoft.com/office/powerpoint/2010/main" val="264820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When </a:t>
            </a:r>
            <a:r>
              <a:rPr lang="en-US" sz="3600" dirty="0"/>
              <a:t>the vowels of Adonai were attached to the consonants YHWH in the medieval period, the word Jehovah resulted. Today, many Christians use the word Yahweh, the more original pronunciation, not hesitating to name the divine name since Jesus taught believers to speak in a familiar way to God</a:t>
            </a:r>
            <a:r>
              <a:rPr lang="en-US" sz="3600" dirty="0" smtClean="0"/>
              <a:t>.</a:t>
            </a:r>
          </a:p>
          <a:p>
            <a:r>
              <a:rPr lang="en-US" sz="2400" dirty="0"/>
              <a:t>https://www.ucg.org/bible-study-tools/bible-questions-and-answers/qa-jehovah-or-yahweh-instead-of-god</a:t>
            </a:r>
          </a:p>
        </p:txBody>
      </p:sp>
    </p:spTree>
    <p:extLst>
      <p:ext uri="{BB962C8B-B14F-4D97-AF65-F5344CB8AC3E}">
        <p14:creationId xmlns:p14="http://schemas.microsoft.com/office/powerpoint/2010/main" val="2322992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did not mention “Jehovah” is last weeks message, but here is one comment:</a:t>
            </a:r>
          </a:p>
          <a:p>
            <a:r>
              <a:rPr lang="en-US" dirty="0" smtClean="0"/>
              <a:t>“</a:t>
            </a:r>
            <a:r>
              <a:rPr lang="en-US" dirty="0"/>
              <a:t>Jehovah” is, according to Webster’s Dictionary, “an erroneous rendering of the ineffable [inexpressible] name JHVH [or YHVH or YHWH] in the Hebrew scriptures</a:t>
            </a:r>
            <a:r>
              <a:rPr lang="en-US" dirty="0" smtClean="0"/>
              <a:t>.”</a:t>
            </a:r>
          </a:p>
          <a:p>
            <a:r>
              <a:rPr lang="en-US" dirty="0"/>
              <a:t>https://www.ucg.org/bible-study-tools/bible-questions-and-answers/qa-jehovah-or-yahweh-instead-of-god</a:t>
            </a:r>
          </a:p>
        </p:txBody>
      </p:sp>
    </p:spTree>
    <p:extLst>
      <p:ext uri="{BB962C8B-B14F-4D97-AF65-F5344CB8AC3E}">
        <p14:creationId xmlns:p14="http://schemas.microsoft.com/office/powerpoint/2010/main" val="3383561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a:t>WHAT DOES YAHVEH MEAN:</a:t>
            </a:r>
            <a:r>
              <a:rPr lang="en-US" dirty="0"/>
              <a:t>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sz="4000" dirty="0" smtClean="0"/>
              <a:t>From:  “Who is God?”</a:t>
            </a:r>
          </a:p>
          <a:p>
            <a:endParaRPr lang="en-US" sz="4000" dirty="0" smtClean="0"/>
          </a:p>
          <a:p>
            <a:r>
              <a:rPr lang="en-US" sz="4000" dirty="0" smtClean="0"/>
              <a:t>“I AM”</a:t>
            </a:r>
          </a:p>
          <a:p>
            <a:endParaRPr lang="en-US" sz="4000" dirty="0" smtClean="0"/>
          </a:p>
          <a:p>
            <a:r>
              <a:rPr lang="en-US" sz="4000" dirty="0" smtClean="0"/>
              <a:t>ETERNAL, SELF-INHERENT EXISTENCE</a:t>
            </a:r>
          </a:p>
          <a:p>
            <a:endParaRPr lang="en-US" sz="4000" dirty="0"/>
          </a:p>
          <a:p>
            <a:r>
              <a:rPr lang="en-US" sz="4000" dirty="0" smtClean="0"/>
              <a:t>NO ONE HAS CREATED GOD!</a:t>
            </a:r>
          </a:p>
          <a:p>
            <a:endParaRPr lang="en-US" sz="4000" dirty="0"/>
          </a:p>
        </p:txBody>
      </p:sp>
    </p:spTree>
    <p:extLst>
      <p:ext uri="{BB962C8B-B14F-4D97-AF65-F5344CB8AC3E}">
        <p14:creationId xmlns:p14="http://schemas.microsoft.com/office/powerpoint/2010/main" val="2444601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DOES YAHVEH MEAN:	</a:t>
            </a:r>
            <a:endParaRPr lang="en-US" dirty="0"/>
          </a:p>
        </p:txBody>
      </p:sp>
      <p:sp>
        <p:nvSpPr>
          <p:cNvPr id="3" name="Content Placeholder 2"/>
          <p:cNvSpPr>
            <a:spLocks noGrp="1"/>
          </p:cNvSpPr>
          <p:nvPr>
            <p:ph idx="1"/>
          </p:nvPr>
        </p:nvSpPr>
        <p:spPr/>
        <p:txBody>
          <a:bodyPr>
            <a:normAutofit/>
          </a:bodyPr>
          <a:lstStyle/>
          <a:p>
            <a:r>
              <a:rPr lang="en-US" sz="4000" smtClean="0"/>
              <a:t>From “Jesus </a:t>
            </a:r>
            <a:r>
              <a:rPr lang="en-US" sz="4000" dirty="0" smtClean="0"/>
              <a:t>Christ: the </a:t>
            </a:r>
            <a:r>
              <a:rPr lang="en-US" sz="4000" smtClean="0"/>
              <a:t>Real Story”</a:t>
            </a:r>
            <a:endParaRPr lang="en-US" sz="4000" dirty="0" smtClean="0"/>
          </a:p>
          <a:p>
            <a:r>
              <a:rPr lang="en-US" sz="4000" dirty="0" smtClean="0"/>
              <a:t>The Eternal One</a:t>
            </a:r>
          </a:p>
          <a:p>
            <a:r>
              <a:rPr lang="en-US" sz="4000" dirty="0" smtClean="0"/>
              <a:t>The One Who Always Exists</a:t>
            </a:r>
          </a:p>
          <a:p>
            <a:r>
              <a:rPr lang="en-US" sz="4000" dirty="0" smtClean="0"/>
              <a:t>The One Who Was, Is, and Always Will Be</a:t>
            </a:r>
          </a:p>
          <a:p>
            <a:endParaRPr lang="en-US" sz="4000" dirty="0"/>
          </a:p>
        </p:txBody>
      </p:sp>
    </p:spTree>
    <p:extLst>
      <p:ext uri="{BB962C8B-B14F-4D97-AF65-F5344CB8AC3E}">
        <p14:creationId xmlns:p14="http://schemas.microsoft.com/office/powerpoint/2010/main" val="173725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1560</TotalTime>
  <Words>438</Words>
  <Application>Microsoft Office PowerPoint</Application>
  <PresentationFormat>Widescreen</PresentationFormat>
  <Paragraphs>74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YHVH</vt:lpstr>
      <vt:lpstr>PowerPoint Presentation</vt:lpstr>
      <vt:lpstr>PowerPoint Presentation</vt:lpstr>
      <vt:lpstr>YHVH is one of the names for God</vt:lpstr>
      <vt:lpstr>PowerPoint Presentation</vt:lpstr>
      <vt:lpstr>PowerPoint Presentation</vt:lpstr>
      <vt:lpstr>PowerPoint Presentation</vt:lpstr>
      <vt:lpstr> WHAT DOES YAHVEH MEAN:   </vt:lpstr>
      <vt:lpstr>WHAT DOES YAHVEH MEAN: </vt:lpstr>
      <vt:lpstr>It is easy to spot the YHVH references:</vt:lpstr>
      <vt:lpstr>PowerPoint Presentation</vt:lpstr>
      <vt:lpstr>A VARIANT READING OF YAHVEH IS . . .</vt:lpstr>
      <vt:lpstr>PowerPoint Presentation</vt:lpstr>
      <vt:lpstr>ANOTHER VARIANT READING OF YAHVEH IS:</vt:lpstr>
      <vt:lpstr>PowerPoint Presentation</vt:lpstr>
      <vt:lpstr>PowerPoint Presentation</vt:lpstr>
      <vt:lpstr>Notice:</vt:lpstr>
      <vt:lpstr>Psa. 145: 1-2</vt:lpstr>
      <vt:lpstr>But what if you read: </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YHVH</dc:title>
  <dc:creator>Vince</dc:creator>
  <cp:lastModifiedBy>Vince</cp:lastModifiedBy>
  <cp:revision>20</cp:revision>
  <dcterms:created xsi:type="dcterms:W3CDTF">2019-02-08T00:50:26Z</dcterms:created>
  <dcterms:modified xsi:type="dcterms:W3CDTF">2019-02-22T20:21:35Z</dcterms:modified>
</cp:coreProperties>
</file>